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1" r:id="rId4"/>
    <p:sldId id="260" r:id="rId5"/>
    <p:sldId id="262" r:id="rId6"/>
    <p:sldId id="265" r:id="rId7"/>
    <p:sldId id="266" r:id="rId8"/>
    <p:sldId id="258" r:id="rId9"/>
    <p:sldId id="264" r:id="rId10"/>
    <p:sldId id="259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C34D4-317F-4C1B-80FF-563BA525A34F}" type="datetimeFigureOut">
              <a:rPr lang="pl-PL" smtClean="0"/>
              <a:pPr/>
              <a:t>2015-05-28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9B88B-9260-4992-A7E6-A4D3971CEC9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4629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9B88B-9260-4992-A7E6-A4D3971CEC9A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9B88B-9260-4992-A7E6-A4D3971CEC9A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932F-84F2-413B-BBDC-A8C57D86396E}" type="datetimeFigureOut">
              <a:rPr lang="pl-PL" smtClean="0"/>
              <a:pPr/>
              <a:t>2015-05-28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A14-3AAF-4DA3-B940-FA5E6E9D62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932F-84F2-413B-BBDC-A8C57D86396E}" type="datetimeFigureOut">
              <a:rPr lang="pl-PL" smtClean="0"/>
              <a:pPr/>
              <a:t>2015-05-28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A14-3AAF-4DA3-B940-FA5E6E9D62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932F-84F2-413B-BBDC-A8C57D86396E}" type="datetimeFigureOut">
              <a:rPr lang="pl-PL" smtClean="0"/>
              <a:pPr/>
              <a:t>2015-05-28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A14-3AAF-4DA3-B940-FA5E6E9D62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932F-84F2-413B-BBDC-A8C57D86396E}" type="datetimeFigureOut">
              <a:rPr lang="pl-PL" smtClean="0"/>
              <a:pPr/>
              <a:t>2015-05-28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A14-3AAF-4DA3-B940-FA5E6E9D62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932F-84F2-413B-BBDC-A8C57D86396E}" type="datetimeFigureOut">
              <a:rPr lang="pl-PL" smtClean="0"/>
              <a:pPr/>
              <a:t>2015-05-28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A14-3AAF-4DA3-B940-FA5E6E9D62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932F-84F2-413B-BBDC-A8C57D86396E}" type="datetimeFigureOut">
              <a:rPr lang="pl-PL" smtClean="0"/>
              <a:pPr/>
              <a:t>2015-05-28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A14-3AAF-4DA3-B940-FA5E6E9D62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932F-84F2-413B-BBDC-A8C57D86396E}" type="datetimeFigureOut">
              <a:rPr lang="pl-PL" smtClean="0"/>
              <a:pPr/>
              <a:t>2015-05-28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A14-3AAF-4DA3-B940-FA5E6E9D62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932F-84F2-413B-BBDC-A8C57D86396E}" type="datetimeFigureOut">
              <a:rPr lang="pl-PL" smtClean="0"/>
              <a:pPr/>
              <a:t>2015-05-28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A14-3AAF-4DA3-B940-FA5E6E9D62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932F-84F2-413B-BBDC-A8C57D86396E}" type="datetimeFigureOut">
              <a:rPr lang="pl-PL" smtClean="0"/>
              <a:pPr/>
              <a:t>2015-05-28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A14-3AAF-4DA3-B940-FA5E6E9D62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932F-84F2-413B-BBDC-A8C57D86396E}" type="datetimeFigureOut">
              <a:rPr lang="pl-PL" smtClean="0"/>
              <a:pPr/>
              <a:t>2015-05-28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A14-3AAF-4DA3-B940-FA5E6E9D62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932F-84F2-413B-BBDC-A8C57D86396E}" type="datetimeFigureOut">
              <a:rPr lang="pl-PL" smtClean="0"/>
              <a:pPr/>
              <a:t>2015-05-28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A14-3AAF-4DA3-B940-FA5E6E9D62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6932F-84F2-413B-BBDC-A8C57D86396E}" type="datetimeFigureOut">
              <a:rPr lang="pl-PL" smtClean="0"/>
              <a:pPr/>
              <a:t>2015-05-28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6CA14-3AAF-4DA3-B940-FA5E6E9D620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mailto:jacek.sulek@kielce.uw.gov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4464496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Główne założenia ustawy o publicznym transporcie zbiorowym</a:t>
            </a:r>
            <a:br>
              <a:rPr lang="pl-PL" sz="3600" b="1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1800" dirty="0" smtClean="0"/>
              <a:t>Kielce, 1 lipca 2014 r., </a:t>
            </a:r>
            <a:br>
              <a:rPr lang="pl-PL" sz="1800" dirty="0" smtClean="0"/>
            </a:br>
            <a:r>
              <a:rPr lang="pl-PL" sz="1800" dirty="0" smtClean="0"/>
              <a:t>Świętokrzyski Urząd Wojewódzki</a:t>
            </a:r>
            <a:br>
              <a:rPr lang="pl-PL" sz="1800" dirty="0" smtClean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Obraz 2" descr="mbs_ICE-Tra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4437112"/>
            <a:ext cx="4716016" cy="2141697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Założenia planu transportowego województwa świętokrzyskiego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Podstawą usług przewozowych jest kolej, transport drogowy stanowi uzupełnienie sytemu połączeń kolejowych (str. 60 projektu)</a:t>
            </a:r>
          </a:p>
          <a:p>
            <a:pPr>
              <a:buNone/>
            </a:pPr>
            <a:endParaRPr lang="pl-PL" sz="2000" dirty="0" smtClean="0"/>
          </a:p>
          <a:p>
            <a:r>
              <a:rPr lang="pl-PL" sz="2000" dirty="0" smtClean="0"/>
              <a:t>Połączenia autobusowe na liniach równoległych do kolejowych nie mogą wpływać ujemnie na rentowność połączeń kolejowych (str. 62)</a:t>
            </a:r>
          </a:p>
          <a:p>
            <a:pPr>
              <a:buNone/>
            </a:pPr>
            <a:endParaRPr lang="pl-PL" sz="2000" dirty="0" smtClean="0"/>
          </a:p>
          <a:p>
            <a:r>
              <a:rPr lang="pl-PL" sz="2000" dirty="0" smtClean="0"/>
              <a:t>Zakłada się, że częstotliwość kursów na danej linii użyteczności publicznej wyniesie nie mniej niż 60 minut (str. 62)</a:t>
            </a:r>
          </a:p>
          <a:p>
            <a:pPr>
              <a:buNone/>
            </a:pPr>
            <a:endParaRPr lang="pl-PL" sz="2000" dirty="0" smtClean="0"/>
          </a:p>
          <a:p>
            <a:r>
              <a:rPr lang="pl-PL" sz="2000" dirty="0" smtClean="0"/>
              <a:t>W przewozach drogowych zakłada się wyłącznie połączenia Kielc z miastami powiatowymi – mapka str. 64</a:t>
            </a:r>
          </a:p>
          <a:p>
            <a:endParaRPr lang="pl-PL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Założenia planu transportowego województwa świętokrzyskiego, </a:t>
            </a:r>
            <a:r>
              <a:rPr lang="pl-PL" sz="3200" b="1" dirty="0" err="1" smtClean="0"/>
              <a:t>cd</a:t>
            </a:r>
            <a:r>
              <a:rPr lang="pl-PL" sz="3200" b="1" dirty="0" smtClean="0"/>
              <a:t>.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000" dirty="0" smtClean="0"/>
              <a:t>Tryb wyboru operatora – w przewozach kolejowych przetarg lub umowa bezpośrednia; w przewozach drogowych koncesja (str. 66)</a:t>
            </a:r>
          </a:p>
          <a:p>
            <a:pPr>
              <a:buNone/>
            </a:pPr>
            <a:endParaRPr lang="pl-PL" sz="2000" dirty="0" smtClean="0"/>
          </a:p>
          <a:p>
            <a:pPr algn="just"/>
            <a:r>
              <a:rPr lang="pl-PL" sz="2000" dirty="0" smtClean="0"/>
              <a:t>Finansowanie – w przewozach kolejowych dalsze finansowanie ze środków własnych samorządu województwa, w przewozach drogowych wpływy z biletów i środki z budżetu państwa (rekompensata z tytułu biletów ulgowych), str. 68</a:t>
            </a:r>
          </a:p>
          <a:p>
            <a:pPr algn="just"/>
            <a:endParaRPr lang="pl-PL" sz="2000" dirty="0" smtClean="0"/>
          </a:p>
          <a:p>
            <a:pPr algn="just"/>
            <a:r>
              <a:rPr lang="pl-PL" sz="2000" dirty="0" smtClean="0"/>
              <a:t>Standardy usług – w przewozach drogowych preferowane będą pojazdy przystosowane do potrzeb niepełnosprawnych, pojazdy spełniające normy EURO, wyposażone w elektroniczny system zliczania ilości pasażerów oraz system informacji pasażerskiej  z oprogramowaniem kompatybilnym na każdym poziomie</a:t>
            </a:r>
          </a:p>
          <a:p>
            <a:endParaRPr lang="pl-PL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Uwagi do planu transportowego województwa świętokrzyskiego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algn="just"/>
            <a:endParaRPr lang="pl-PL" sz="2000" dirty="0" smtClean="0"/>
          </a:p>
          <a:p>
            <a:endParaRPr lang="pl-PL" sz="2000" dirty="0" smtClean="0"/>
          </a:p>
        </p:txBody>
      </p:sp>
      <p:sp>
        <p:nvSpPr>
          <p:cNvPr id="4" name="Prostokąt 3"/>
          <p:cNvSpPr/>
          <p:nvPr/>
        </p:nvSpPr>
        <p:spPr>
          <a:xfrm>
            <a:off x="395536" y="1340769"/>
            <a:ext cx="849694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pl-PL" sz="2000" b="1" i="1" dirty="0" smtClean="0"/>
              <a:t>Podstawą usług przewozowych jest kolej, transport drogowy stanowi uzupełnienie sytemu połączeń kolejowych (str. 60 projektu</a:t>
            </a:r>
            <a:r>
              <a:rPr lang="pl-PL" sz="2000" b="1" dirty="0" smtClean="0"/>
              <a:t>) </a:t>
            </a:r>
          </a:p>
          <a:p>
            <a:pPr marL="457200" indent="-457200" algn="just"/>
            <a:endParaRPr lang="pl-PL" sz="2000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pl-PL" sz="2000" dirty="0" smtClean="0"/>
              <a:t>Stoi to w sprzeczności z ideą zrównoważonego rozwoju, która zgodnie z opinią Komisji Europejskiej (</a:t>
            </a:r>
            <a:r>
              <a:rPr lang="pl-PL" sz="2000" i="1" dirty="0" smtClean="0"/>
              <a:t>White Paper: European Transport </a:t>
            </a:r>
            <a:r>
              <a:rPr lang="pl-PL" sz="2000" i="1" dirty="0" err="1" smtClean="0"/>
              <a:t>policy</a:t>
            </a:r>
            <a:r>
              <a:rPr lang="pl-PL" sz="2000" i="1" dirty="0" smtClean="0"/>
              <a:t> for 2010:time to </a:t>
            </a:r>
            <a:r>
              <a:rPr lang="pl-PL" sz="2000" i="1" dirty="0" err="1" smtClean="0"/>
              <a:t>decide</a:t>
            </a:r>
            <a:r>
              <a:rPr lang="pl-PL" sz="2000" i="1" dirty="0" smtClean="0"/>
              <a:t>, EC 2001</a:t>
            </a:r>
            <a:r>
              <a:rPr lang="pl-PL" sz="2000" dirty="0" smtClean="0"/>
              <a:t>) powinna m.in. zapewniać dostępność komunikacyjną i „</a:t>
            </a:r>
            <a:r>
              <a:rPr lang="pl-PL" sz="2000" b="1" i="1" dirty="0" smtClean="0">
                <a:solidFill>
                  <a:srgbClr val="FF0000"/>
                </a:solidFill>
              </a:rPr>
              <a:t>oferować możliwość wyboru środka transportowego i podtrzymać gospodarkę oraz rozwój regionalny</a:t>
            </a:r>
            <a:r>
              <a:rPr lang="pl-PL" sz="2000" dirty="0" smtClean="0"/>
              <a:t>”.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pl-PL" sz="2000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pl-PL" sz="2000" dirty="0" smtClean="0"/>
              <a:t>Transport kolejowy daje połączenia z najwyżej 4 ośrodkami powiatowymi, a autobusowy z 8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pl-PL" sz="2000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pl-PL" sz="2000" dirty="0" smtClean="0"/>
              <a:t>Plan nie pokazuje żadnej analizy kosztów i korzyści wyboru takiego a nie innego środka transportowego </a:t>
            </a:r>
          </a:p>
          <a:p>
            <a:endParaRPr lang="pl-PL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Uwagi do planu transportowego województwa świętokrzyskiego, </a:t>
            </a:r>
            <a:r>
              <a:rPr lang="pl-PL" sz="2800" b="1" dirty="0" err="1" smtClean="0"/>
              <a:t>cd</a:t>
            </a:r>
            <a:r>
              <a:rPr lang="pl-PL" sz="2800" b="1" dirty="0" smtClean="0"/>
              <a:t>.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algn="just"/>
            <a:endParaRPr lang="pl-PL" sz="2000" dirty="0" smtClean="0"/>
          </a:p>
          <a:p>
            <a:endParaRPr lang="pl-PL" sz="2000" dirty="0" smtClean="0"/>
          </a:p>
        </p:txBody>
      </p:sp>
      <p:sp>
        <p:nvSpPr>
          <p:cNvPr id="4" name="Prostokąt 3"/>
          <p:cNvSpPr/>
          <p:nvPr/>
        </p:nvSpPr>
        <p:spPr>
          <a:xfrm>
            <a:off x="395536" y="1340769"/>
            <a:ext cx="84969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i="1" dirty="0" smtClean="0"/>
              <a:t>Połączenia autobusowe na liniach równoległych do kolejowych nie mogą wpływać ujemnie na rentowność połączeń kolejowych (str. 62)</a:t>
            </a:r>
          </a:p>
          <a:p>
            <a:pPr marL="457200" indent="-457200" algn="just"/>
            <a:endParaRPr lang="pl-PL" sz="20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2000" dirty="0" smtClean="0"/>
              <a:t>Wpisanie takiej zasady stoi w sprzeczności z linią orzecznictwa ETS – zagwarantowanie rentowności konkurencyjnej linii autobusowej nie może uzasadniać ograniczenia swobody przedsiębiorczości</a:t>
            </a:r>
            <a:r>
              <a:rPr lang="pl-PL" sz="2000" i="1" dirty="0" smtClean="0"/>
              <a:t> </a:t>
            </a:r>
            <a:r>
              <a:rPr lang="pl-PL" sz="2000" dirty="0" smtClean="0"/>
              <a:t>[wyrok TS z 22.12.2010, sygn. C-338/09] – traki zapis może być podstawą do zaskarżenia uchwały Samorządu przyjmującej plan do realizacji bądź postępowania </a:t>
            </a:r>
            <a:r>
              <a:rPr lang="pl-PL" sz="2000" dirty="0" err="1" smtClean="0"/>
              <a:t>UOKiK</a:t>
            </a:r>
            <a:r>
              <a:rPr lang="pl-PL" sz="2000" dirty="0" smtClean="0"/>
              <a:t> </a:t>
            </a:r>
          </a:p>
          <a:p>
            <a:pPr algn="just"/>
            <a:endParaRPr lang="pl-PL" sz="20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2000" b="1" dirty="0" smtClean="0">
                <a:solidFill>
                  <a:srgbClr val="FF0000"/>
                </a:solidFill>
              </a:rPr>
              <a:t>Zmniejszenie rentowności konkurencyjnego przedsiębiorstwa nie może być podstawą do odmowy zezwolenia na obsługę linii w całości lub w części tożsamej z linią obsługiwaną przez  tego przedsiębiorcę – wykładnia art. 49 TFUE</a:t>
            </a:r>
          </a:p>
          <a:p>
            <a:pPr algn="just"/>
            <a:endParaRPr lang="pl-PL" sz="20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2000" dirty="0" smtClean="0"/>
              <a:t>Przewozy kolejowe powinny konkurować jakością, ceną, standardem usługi, czasem przejazdu, a nie sztucznym ograniczeniem dostępności do danego rynku dla innych potencjalnych operatorów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Uwagi do planu transportowego województwa świętokrzyskiego, </a:t>
            </a:r>
            <a:r>
              <a:rPr lang="pl-PL" sz="2800" b="1" dirty="0" err="1" smtClean="0"/>
              <a:t>cd</a:t>
            </a:r>
            <a:r>
              <a:rPr lang="pl-PL" sz="2800" b="1" dirty="0" smtClean="0"/>
              <a:t>.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algn="just"/>
            <a:endParaRPr lang="pl-PL" sz="2000" dirty="0" smtClean="0"/>
          </a:p>
          <a:p>
            <a:endParaRPr lang="pl-PL" sz="2000" dirty="0" smtClean="0"/>
          </a:p>
        </p:txBody>
      </p:sp>
      <p:sp>
        <p:nvSpPr>
          <p:cNvPr id="4" name="Prostokąt 3"/>
          <p:cNvSpPr/>
          <p:nvPr/>
        </p:nvSpPr>
        <p:spPr>
          <a:xfrm>
            <a:off x="395536" y="1340769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endParaRPr lang="pl-PL" sz="2000" dirty="0" smtClean="0"/>
          </a:p>
          <a:p>
            <a:pPr algn="just"/>
            <a:r>
              <a:rPr lang="pl-PL" sz="2000" b="1" i="1" dirty="0" smtClean="0"/>
              <a:t>Zakłada się, że częstotliwość kursów na danej linii użyteczności publicznej wyniesie nie mniej niż 60 minut (str. 62)</a:t>
            </a:r>
          </a:p>
          <a:p>
            <a:pPr algn="just"/>
            <a:endParaRPr lang="pl-PL" sz="2000" b="1" i="1" dirty="0" smtClean="0"/>
          </a:p>
          <a:p>
            <a:pPr algn="just">
              <a:buFont typeface="Arial" pitchFamily="34" charset="0"/>
              <a:buChar char="•"/>
            </a:pPr>
            <a:r>
              <a:rPr lang="pl-PL" sz="2000" dirty="0" smtClean="0"/>
              <a:t>Określanie minimalnych odstępów czasowych na liniach użyteczności publicznej, co do zasady, nie jest błędnym rozwiązaniem, jednak powinno to zostać poprzedzone szczegółową analizą i  wprowadzeniem bardziej elastycznych rozwiązań </a:t>
            </a:r>
          </a:p>
          <a:p>
            <a:pPr algn="just">
              <a:buFont typeface="Arial" pitchFamily="34" charset="0"/>
              <a:buChar char="•"/>
            </a:pPr>
            <a:endParaRPr lang="pl-PL" sz="20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2000" dirty="0" smtClean="0"/>
              <a:t> Wprowadzenie tak dużych odstępów czasowych spowoduje pojawienie się ofert komercyjnych, które w interwale określonym na 60 minut będą w stanie zapewnić np. 10 dodatkowych kursów. To z kolei wpłynie fatalnie na rentowność linii użyteczności publicznej (a nie wprowadzanie „uzupełniającej” oferty autobusowej jako użyteczności publicznej) </a:t>
            </a:r>
          </a:p>
          <a:p>
            <a:pPr algn="just">
              <a:buFont typeface="Arial" pitchFamily="34" charset="0"/>
              <a:buChar char="•"/>
            </a:pPr>
            <a:endParaRPr lang="pl-PL" sz="20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2000" dirty="0" smtClean="0"/>
              <a:t>Nie ma gwarancji, że ograniczenie konkurencji spowoduje, iż pasażerowie będą jeździć pociągami – być może przesiądą się na transport indywidualny</a:t>
            </a:r>
          </a:p>
          <a:p>
            <a:pPr algn="just"/>
            <a:endParaRPr lang="pl-PL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Uwagi do planu transportowego województwa świętokrzyskiego, </a:t>
            </a:r>
            <a:r>
              <a:rPr lang="pl-PL" sz="2800" b="1" dirty="0" err="1" smtClean="0"/>
              <a:t>cd</a:t>
            </a:r>
            <a:r>
              <a:rPr lang="pl-PL" sz="2800" b="1" dirty="0" smtClean="0"/>
              <a:t>.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algn="just"/>
            <a:endParaRPr lang="pl-PL" sz="2000" dirty="0" smtClean="0"/>
          </a:p>
          <a:p>
            <a:endParaRPr lang="pl-PL" sz="2000" dirty="0" smtClean="0"/>
          </a:p>
        </p:txBody>
      </p:sp>
      <p:sp>
        <p:nvSpPr>
          <p:cNvPr id="4" name="Prostokąt 3"/>
          <p:cNvSpPr/>
          <p:nvPr/>
        </p:nvSpPr>
        <p:spPr>
          <a:xfrm>
            <a:off x="395536" y="1340768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i="1" dirty="0" smtClean="0"/>
              <a:t>W przewozach drogowych zakłada się wyłącznie połączenia Kielc z miastami powiatowymi – mapka str. 64</a:t>
            </a:r>
          </a:p>
          <a:p>
            <a:pPr algn="just"/>
            <a:endParaRPr lang="pl-PL" sz="2000" b="1" i="1" dirty="0" smtClean="0"/>
          </a:p>
          <a:p>
            <a:pPr algn="just">
              <a:buFont typeface="Arial" pitchFamily="34" charset="0"/>
              <a:buChar char="•"/>
            </a:pPr>
            <a:r>
              <a:rPr lang="pl-PL" sz="2000" dirty="0" smtClean="0"/>
              <a:t> Linie łączące Kielce z miastami powiatowymi są prawdopodobnie najbardziej komercyjnie opłacalnymi liniami</a:t>
            </a:r>
          </a:p>
          <a:p>
            <a:pPr algn="just">
              <a:buFont typeface="Arial" pitchFamily="34" charset="0"/>
              <a:buChar char="•"/>
            </a:pPr>
            <a:endParaRPr lang="pl-PL" sz="20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2000" dirty="0" smtClean="0"/>
              <a:t>Pozostawienie powiązań między miastami powiatowymi na barkach porozumień starostów spowoduje, że będą oni unikać wchodzenia w role organizatorów, a co za tym idzie – linie te nie powstaną (wypełni to oferta komercyjna)</a:t>
            </a:r>
          </a:p>
          <a:p>
            <a:pPr algn="just"/>
            <a:endParaRPr lang="pl-PL" sz="20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2000" dirty="0" smtClean="0"/>
              <a:t>Plan nie definiuje dokładnego przebiegu linii komunikacyjnych (po głównych trasach krajowych/wojewódzkich, czy kilka różnych wariantów linii łączących dwa ośrodki miejskie?)</a:t>
            </a:r>
          </a:p>
          <a:p>
            <a:pPr algn="just">
              <a:buFont typeface="Arial" pitchFamily="34" charset="0"/>
              <a:buChar char="•"/>
            </a:pPr>
            <a:endParaRPr lang="pl-PL" sz="2000" dirty="0" smtClean="0"/>
          </a:p>
          <a:p>
            <a:pPr algn="just"/>
            <a:endParaRPr lang="pl-PL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Uwagi do planu transportowego województwa świętokrzyskiego, </a:t>
            </a:r>
            <a:r>
              <a:rPr lang="pl-PL" sz="2800" b="1" dirty="0" err="1" smtClean="0"/>
              <a:t>cd</a:t>
            </a:r>
            <a:r>
              <a:rPr lang="pl-PL" sz="2800" b="1" dirty="0" smtClean="0"/>
              <a:t>.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algn="just"/>
            <a:endParaRPr lang="pl-PL" sz="2000" dirty="0" smtClean="0"/>
          </a:p>
          <a:p>
            <a:endParaRPr lang="pl-PL" sz="2000" dirty="0" smtClean="0"/>
          </a:p>
        </p:txBody>
      </p:sp>
      <p:sp>
        <p:nvSpPr>
          <p:cNvPr id="4" name="Prostokąt 3"/>
          <p:cNvSpPr/>
          <p:nvPr/>
        </p:nvSpPr>
        <p:spPr>
          <a:xfrm>
            <a:off x="395536" y="1340769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endParaRPr lang="pl-PL" sz="2000" dirty="0" smtClean="0"/>
          </a:p>
          <a:p>
            <a:pPr algn="just"/>
            <a:r>
              <a:rPr lang="pl-PL" sz="2000" b="1" i="1" dirty="0" smtClean="0"/>
              <a:t>W przewozach drogowych zakłada się wyłącznie połączenia Kielc z miastami powiatowymi – mapka str. 64</a:t>
            </a:r>
          </a:p>
          <a:p>
            <a:pPr algn="just"/>
            <a:endParaRPr lang="pl-PL" sz="2000" b="1" i="1" dirty="0" smtClean="0"/>
          </a:p>
          <a:p>
            <a:pPr algn="just">
              <a:buFont typeface="Arial" pitchFamily="34" charset="0"/>
              <a:buChar char="•"/>
            </a:pPr>
            <a:r>
              <a:rPr lang="pl-PL" sz="2000" dirty="0" smtClean="0"/>
              <a:t> Możliwe jest zastosowanie 3 wariantów rozwiązań:</a:t>
            </a:r>
          </a:p>
          <a:p>
            <a:pPr algn="just"/>
            <a:endParaRPr lang="pl-PL" sz="2000" dirty="0" smtClean="0"/>
          </a:p>
          <a:p>
            <a:pPr marL="457200" indent="-457200" algn="just">
              <a:buAutoNum type="alphaUcPeriod"/>
            </a:pPr>
            <a:r>
              <a:rPr lang="pl-PL" sz="2000" dirty="0" smtClean="0"/>
              <a:t>Samorząd Województwa realizuje wyłącznie zadania związane z połączeniami kolejowymi</a:t>
            </a:r>
          </a:p>
          <a:p>
            <a:pPr marL="457200" indent="-457200" algn="just">
              <a:buAutoNum type="alphaUcPeriod"/>
            </a:pPr>
            <a:endParaRPr lang="pl-PL" sz="2000" dirty="0" smtClean="0"/>
          </a:p>
          <a:p>
            <a:pPr algn="just"/>
            <a:r>
              <a:rPr lang="pl-PL" sz="2000" dirty="0" smtClean="0"/>
              <a:t>B. Samorząd Województwa przejmuje również zadania związane z połączeniami co najmniej między miastami powiatowymi</a:t>
            </a:r>
          </a:p>
          <a:p>
            <a:pPr algn="just"/>
            <a:endParaRPr lang="pl-PL" sz="2000" dirty="0" smtClean="0"/>
          </a:p>
          <a:p>
            <a:pPr algn="just"/>
            <a:r>
              <a:rPr lang="pl-PL" sz="2000" dirty="0" smtClean="0"/>
              <a:t>C. Samorząd Województwa realizuje transport kolejowy i połączenia Kielc ze stolicami powiatów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Uwagi do planu transportowego województwa świętokrzyskiego, </a:t>
            </a:r>
            <a:r>
              <a:rPr lang="pl-PL" sz="2800" b="1" dirty="0" err="1" smtClean="0"/>
              <a:t>cd</a:t>
            </a:r>
            <a:r>
              <a:rPr lang="pl-PL" sz="2800" b="1" dirty="0" smtClean="0"/>
              <a:t>.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algn="just"/>
            <a:endParaRPr lang="pl-PL" sz="2000" dirty="0" smtClean="0"/>
          </a:p>
          <a:p>
            <a:endParaRPr lang="pl-PL" sz="2000" dirty="0" smtClean="0"/>
          </a:p>
        </p:txBody>
      </p:sp>
      <p:sp>
        <p:nvSpPr>
          <p:cNvPr id="4" name="Prostokąt 3"/>
          <p:cNvSpPr/>
          <p:nvPr/>
        </p:nvSpPr>
        <p:spPr>
          <a:xfrm>
            <a:off x="395536" y="1340768"/>
            <a:ext cx="849694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endParaRPr lang="pl-PL" sz="2000" dirty="0" smtClean="0"/>
          </a:p>
          <a:p>
            <a:pPr algn="just"/>
            <a:r>
              <a:rPr lang="pl-PL" sz="2000" b="1" i="1" dirty="0" smtClean="0"/>
              <a:t>W przewozach drogowych zakłada się wyłącznie połączenia Kielc z miastami powiatowymi – mapka str. 64</a:t>
            </a:r>
          </a:p>
          <a:p>
            <a:pPr algn="just"/>
            <a:endParaRPr lang="pl-PL" sz="2000" b="1" i="1" dirty="0" smtClean="0"/>
          </a:p>
          <a:p>
            <a:pPr algn="just"/>
            <a:r>
              <a:rPr lang="pl-PL" sz="2800" dirty="0" smtClean="0"/>
              <a:t>Wybór wariantu C opisanego w aktualnej wersji projektu Planu jest prawdopodobnie </a:t>
            </a:r>
            <a:r>
              <a:rPr lang="pl-PL" sz="2800" b="1" dirty="0" smtClean="0">
                <a:solidFill>
                  <a:srgbClr val="FF0000"/>
                </a:solidFill>
              </a:rPr>
              <a:t>najbardziej korzystny finansowo dla budżetu Samorządu Województwa</a:t>
            </a:r>
            <a:r>
              <a:rPr lang="pl-PL" sz="2800" dirty="0" smtClean="0"/>
              <a:t>, ale w największym stopniu obciąża finansowo i organizacyjnie powiaty i gminy zadaniami organizatorów!</a:t>
            </a:r>
          </a:p>
          <a:p>
            <a:pPr algn="just"/>
            <a:endParaRPr lang="pl-PL" sz="2800" dirty="0" smtClean="0"/>
          </a:p>
          <a:p>
            <a:pPr algn="just"/>
            <a:r>
              <a:rPr lang="pl-PL" sz="2800" dirty="0" smtClean="0"/>
              <a:t>Samorządy Powiatowe i Gminne nie dysponują ani wystarczającymi środkami finansowymi, ani potencjałem ludzkim, który pozwoliłby na realizację takich zadań!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850106"/>
          </a:xfrm>
        </p:spPr>
        <p:txBody>
          <a:bodyPr>
            <a:normAutofit fontScale="90000"/>
          </a:bodyPr>
          <a:lstStyle/>
          <a:p>
            <a:r>
              <a:rPr lang="pl-PL" sz="2800" b="1" dirty="0" smtClean="0"/>
              <a:t>Uwagi do planu transportowego województwa świętokrzyskiego, </a:t>
            </a:r>
            <a:r>
              <a:rPr lang="pl-PL" sz="2800" b="1" dirty="0" err="1" smtClean="0"/>
              <a:t>cd</a:t>
            </a:r>
            <a:r>
              <a:rPr lang="pl-PL" sz="2800" b="1" dirty="0" smtClean="0"/>
              <a:t>.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4785395"/>
          </a:xfrm>
        </p:spPr>
        <p:txBody>
          <a:bodyPr>
            <a:normAutofit/>
          </a:bodyPr>
          <a:lstStyle/>
          <a:p>
            <a:pPr algn="just"/>
            <a:endParaRPr lang="pl-PL" sz="2000" dirty="0" smtClean="0"/>
          </a:p>
          <a:p>
            <a:pPr>
              <a:buNone/>
            </a:pPr>
            <a:endParaRPr lang="pl-PL" sz="2000" dirty="0" smtClean="0"/>
          </a:p>
        </p:txBody>
      </p:sp>
      <p:sp>
        <p:nvSpPr>
          <p:cNvPr id="4" name="Prostokąt 3"/>
          <p:cNvSpPr/>
          <p:nvPr/>
        </p:nvSpPr>
        <p:spPr>
          <a:xfrm>
            <a:off x="251520" y="1124744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i="1" dirty="0" smtClean="0"/>
              <a:t>Tryb wyboru operatora – w przewozach kolejowych przetarg lub umowa bezpośrednia; w przewozach drogowych koncesja (str. 66)</a:t>
            </a:r>
          </a:p>
          <a:p>
            <a:pPr algn="just"/>
            <a:endParaRPr lang="pl-PL" sz="20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2000" dirty="0" smtClean="0"/>
              <a:t>Zagadnienie trybu wyboru operatora jest bezpośrednio związane z kwestią finansowania przewozów.</a:t>
            </a:r>
          </a:p>
          <a:p>
            <a:pPr algn="just"/>
            <a:endParaRPr lang="pl-PL" sz="20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2000" dirty="0" smtClean="0"/>
              <a:t>Jeśli na przewozy kolejowe zostanie ogłoszony przetarg, a w jego wyniku zostanie wybrany oferent inny niż spółka Przewozy Regionalne - czy Samorząd Województwa nadal będzie skłonny finansować ze swojego budżetu takiego operatora (jeśli nie będzie to podmiot w którym Samorząd ma udziały? </a:t>
            </a:r>
          </a:p>
          <a:p>
            <a:pPr algn="just"/>
            <a:endParaRPr lang="pl-PL" sz="20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2000" dirty="0" smtClean="0"/>
              <a:t>Jakie w tym kontekście będzie uzasadnienie braku zapewnienia płatności/rekompensaty dla przewoźników drogowych z budżetu Samorządu Województwa?</a:t>
            </a:r>
          </a:p>
          <a:p>
            <a:pPr algn="just"/>
            <a:endParaRPr lang="pl-PL" sz="2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850106"/>
          </a:xfrm>
        </p:spPr>
        <p:txBody>
          <a:bodyPr>
            <a:normAutofit fontScale="90000"/>
          </a:bodyPr>
          <a:lstStyle/>
          <a:p>
            <a:r>
              <a:rPr lang="pl-PL" sz="2800" b="1" dirty="0" smtClean="0"/>
              <a:t>Uwagi do planu transportowego województwa świętokrzyskiego, </a:t>
            </a:r>
            <a:r>
              <a:rPr lang="pl-PL" sz="2800" b="1" dirty="0" err="1" smtClean="0"/>
              <a:t>cd</a:t>
            </a:r>
            <a:r>
              <a:rPr lang="pl-PL" sz="2800" b="1" dirty="0" smtClean="0"/>
              <a:t>.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4785395"/>
          </a:xfrm>
        </p:spPr>
        <p:txBody>
          <a:bodyPr>
            <a:normAutofit/>
          </a:bodyPr>
          <a:lstStyle/>
          <a:p>
            <a:pPr algn="just"/>
            <a:endParaRPr lang="pl-PL" sz="2000" dirty="0" smtClean="0"/>
          </a:p>
          <a:p>
            <a:pPr>
              <a:buNone/>
            </a:pPr>
            <a:endParaRPr lang="pl-PL" sz="2000" dirty="0" smtClean="0"/>
          </a:p>
        </p:txBody>
      </p:sp>
      <p:sp>
        <p:nvSpPr>
          <p:cNvPr id="4" name="Prostokąt 3"/>
          <p:cNvSpPr/>
          <p:nvPr/>
        </p:nvSpPr>
        <p:spPr>
          <a:xfrm>
            <a:off x="395536" y="1124744"/>
            <a:ext cx="8496944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i="1" dirty="0" smtClean="0"/>
              <a:t>Standardy usług – w przewozach drogowych preferowane będą pojazdy przystosowane do potrzeb niepełnosprawnych, pojazdy spełniające normy EURO, wyposażone w elektroniczny system zliczania ilości pasażerów oraz system informacji pasażerskiej z oprogramowaniem kompatybilnym na każdym poziomie</a:t>
            </a:r>
          </a:p>
          <a:p>
            <a:pPr algn="just">
              <a:buFont typeface="Arial" pitchFamily="34" charset="0"/>
              <a:buChar char="•"/>
            </a:pPr>
            <a:r>
              <a:rPr lang="pl-PL" sz="1900" dirty="0" smtClean="0"/>
              <a:t>Plan transportowy jest tworzony dla samorządów, pasażerów, ale i przewoźników</a:t>
            </a:r>
          </a:p>
          <a:p>
            <a:pPr algn="just">
              <a:buFont typeface="Arial" pitchFamily="34" charset="0"/>
              <a:buChar char="•"/>
            </a:pPr>
            <a:endParaRPr lang="pl-PL" sz="19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1900" dirty="0" smtClean="0"/>
              <a:t>Powinien zawierać precyzyjne informacje dotyczące ilości linii komunikacyjnych, ich przebiegu, ilości kursów w ciągu doby/miesiąca, wykaz przystanków, dokładne wymogi dotyczące norm spalania EURO, wymagany wiek taboru, określenie przewidywanych potoków pasażerów, jak również prostej metodologii pozwalającej na identyfikację i numerację linii – takich informacji nie ma w Planie, co w znaczący sposób utrudni bądź uniemożliwi przygotowanie się lokalnych przewoźników do wykonywania usług</a:t>
            </a:r>
          </a:p>
          <a:p>
            <a:pPr algn="just">
              <a:buFont typeface="Arial" pitchFamily="34" charset="0"/>
              <a:buChar char="•"/>
            </a:pPr>
            <a:endParaRPr lang="pl-PL" sz="1900" dirty="0" smtClean="0"/>
          </a:p>
          <a:p>
            <a:pPr algn="just">
              <a:buFont typeface="Arial" pitchFamily="34" charset="0"/>
              <a:buChar char="•"/>
            </a:pPr>
            <a:r>
              <a:rPr lang="pl-PL" sz="1900" dirty="0" smtClean="0"/>
              <a:t>Ponadto ile dzisiaj na naszym rynku jest autobusów „wyposażonych w elektroniczny system zliczania ilości pasażerów oraz system informacji pasażerskiej z oprogramowaniem kompatybilnym???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endParaRPr lang="pl-PL" sz="2000" dirty="0" smtClean="0"/>
          </a:p>
          <a:p>
            <a:pPr algn="just"/>
            <a:r>
              <a:rPr lang="pl-PL" sz="2000" dirty="0" smtClean="0"/>
              <a:t>Ustawa wprowadza od </a:t>
            </a:r>
            <a:r>
              <a:rPr lang="pl-PL" sz="2000" b="1" dirty="0" smtClean="0"/>
              <a:t>1 stycznia 2017 </a:t>
            </a:r>
            <a:r>
              <a:rPr lang="pl-PL" sz="2000" dirty="0" smtClean="0"/>
              <a:t>roku nowy system organizacji publicznej komunikacji zbiorowej</a:t>
            </a:r>
          </a:p>
          <a:p>
            <a:pPr>
              <a:buNone/>
            </a:pPr>
            <a:endParaRPr lang="pl-PL" sz="2000" dirty="0" smtClean="0"/>
          </a:p>
          <a:p>
            <a:pPr algn="just"/>
            <a:r>
              <a:rPr lang="pl-PL" sz="2000" dirty="0" smtClean="0"/>
              <a:t>Odpowiedzialność za organizację na swoim terenie (na poziomie regionu) zbiorowej komunikacji publicznej ponosi tzw. </a:t>
            </a:r>
            <a:r>
              <a:rPr lang="pl-PL" sz="2000" b="1" dirty="0" smtClean="0"/>
              <a:t>ORGANIZATOR</a:t>
            </a:r>
            <a:r>
              <a:rPr lang="pl-PL" sz="2000" dirty="0" smtClean="0"/>
              <a:t>, którym jest samorząd (gminy, powiatu, województwa) lub związek (gmin, powiatów)</a:t>
            </a:r>
          </a:p>
          <a:p>
            <a:pPr algn="just"/>
            <a:endParaRPr lang="pl-PL" sz="2000" dirty="0" smtClean="0"/>
          </a:p>
          <a:p>
            <a:pPr algn="just"/>
            <a:r>
              <a:rPr lang="pl-PL" sz="2000" dirty="0" smtClean="0"/>
              <a:t>Organizator wyznacza tzw. linie użyteczności publicznej, do obsługi których wyłania w drodze PZP, koncesji lub umowy bezpośredniej tzw. </a:t>
            </a:r>
            <a:r>
              <a:rPr lang="pl-PL" sz="2000" b="1" dirty="0" smtClean="0"/>
              <a:t>OPERATORA</a:t>
            </a:r>
          </a:p>
          <a:p>
            <a:pPr algn="just"/>
            <a:endParaRPr lang="pl-PL" sz="2000" b="1" dirty="0" smtClean="0"/>
          </a:p>
          <a:p>
            <a:pPr algn="just"/>
            <a:r>
              <a:rPr lang="pl-PL" sz="2000" dirty="0" smtClean="0"/>
              <a:t>Wybrany przez </a:t>
            </a:r>
            <a:r>
              <a:rPr lang="pl-PL" sz="2000" dirty="0" err="1" smtClean="0"/>
              <a:t>jst</a:t>
            </a:r>
            <a:r>
              <a:rPr lang="pl-PL" sz="2000" dirty="0" smtClean="0"/>
              <a:t> Operator ma prawo do uzyskania tzw. rekompensaty (dopłaty od samorządu na obsługę linii, które nie są rentowne) oraz prawo do dopłaty środków w związku z honorowaniem ulg ustawowych</a:t>
            </a:r>
            <a:endParaRPr lang="pl-PL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2400" dirty="0" smtClean="0"/>
              <a:t>Dziękuję za uwagę</a:t>
            </a:r>
          </a:p>
          <a:p>
            <a:pPr algn="ctr">
              <a:buNone/>
            </a:pPr>
            <a:r>
              <a:rPr lang="pl-PL" sz="2400" dirty="0" smtClean="0"/>
              <a:t>Jacek Sułek</a:t>
            </a:r>
          </a:p>
          <a:p>
            <a:pPr algn="ctr">
              <a:buNone/>
            </a:pPr>
            <a:r>
              <a:rPr lang="pl-PL" sz="2400" dirty="0" smtClean="0"/>
              <a:t>Dyrektor WCRR</a:t>
            </a:r>
          </a:p>
          <a:p>
            <a:pPr algn="ctr">
              <a:buNone/>
            </a:pPr>
            <a:r>
              <a:rPr lang="pl-PL" sz="2400" dirty="0" smtClean="0"/>
              <a:t>Świętokrzyski Urząd Wojewódzki w Kielcach</a:t>
            </a:r>
          </a:p>
          <a:p>
            <a:pPr algn="ctr">
              <a:buNone/>
            </a:pPr>
            <a:r>
              <a:rPr lang="pl-PL" sz="2400" dirty="0" smtClean="0"/>
              <a:t>E-mail: </a:t>
            </a:r>
            <a:r>
              <a:rPr lang="pl-PL" sz="2400" dirty="0" err="1" smtClean="0">
                <a:hlinkClick r:id="rId2"/>
              </a:rPr>
              <a:t>jacek.sulek@kielce.uw.gov.pl</a:t>
            </a:r>
            <a:r>
              <a:rPr lang="pl-PL" sz="2400" dirty="0" smtClean="0"/>
              <a:t> </a:t>
            </a:r>
          </a:p>
          <a:p>
            <a:pPr algn="ctr">
              <a:buNone/>
            </a:pPr>
            <a:r>
              <a:rPr lang="pl-PL" sz="2400" dirty="0" smtClean="0"/>
              <a:t>Tel: 501774187</a:t>
            </a:r>
            <a:endParaRPr lang="pl-PL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04664"/>
            <a:ext cx="18097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Rodzaje przewozów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2000" b="1" dirty="0" smtClean="0"/>
              <a:t>Gminne</a:t>
            </a:r>
            <a:r>
              <a:rPr lang="pl-PL" sz="2000" dirty="0" smtClean="0"/>
              <a:t> (w granicach administracyjnych jednej gminy lub gmin sąsiadujących, które zawarły stosowne porozumienie lub które utworzyły związek międzygminny; inne niż przewozy powiatowe, wojewódzkie i międzywojewódzkie art. 4 ust. 1 pkt. 3 ustawy o </a:t>
            </a:r>
            <a:r>
              <a:rPr lang="pl-PL" sz="2000" dirty="0" err="1" smtClean="0"/>
              <a:t>ptz</a:t>
            </a:r>
            <a:r>
              <a:rPr lang="pl-PL" sz="2000" dirty="0" smtClean="0"/>
              <a:t>)</a:t>
            </a:r>
          </a:p>
          <a:p>
            <a:pPr algn="just"/>
            <a:endParaRPr lang="pl-PL" sz="2000" dirty="0" smtClean="0"/>
          </a:p>
          <a:p>
            <a:pPr algn="just"/>
            <a:r>
              <a:rPr lang="pl-PL" sz="2000" b="1" dirty="0" smtClean="0"/>
              <a:t>Powiatowe</a:t>
            </a:r>
            <a:r>
              <a:rPr lang="pl-PL" sz="2000" dirty="0" smtClean="0"/>
              <a:t> (w granicach administracyjnych co najmniej dwóch gmin i niewykraczające poza granice jednego powiatu albo w granicach administracyjnych powiatów sąsiadujących, które zawarły stosowne porozumienie lub które utworzyły związek powiatów</a:t>
            </a:r>
            <a:r>
              <a:rPr lang="pl-PL" sz="2000" b="1" dirty="0" smtClean="0"/>
              <a:t>;</a:t>
            </a:r>
            <a:r>
              <a:rPr lang="pl-PL" sz="2000" dirty="0" smtClean="0"/>
              <a:t> inne niż przewozy gminne, wojewódzkie i międzywojewódzkie, art. 4 ust. 1 pkt. 10 ustawy o </a:t>
            </a:r>
            <a:r>
              <a:rPr lang="pl-PL" sz="2000" dirty="0" err="1" smtClean="0"/>
              <a:t>ptz</a:t>
            </a:r>
            <a:r>
              <a:rPr lang="pl-PL" sz="2000" dirty="0" smtClean="0"/>
              <a:t>)</a:t>
            </a:r>
          </a:p>
          <a:p>
            <a:pPr algn="just">
              <a:buNone/>
            </a:pPr>
            <a:endParaRPr lang="pl-PL" sz="2000" dirty="0" smtClean="0"/>
          </a:p>
          <a:p>
            <a:pPr algn="just"/>
            <a:r>
              <a:rPr lang="pl-PL" sz="2000" b="1" smtClean="0"/>
              <a:t>Wojewódzkie</a:t>
            </a:r>
            <a:r>
              <a:rPr lang="pl-PL" sz="2000" smtClean="0"/>
              <a:t> (</a:t>
            </a:r>
            <a:r>
              <a:rPr lang="pl-PL" sz="2000" dirty="0" smtClean="0"/>
              <a:t>w granicach administracyjnych co najmniej dwóch powiatów i niewykraczające poza granice jednego województwa, (…) inne niż przewozy gminne, powiatowe i międzywojewódzkie - art. 4 ust. 1 pkt. 25 ustawy o </a:t>
            </a:r>
            <a:r>
              <a:rPr lang="pl-PL" sz="2000" dirty="0" err="1" smtClean="0"/>
              <a:t>ptz</a:t>
            </a:r>
            <a:r>
              <a:rPr lang="pl-PL" sz="2000" dirty="0" smtClean="0"/>
              <a:t>)</a:t>
            </a:r>
          </a:p>
          <a:p>
            <a:pPr algn="just">
              <a:buNone/>
            </a:pPr>
            <a:endParaRPr lang="pl-PL" sz="2000" dirty="0" smtClean="0"/>
          </a:p>
          <a:p>
            <a:pPr algn="just"/>
            <a:r>
              <a:rPr lang="pl-PL" sz="2000" b="1" dirty="0" smtClean="0"/>
              <a:t>Międzywojewódzkie</a:t>
            </a:r>
            <a:r>
              <a:rPr lang="pl-PL" sz="2000" dirty="0" smtClean="0"/>
              <a:t> (wykonywane z przekroczeniem granicy województwa, nie będące przewozami gminnymi, powiatowymi ani wojewódzkimi art. 4 ust. 1 pkt. 7 ustawy o </a:t>
            </a:r>
            <a:r>
              <a:rPr lang="pl-PL" sz="2000" dirty="0" err="1" smtClean="0"/>
              <a:t>ptz</a:t>
            </a:r>
            <a:r>
              <a:rPr lang="pl-PL" sz="2000" dirty="0" smtClean="0"/>
              <a:t>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Finansowanie przewozów </a:t>
            </a:r>
            <a:r>
              <a:rPr lang="pl-PL" sz="2000" dirty="0" smtClean="0"/>
              <a:t>(art. 50) 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"/>
            <a:r>
              <a:rPr lang="pl-PL" sz="2000" dirty="0" smtClean="0"/>
              <a:t>Pobieranie opłat za bilety (przez organizatora lub operatora)</a:t>
            </a:r>
          </a:p>
          <a:p>
            <a:pPr algn="just"/>
            <a:endParaRPr lang="pl-PL" sz="2000" dirty="0" smtClean="0"/>
          </a:p>
          <a:p>
            <a:pPr algn="just"/>
            <a:r>
              <a:rPr lang="pl-PL" sz="2000" dirty="0" smtClean="0"/>
              <a:t>Rekompensaty z tytułu:</a:t>
            </a:r>
          </a:p>
          <a:p>
            <a:pPr algn="just">
              <a:buNone/>
            </a:pPr>
            <a:endParaRPr lang="pl-PL" sz="2000" dirty="0" smtClean="0"/>
          </a:p>
          <a:p>
            <a:pPr marL="457200" indent="-457200" algn="just">
              <a:buAutoNum type="alphaLcParenR"/>
            </a:pPr>
            <a:r>
              <a:rPr lang="pl-PL" sz="2000" dirty="0" smtClean="0"/>
              <a:t>Utraconych przychodów z tytułu stosowania ulg ustawowych  - finansuje </a:t>
            </a:r>
            <a:r>
              <a:rPr lang="pl-PL" sz="2000" b="1" dirty="0" smtClean="0"/>
              <a:t>budżet państwa </a:t>
            </a:r>
            <a:r>
              <a:rPr lang="pl-PL" sz="2000" dirty="0" smtClean="0"/>
              <a:t>(nie dotyczy to komunikacji miejskiej)</a:t>
            </a:r>
          </a:p>
          <a:p>
            <a:pPr marL="457200" indent="-457200" algn="just">
              <a:buAutoNum type="alphaLcParenR"/>
            </a:pPr>
            <a:r>
              <a:rPr lang="pl-PL" sz="2000" dirty="0" smtClean="0"/>
              <a:t>Utraconych przychodów z tytułu ulg ustanowionych przez organizatora – finansowane ze </a:t>
            </a:r>
            <a:r>
              <a:rPr lang="pl-PL" sz="2000" b="1" dirty="0" smtClean="0"/>
              <a:t>środków własnych </a:t>
            </a:r>
            <a:r>
              <a:rPr lang="pl-PL" sz="2000" dirty="0" smtClean="0"/>
              <a:t>organizatora</a:t>
            </a:r>
          </a:p>
          <a:p>
            <a:pPr marL="457200" indent="-457200" algn="just">
              <a:buAutoNum type="alphaLcParenR"/>
            </a:pPr>
            <a:r>
              <a:rPr lang="pl-PL" sz="2000" dirty="0" smtClean="0"/>
              <a:t>Poniesionych kosztów w związku ze świadczeniem usług przez operatora (na „nierentownych liniach”)</a:t>
            </a:r>
          </a:p>
          <a:p>
            <a:pPr marL="457200" indent="-457200" algn="just">
              <a:buAutoNum type="alphaLcParenR"/>
            </a:pPr>
            <a:endParaRPr lang="pl-PL" sz="2000" dirty="0" smtClean="0"/>
          </a:p>
          <a:p>
            <a:pPr marL="457200" indent="-457200" algn="just"/>
            <a:r>
              <a:rPr lang="pl-PL" sz="2000" dirty="0" smtClean="0"/>
              <a:t>Udostępnieniu operatorowi przez organizatora środków transportu</a:t>
            </a:r>
          </a:p>
          <a:p>
            <a:pPr algn="just"/>
            <a:endParaRPr lang="pl-PL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Przewozy komercyjne </a:t>
            </a:r>
            <a:r>
              <a:rPr lang="pl-PL" sz="2000" dirty="0" smtClean="0"/>
              <a:t>(art. 30) 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"/>
            <a:r>
              <a:rPr lang="pl-PL" sz="2000" dirty="0" smtClean="0"/>
              <a:t>Nadal przewoźnicy będą mogli świadczyć usługi na liniach komercyjnych</a:t>
            </a:r>
          </a:p>
          <a:p>
            <a:pPr algn="just"/>
            <a:endParaRPr lang="pl-PL" sz="2000" dirty="0" smtClean="0"/>
          </a:p>
          <a:p>
            <a:pPr algn="just"/>
            <a:r>
              <a:rPr lang="pl-PL" sz="2000" dirty="0" smtClean="0"/>
              <a:t>Na liniach użyteczności publicznej różni przewoźnicy także będą mieli możliwość świadczenia usług komercyjnych – konsekwencja braku tzw. prawa wyłącznego </a:t>
            </a:r>
          </a:p>
          <a:p>
            <a:pPr algn="just"/>
            <a:endParaRPr lang="pl-PL" sz="2000" dirty="0" smtClean="0"/>
          </a:p>
          <a:p>
            <a:pPr algn="just"/>
            <a:r>
              <a:rPr lang="pl-PL" sz="2000" dirty="0" smtClean="0"/>
              <a:t>Przewoźnicy komercyjni </a:t>
            </a:r>
            <a:r>
              <a:rPr lang="pl-PL" sz="2000" smtClean="0"/>
              <a:t>będą </a:t>
            </a:r>
            <a:r>
              <a:rPr lang="pl-PL" sz="2000" smtClean="0"/>
              <a:t>mogli </a:t>
            </a:r>
            <a:r>
              <a:rPr lang="pl-PL" sz="2000" dirty="0" smtClean="0"/>
              <a:t>honorować ulgi ustawowe, ale nie otrzymają z tego tytułu rekompensaty</a:t>
            </a:r>
          </a:p>
          <a:p>
            <a:pPr algn="just"/>
            <a:endParaRPr lang="pl-PL" sz="2000" dirty="0" smtClean="0"/>
          </a:p>
          <a:p>
            <a:pPr algn="just"/>
            <a:r>
              <a:rPr lang="pl-PL" sz="2000" dirty="0" smtClean="0"/>
              <a:t>Przewóz komercyjny będzie wymagał wyłącznie zgłoszenia do właściwego organizatora - nie będzie wydawania zezwoleń</a:t>
            </a:r>
          </a:p>
          <a:p>
            <a:pPr algn="just"/>
            <a:endParaRPr lang="pl-PL" sz="2000" dirty="0" smtClean="0"/>
          </a:p>
          <a:p>
            <a:pPr algn="just"/>
            <a:endParaRPr lang="pl-PL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Zagrożenia w nowym systemie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Brak środków na objęcie użytecznością publiczną wszystkich koniecznych przewozów</a:t>
            </a:r>
          </a:p>
          <a:p>
            <a:pPr>
              <a:buNone/>
            </a:pPr>
            <a:endParaRPr lang="pl-PL" sz="2000" dirty="0" smtClean="0"/>
          </a:p>
          <a:p>
            <a:r>
              <a:rPr lang="pl-PL" sz="2000" dirty="0" smtClean="0"/>
              <a:t>Brak zewnętrznych źródeł finansowania dla samorządów</a:t>
            </a:r>
          </a:p>
          <a:p>
            <a:pPr>
              <a:buNone/>
            </a:pPr>
            <a:endParaRPr lang="pl-PL" sz="2000" dirty="0" smtClean="0"/>
          </a:p>
          <a:p>
            <a:r>
              <a:rPr lang="pl-PL" sz="2000" dirty="0" smtClean="0"/>
              <a:t>Brak dopłat do ustawowych ulg poza użytecznością publiczną</a:t>
            </a:r>
          </a:p>
          <a:p>
            <a:pPr>
              <a:buNone/>
            </a:pPr>
            <a:endParaRPr lang="pl-PL" sz="2000" dirty="0" smtClean="0"/>
          </a:p>
          <a:p>
            <a:r>
              <a:rPr lang="pl-PL" sz="2000" dirty="0" smtClean="0"/>
              <a:t> Ryzyko uznaniowego traktowania przewoźników przez organizatora</a:t>
            </a:r>
          </a:p>
          <a:p>
            <a:pPr>
              <a:buNone/>
            </a:pPr>
            <a:endParaRPr lang="pl-PL" sz="2000" dirty="0" smtClean="0"/>
          </a:p>
          <a:p>
            <a:r>
              <a:rPr lang="pl-PL" sz="2000" dirty="0" smtClean="0"/>
              <a:t>Ryzyko pojawienia się silnego, konkurencyjnego przewoźnika z zewnątrz (eliminacja lokalnych podmiotów</a:t>
            </a:r>
          </a:p>
          <a:p>
            <a:endParaRPr lang="pl-PL" sz="2000" dirty="0" smtClean="0"/>
          </a:p>
          <a:p>
            <a:endParaRPr lang="pl-PL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Zagrożenia w nowym systemie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Niechęć samorządów do opracowania planów transportowych</a:t>
            </a:r>
          </a:p>
          <a:p>
            <a:endParaRPr lang="pl-PL" sz="2000" dirty="0" smtClean="0"/>
          </a:p>
          <a:p>
            <a:r>
              <a:rPr lang="pl-PL" sz="2000" dirty="0" smtClean="0"/>
              <a:t>Brak prawnych instrumentów koordynacji – możliwość zgłoszenia przewozu na identyczną linię i kursy przez kilku przewoźników („kto pierwszy ten lepszy”)</a:t>
            </a:r>
          </a:p>
          <a:p>
            <a:endParaRPr lang="pl-PL" sz="2000" dirty="0" smtClean="0"/>
          </a:p>
          <a:p>
            <a:r>
              <a:rPr lang="pl-PL" sz="2000" dirty="0" smtClean="0"/>
              <a:t>Brak możliwości przyznania tzw. prawa wyłącznego (dopuszczalnego zapisami rozporządzenia 1370/2007</a:t>
            </a:r>
          </a:p>
          <a:p>
            <a:endParaRPr lang="pl-PL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Plany Transportowe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1113">
              <a:buNone/>
            </a:pPr>
            <a:r>
              <a:rPr lang="pl-PL" sz="2000" dirty="0" smtClean="0"/>
              <a:t>Niektórzy organizatorzy są zobowiązani do opracowania tzw. Planów Transportowych:</a:t>
            </a:r>
          </a:p>
          <a:p>
            <a:pPr indent="11113">
              <a:buNone/>
            </a:pPr>
            <a:endParaRPr lang="pl-PL" sz="2000" dirty="0" smtClean="0"/>
          </a:p>
          <a:p>
            <a:pPr indent="11113"/>
            <a:r>
              <a:rPr lang="pl-PL" sz="2000" dirty="0" smtClean="0"/>
              <a:t> gminy (min 50 tys. mieszkańców)</a:t>
            </a:r>
          </a:p>
          <a:p>
            <a:pPr indent="11113"/>
            <a:r>
              <a:rPr lang="pl-PL" sz="2000" dirty="0" smtClean="0"/>
              <a:t> porozumienia gmin (min. 80 tys. mieszkańców)</a:t>
            </a:r>
          </a:p>
          <a:p>
            <a:pPr indent="11113"/>
            <a:r>
              <a:rPr lang="pl-PL" sz="2000" dirty="0" smtClean="0"/>
              <a:t> powiaty (min. 80 tys. mieszkańców)</a:t>
            </a:r>
          </a:p>
          <a:p>
            <a:pPr indent="11113"/>
            <a:r>
              <a:rPr lang="pl-PL" sz="2000" dirty="0" smtClean="0"/>
              <a:t> porozumienia powiatów (min. 120 tys. mieszkańców)</a:t>
            </a:r>
          </a:p>
          <a:p>
            <a:pPr indent="11113"/>
            <a:r>
              <a:rPr lang="pl-PL" sz="2000" dirty="0" smtClean="0"/>
              <a:t> województwo </a:t>
            </a:r>
          </a:p>
          <a:p>
            <a:pPr indent="11113">
              <a:buNone/>
            </a:pPr>
            <a:r>
              <a:rPr lang="pl-PL" sz="2000" dirty="0" smtClean="0"/>
              <a:t>Plan jest aktem prawa miejscowego, wymaga przeprowadzenia konsultacji społecznych, może być uchwalany przez innych organizatorów</a:t>
            </a:r>
          </a:p>
          <a:p>
            <a:pPr indent="11113">
              <a:buNone/>
            </a:pPr>
            <a:endParaRPr lang="pl-PL" sz="2000" dirty="0" smtClean="0"/>
          </a:p>
          <a:p>
            <a:pPr indent="11113"/>
            <a:endParaRPr lang="pl-PL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Co powinien określać Plan Transportowy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115246"/>
          </a:xfrm>
        </p:spPr>
        <p:txBody>
          <a:bodyPr wrap="square">
            <a:spAutoFit/>
          </a:bodyPr>
          <a:lstStyle/>
          <a:p>
            <a:pPr indent="11113"/>
            <a:r>
              <a:rPr lang="pl-PL" sz="2400" dirty="0" smtClean="0"/>
              <a:t> Sieć komunikacyjną, na której planowane są przewozy o charakterze użyteczności publicznej</a:t>
            </a:r>
          </a:p>
          <a:p>
            <a:pPr indent="11113"/>
            <a:r>
              <a:rPr lang="pl-PL" sz="2400" dirty="0" smtClean="0"/>
              <a:t>Ocenę i prognozy potrzeb przewozowych, tj. kierunki, częstotliwość, ilość, itd.</a:t>
            </a:r>
          </a:p>
          <a:p>
            <a:pPr indent="11113"/>
            <a:r>
              <a:rPr lang="pl-PL" sz="2400" dirty="0" smtClean="0"/>
              <a:t>Przewidywane finansowanie przewozów</a:t>
            </a:r>
          </a:p>
          <a:p>
            <a:pPr indent="11113"/>
            <a:r>
              <a:rPr lang="pl-PL" sz="2400" dirty="0" smtClean="0"/>
              <a:t>Preferencje dotyczące wyboru środka transportu</a:t>
            </a:r>
          </a:p>
          <a:p>
            <a:pPr indent="11113"/>
            <a:r>
              <a:rPr lang="pl-PL" sz="2400" dirty="0" smtClean="0"/>
              <a:t>Ocenę rentowności linii komunikacyjnych</a:t>
            </a:r>
          </a:p>
          <a:p>
            <a:pPr indent="11113"/>
            <a:r>
              <a:rPr lang="pl-PL" sz="2400" dirty="0" smtClean="0"/>
              <a:t>Potrzeby wynikające z kierunku polityki państwa</a:t>
            </a:r>
          </a:p>
          <a:p>
            <a:pPr indent="11113"/>
            <a:r>
              <a:rPr lang="pl-PL" sz="2400" dirty="0" smtClean="0"/>
              <a:t>Pożądany standard usług</a:t>
            </a:r>
          </a:p>
          <a:p>
            <a:pPr indent="11113"/>
            <a:r>
              <a:rPr lang="pl-PL" sz="2400" dirty="0" smtClean="0"/>
              <a:t>Potrzeby specjalne, np. dotyczące osób niepełnosprawnych</a:t>
            </a:r>
          </a:p>
          <a:p>
            <a:pPr indent="11113"/>
            <a:r>
              <a:rPr lang="pl-PL" sz="2400" dirty="0" smtClean="0"/>
              <a:t>Planowany system organizacji systemu informacji  dla przewoźnika i pasażera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1732</Words>
  <Application>Microsoft Office PowerPoint</Application>
  <PresentationFormat>Pokaz na ekranie (4:3)</PresentationFormat>
  <Paragraphs>158</Paragraphs>
  <Slides>20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Główne założenia ustawy o publicznym transporcie zbiorowym  Kielce, 1 lipca 2014 r.,  Świętokrzyski Urząd Wojewódzki    </vt:lpstr>
      <vt:lpstr>Prezentacja programu PowerPoint</vt:lpstr>
      <vt:lpstr>Rodzaje przewozów</vt:lpstr>
      <vt:lpstr>Finansowanie przewozów (art. 50) </vt:lpstr>
      <vt:lpstr>Przewozy komercyjne (art. 30) </vt:lpstr>
      <vt:lpstr>Zagrożenia w nowym systemie</vt:lpstr>
      <vt:lpstr>Zagrożenia w nowym systemie</vt:lpstr>
      <vt:lpstr>Plany Transportowe</vt:lpstr>
      <vt:lpstr>Co powinien określać Plan Transportowy</vt:lpstr>
      <vt:lpstr>Założenia planu transportowego województwa świętokrzyskiego</vt:lpstr>
      <vt:lpstr>Założenia planu transportowego województwa świętokrzyskiego, cd.</vt:lpstr>
      <vt:lpstr>Uwagi do planu transportowego województwa świętokrzyskiego</vt:lpstr>
      <vt:lpstr>Uwagi do planu transportowego województwa świętokrzyskiego, cd.</vt:lpstr>
      <vt:lpstr>Uwagi do planu transportowego województwa świętokrzyskiego, cd.</vt:lpstr>
      <vt:lpstr>Uwagi do planu transportowego województwa świętokrzyskiego, cd.</vt:lpstr>
      <vt:lpstr>Uwagi do planu transportowego województwa świętokrzyskiego, cd.</vt:lpstr>
      <vt:lpstr>Uwagi do planu transportowego województwa świętokrzyskiego, cd.</vt:lpstr>
      <vt:lpstr>Uwagi do planu transportowego województwa świętokrzyskiego, cd.</vt:lpstr>
      <vt:lpstr>Uwagi do planu transportowego województwa świętokrzyskiego, cd.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Główne założenia ustawy o publicznym transporcie zbiorowym  Kielce, 1 lipca 2014 r., Świętokrzyski Urząd Wojewódzki</dc:title>
  <dc:creator>Sulek, Jacek</dc:creator>
  <cp:lastModifiedBy>Sekretariat WCRR</cp:lastModifiedBy>
  <cp:revision>46</cp:revision>
  <dcterms:created xsi:type="dcterms:W3CDTF">2014-06-26T11:03:33Z</dcterms:created>
  <dcterms:modified xsi:type="dcterms:W3CDTF">2015-05-28T05:53:54Z</dcterms:modified>
</cp:coreProperties>
</file>