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19"/>
  </p:notesMasterIdLst>
  <p:sldIdLst>
    <p:sldId id="256" r:id="rId3"/>
    <p:sldId id="261" r:id="rId4"/>
    <p:sldId id="326" r:id="rId5"/>
    <p:sldId id="325" r:id="rId6"/>
    <p:sldId id="262" r:id="rId7"/>
    <p:sldId id="269" r:id="rId8"/>
    <p:sldId id="274" r:id="rId9"/>
    <p:sldId id="328" r:id="rId10"/>
    <p:sldId id="330" r:id="rId11"/>
    <p:sldId id="331" r:id="rId12"/>
    <p:sldId id="332" r:id="rId13"/>
    <p:sldId id="329" r:id="rId14"/>
    <p:sldId id="299" r:id="rId15"/>
    <p:sldId id="312" r:id="rId16"/>
    <p:sldId id="333" r:id="rId17"/>
    <p:sldId id="278" r:id="rId18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50456DA-288A-4482-BA31-E30E2329F2AD}">
          <p14:sldIdLst>
            <p14:sldId id="256"/>
          </p14:sldIdLst>
        </p14:section>
        <p14:section name="Sekcja bez tytułu" id="{230F06A6-AF28-482A-994E-8AA89B7B4A19}">
          <p14:sldIdLst>
            <p14:sldId id="261"/>
            <p14:sldId id="326"/>
            <p14:sldId id="325"/>
            <p14:sldId id="262"/>
            <p14:sldId id="269"/>
            <p14:sldId id="274"/>
            <p14:sldId id="328"/>
            <p14:sldId id="330"/>
            <p14:sldId id="331"/>
            <p14:sldId id="332"/>
            <p14:sldId id="329"/>
            <p14:sldId id="299"/>
            <p14:sldId id="312"/>
            <p14:sldId id="333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zentacje\Prezentacja%20-%20Dzie&#324;%20Nr%20Alarmowego%20112%20-%20luty%202017\statystyki%20do%20dnia%20numeru%201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603907844852727"/>
          <c:w val="0.9932599518810149"/>
          <c:h val="0.78349737532808394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800" dirty="0"/>
              <a:t>Porównanie</a:t>
            </a:r>
            <a:r>
              <a:rPr lang="pl-PL" sz="2800" baseline="0" dirty="0"/>
              <a:t> liczby </a:t>
            </a:r>
            <a:r>
              <a:rPr lang="pl-PL" sz="2800" baseline="0" dirty="0" smtClean="0"/>
              <a:t>połączeń anulowanych (rozłączonych przed odebraniem), fałszywych oraz zasadnych w 2016 r.</a:t>
            </a:r>
            <a:endParaRPr lang="pl-PL" sz="2800" baseline="0" dirty="0"/>
          </a:p>
        </c:rich>
      </c:tx>
      <c:layout>
        <c:manualLayout>
          <c:xMode val="edge"/>
          <c:yMode val="edge"/>
          <c:x val="0.12577665327932283"/>
          <c:y val="3.47209659477997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490305343841466E-2"/>
          <c:y val="0.25714706356201772"/>
          <c:w val="0.9256084828781781"/>
          <c:h val="0.71761400908036677"/>
        </c:manualLayout>
      </c:layout>
      <c:pie3DChart>
        <c:varyColors val="1"/>
        <c:ser>
          <c:idx val="0"/>
          <c:order val="0"/>
          <c:spPr>
            <a:effectLst>
              <a:outerShdw blurRad="127000" dist="1790700" dir="6300000" sx="159000" sy="159000" algn="ctr" rotWithShape="0">
                <a:srgbClr val="FF0000">
                  <a:alpha val="77000"/>
                </a:srgbClr>
              </a:outerShdw>
            </a:effectLst>
          </c:spPr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1790700" dir="6300000" sx="159000" sy="159000" algn="ctr" rotWithShape="0">
                  <a:srgbClr val="FF0000">
                    <a:alpha val="77000"/>
                  </a:srgbClr>
                </a:outerShdw>
              </a:effectLst>
              <a:sp3d/>
            </c:spPr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1790700" dir="6300000" sx="159000" sy="159000" algn="ctr" rotWithShape="0">
                  <a:srgbClr val="FF0000">
                    <a:alpha val="77000"/>
                  </a:srgbClr>
                </a:outerShdw>
              </a:effectLst>
              <a:sp3d/>
            </c:spPr>
          </c:dPt>
          <c:dPt>
            <c:idx val="2"/>
            <c:bubble3D val="0"/>
            <c:explosion val="8"/>
            <c:spPr>
              <a:solidFill>
                <a:schemeClr val="accent6"/>
              </a:solidFill>
              <a:ln>
                <a:noFill/>
              </a:ln>
              <a:effectLst>
                <a:outerShdw blurRad="127000" dist="1790700" dir="6300000" sx="159000" sy="159000" algn="ctr" rotWithShape="0">
                  <a:srgbClr val="FF0000">
                    <a:alpha val="77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9490906261213162"/>
                  <c:y val="6.110291210673417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A</a:t>
                    </a:r>
                    <a:r>
                      <a:rPr lang="en-US" dirty="0" err="1" smtClean="0"/>
                      <a:t>nulowan</a:t>
                    </a:r>
                    <a:r>
                      <a:rPr lang="pl-PL" dirty="0" smtClean="0"/>
                      <a:t>e</a:t>
                    </a:r>
                  </a:p>
                  <a:p>
                    <a:r>
                      <a:rPr lang="en-US" dirty="0" smtClean="0"/>
                      <a:t>160432</a:t>
                    </a:r>
                    <a:endParaRPr lang="pl-PL" dirty="0" smtClean="0"/>
                  </a:p>
                  <a:p>
                    <a:endParaRPr lang="pl-PL" dirty="0" smtClean="0"/>
                  </a:p>
                  <a:p>
                    <a:r>
                      <a:rPr lang="pl-PL" dirty="0" smtClean="0"/>
                      <a:t>(</a:t>
                    </a:r>
                    <a:r>
                      <a:rPr lang="en-US" dirty="0" smtClean="0"/>
                      <a:t>32,26%</a:t>
                    </a:r>
                    <a:r>
                      <a:rPr lang="pl-PL" dirty="0" smtClean="0"/>
                      <a:t>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96657775395243"/>
                  <c:y val="-0.27932822661217199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F</a:t>
                    </a:r>
                    <a:r>
                      <a:rPr lang="en-US" dirty="0" err="1" smtClean="0"/>
                      <a:t>ałszyw</a:t>
                    </a:r>
                    <a:r>
                      <a:rPr lang="pl-PL" dirty="0" smtClean="0"/>
                      <a:t>e</a:t>
                    </a:r>
                  </a:p>
                  <a:p>
                    <a:r>
                      <a:rPr lang="en-US" dirty="0" smtClean="0"/>
                      <a:t>241564</a:t>
                    </a:r>
                    <a:endParaRPr lang="pl-PL" dirty="0" smtClean="0"/>
                  </a:p>
                  <a:p>
                    <a:endParaRPr lang="pl-PL" dirty="0" smtClean="0"/>
                  </a:p>
                  <a:p>
                    <a:r>
                      <a:rPr lang="pl-PL" dirty="0" smtClean="0"/>
                      <a:t>(</a:t>
                    </a:r>
                    <a:r>
                      <a:rPr lang="en-US" dirty="0" smtClean="0"/>
                      <a:t>48,57%</a:t>
                    </a:r>
                    <a:r>
                      <a:rPr lang="pl-PL" dirty="0" smtClean="0"/>
                      <a:t>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549538936419484"/>
                  <c:y val="9.252733760060352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Zasadne</a:t>
                    </a:r>
                  </a:p>
                  <a:p>
                    <a:r>
                      <a:rPr lang="pl-PL" dirty="0" smtClean="0"/>
                      <a:t>95308</a:t>
                    </a:r>
                  </a:p>
                  <a:p>
                    <a:endParaRPr lang="pl-PL" dirty="0" smtClean="0"/>
                  </a:p>
                  <a:p>
                    <a:r>
                      <a:rPr lang="pl-PL" dirty="0" smtClean="0"/>
                      <a:t> (19,16%)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'dane wejściowe'!$C$21:$C$23</c:f>
              <c:strCache>
                <c:ptCount val="3"/>
                <c:pt idx="0">
                  <c:v>anulowanych</c:v>
                </c:pt>
                <c:pt idx="1">
                  <c:v>fałszywych</c:v>
                </c:pt>
                <c:pt idx="2">
                  <c:v>przekazanych do służb</c:v>
                </c:pt>
              </c:strCache>
            </c:strRef>
          </c:cat>
          <c:val>
            <c:numRef>
              <c:f>'dane wejściowe'!$D$21:$D$23</c:f>
              <c:numCache>
                <c:formatCode>General</c:formatCode>
                <c:ptCount val="3"/>
                <c:pt idx="0">
                  <c:v>160432</c:v>
                </c:pt>
                <c:pt idx="1">
                  <c:v>241564</c:v>
                </c:pt>
                <c:pt idx="2">
                  <c:v>95308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800"/>
              <a:t>Liczba zgłoszeń fałszywych oraz przekazanych do służb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5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29814758999933"/>
          <c:y val="0.18412411597030887"/>
          <c:w val="0.44548922389199103"/>
          <c:h val="0.665860059302682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v>Zgłoszenia fałszywe</c:v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6.5097626221571668E-17"/>
                  <c:y val="-3.216725758172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'dane wejściowe'!$G$18</c:f>
              <c:numCache>
                <c:formatCode>General</c:formatCode>
                <c:ptCount val="1"/>
                <c:pt idx="0">
                  <c:v>241564</c:v>
                </c:pt>
              </c:numCache>
            </c:numRef>
          </c:val>
        </c:ser>
        <c:ser>
          <c:idx val="1"/>
          <c:order val="1"/>
          <c:tx>
            <c:v>Zgłoszenia przekazane do służb</c:v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7754103154974028E-3"/>
                  <c:y val="-2.573380606537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'dane wejściowe'!$H$18</c:f>
              <c:numCache>
                <c:formatCode>General</c:formatCode>
                <c:ptCount val="1"/>
                <c:pt idx="0">
                  <c:v>95308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203840"/>
        <c:axId val="39589504"/>
        <c:axId val="0"/>
      </c:bar3DChart>
      <c:catAx>
        <c:axId val="71203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9589504"/>
        <c:crosses val="autoZero"/>
        <c:auto val="1"/>
        <c:lblAlgn val="ctr"/>
        <c:lblOffset val="100"/>
        <c:noMultiLvlLbl val="0"/>
      </c:catAx>
      <c:valAx>
        <c:axId val="3958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20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70408256780402445"/>
          <c:y val="0.48844706911636043"/>
          <c:w val="0.28758409886264219"/>
          <c:h val="0.13705016039661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800"/>
              <a:t>Liczba zgłoszeń fałszywych oraz przekazanych do służb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5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29814758999933"/>
          <c:y val="0.18412411597030887"/>
          <c:w val="0.44548922389199103"/>
          <c:h val="0.66586005930268233"/>
        </c:manualLayout>
      </c:layout>
      <c:bar3DChart>
        <c:barDir val="col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298368"/>
        <c:axId val="45848192"/>
        <c:axId val="0"/>
      </c:bar3DChart>
      <c:catAx>
        <c:axId val="82298368"/>
        <c:scaling>
          <c:orientation val="minMax"/>
        </c:scaling>
        <c:delete val="1"/>
        <c:axPos val="b"/>
        <c:majorTickMark val="out"/>
        <c:minorTickMark val="none"/>
        <c:tickLblPos val="nextTo"/>
        <c:crossAx val="45848192"/>
        <c:crosses val="autoZero"/>
        <c:auto val="1"/>
        <c:lblAlgn val="ctr"/>
        <c:lblOffset val="100"/>
        <c:noMultiLvlLbl val="0"/>
      </c:catAx>
      <c:valAx>
        <c:axId val="4584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2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08256780402445"/>
          <c:y val="0.48844706911636043"/>
          <c:w val="0.28758409886264219"/>
          <c:h val="0.13705016039661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000" dirty="0" smtClean="0"/>
              <a:t>Liczba</a:t>
            </a:r>
            <a:r>
              <a:rPr lang="pl-PL" sz="2000" baseline="0" dirty="0" smtClean="0"/>
              <a:t> zgłoszeń w poszczególnych miesiącach 2016 r.</a:t>
            </a:r>
            <a:endParaRPr lang="pl-PL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524178075860492"/>
          <c:y val="9.8886804252657917E-2"/>
          <c:w val="0.7699454203353957"/>
          <c:h val="0.73464281317555746"/>
        </c:manualLayout>
      </c:layout>
      <c:barChart>
        <c:barDir val="col"/>
        <c:grouping val="stacked"/>
        <c:varyColors val="0"/>
        <c:ser>
          <c:idx val="0"/>
          <c:order val="0"/>
          <c:tx>
            <c:v>Zgłoszenia fałszywe</c:v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wejściowe'!$B$5:$B$16</c:f>
              <c:strCache>
                <c:ptCount val="12"/>
                <c:pt idx="0">
                  <c:v>Styczeń 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'dane wejściowe'!$G$5:$G$16</c:f>
              <c:numCache>
                <c:formatCode>General</c:formatCode>
                <c:ptCount val="12"/>
                <c:pt idx="0">
                  <c:v>20422</c:v>
                </c:pt>
                <c:pt idx="1">
                  <c:v>19485</c:v>
                </c:pt>
                <c:pt idx="2">
                  <c:v>19577</c:v>
                </c:pt>
                <c:pt idx="3">
                  <c:v>19706</c:v>
                </c:pt>
                <c:pt idx="4">
                  <c:v>20324</c:v>
                </c:pt>
                <c:pt idx="5">
                  <c:v>22330</c:v>
                </c:pt>
                <c:pt idx="6">
                  <c:v>21161</c:v>
                </c:pt>
                <c:pt idx="7">
                  <c:v>23087</c:v>
                </c:pt>
                <c:pt idx="8">
                  <c:v>19705</c:v>
                </c:pt>
                <c:pt idx="9">
                  <c:v>19587</c:v>
                </c:pt>
                <c:pt idx="10">
                  <c:v>14930</c:v>
                </c:pt>
                <c:pt idx="11">
                  <c:v>21250</c:v>
                </c:pt>
              </c:numCache>
            </c:numRef>
          </c:val>
        </c:ser>
        <c:ser>
          <c:idx val="1"/>
          <c:order val="1"/>
          <c:tx>
            <c:v>Zgłoszenia przekazane do służb</c:v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wejściowe'!$B$5:$B$16</c:f>
              <c:strCache>
                <c:ptCount val="12"/>
                <c:pt idx="0">
                  <c:v>Styczeń 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'dane wejściowe'!$H$5:$H$16</c:f>
              <c:numCache>
                <c:formatCode>General</c:formatCode>
                <c:ptCount val="12"/>
                <c:pt idx="0">
                  <c:v>7225</c:v>
                </c:pt>
                <c:pt idx="1">
                  <c:v>6935</c:v>
                </c:pt>
                <c:pt idx="2">
                  <c:v>7777</c:v>
                </c:pt>
                <c:pt idx="3">
                  <c:v>7680</c:v>
                </c:pt>
                <c:pt idx="4">
                  <c:v>8418</c:v>
                </c:pt>
                <c:pt idx="5">
                  <c:v>9373</c:v>
                </c:pt>
                <c:pt idx="6">
                  <c:v>8668</c:v>
                </c:pt>
                <c:pt idx="7">
                  <c:v>8451</c:v>
                </c:pt>
                <c:pt idx="8">
                  <c:v>7968</c:v>
                </c:pt>
                <c:pt idx="9">
                  <c:v>7756</c:v>
                </c:pt>
                <c:pt idx="10">
                  <c:v>5986</c:v>
                </c:pt>
                <c:pt idx="11">
                  <c:v>9071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009856"/>
        <c:axId val="45871616"/>
      </c:barChart>
      <c:catAx>
        <c:axId val="4600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871616"/>
        <c:crosses val="autoZero"/>
        <c:auto val="1"/>
        <c:lblAlgn val="ctr"/>
        <c:lblOffset val="100"/>
        <c:noMultiLvlLbl val="0"/>
      </c:catAx>
      <c:valAx>
        <c:axId val="458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009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800"/>
              <a:t>Liczba zgłoszeń fałszywych oraz przekazanych do służb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5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29814758999933"/>
          <c:y val="0.18412411597030887"/>
          <c:w val="0.44548922389199103"/>
          <c:h val="0.66586005930268233"/>
        </c:manualLayout>
      </c:layout>
      <c:bar3DChart>
        <c:barDir val="col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322944"/>
        <c:axId val="101738176"/>
        <c:axId val="0"/>
      </c:bar3DChart>
      <c:catAx>
        <c:axId val="983229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1738176"/>
        <c:crosses val="autoZero"/>
        <c:auto val="1"/>
        <c:lblAlgn val="ctr"/>
        <c:lblOffset val="100"/>
        <c:noMultiLvlLbl val="0"/>
      </c:catAx>
      <c:valAx>
        <c:axId val="1017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3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08256780402445"/>
          <c:y val="0.48844706911636043"/>
          <c:w val="0.28758409886264219"/>
          <c:h val="0.13705016039661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000" dirty="0" smtClean="0"/>
              <a:t>Liczba</a:t>
            </a:r>
            <a:r>
              <a:rPr lang="pl-PL" sz="2000" baseline="0" dirty="0" smtClean="0"/>
              <a:t> zgłoszeń w poszczególnych miesiącach 2016 r.</a:t>
            </a:r>
            <a:endParaRPr lang="pl-PL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524178075860492"/>
          <c:y val="9.8886804252657917E-2"/>
          <c:w val="0.7699454203353957"/>
          <c:h val="0.73464281317555746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14432"/>
        <c:axId val="101745216"/>
      </c:barChart>
      <c:catAx>
        <c:axId val="9851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745216"/>
        <c:crosses val="autoZero"/>
        <c:auto val="1"/>
        <c:lblAlgn val="ctr"/>
        <c:lblOffset val="100"/>
        <c:noMultiLvlLbl val="0"/>
      </c:catAx>
      <c:valAx>
        <c:axId val="1017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514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400" baseline="0" dirty="0"/>
              <a:t>Liczba zgłoszeń przekazanych </a:t>
            </a:r>
            <a:r>
              <a:rPr lang="pl-PL" sz="2400" baseline="0" dirty="0" smtClean="0"/>
              <a:t>do poszczególnych służb w 2016 r.</a:t>
            </a:r>
            <a:endParaRPr lang="pl-PL" sz="2400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sx="118000" sy="118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5647628970269731"/>
                  <c:y val="6.2962962962962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7.0002550656469806E-2"/>
                  <c:y val="-0.146296296296296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40204830683965"/>
                  <c:y val="-0.181481481481481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9.0591536143666801E-2"/>
                  <c:y val="0.103703703703703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'dane wejściowe'!$G$22:$G$25</c:f>
              <c:strCache>
                <c:ptCount val="4"/>
                <c:pt idx="0">
                  <c:v>Zgłoszenia przekazane do Policji</c:v>
                </c:pt>
                <c:pt idx="1">
                  <c:v>Zgłoszenia przekazane do PSP</c:v>
                </c:pt>
                <c:pt idx="2">
                  <c:v>Zgłoszenia przekazane do PRM</c:v>
                </c:pt>
                <c:pt idx="3">
                  <c:v>Zgłoszenia przekazane do służb pomocniczych</c:v>
                </c:pt>
              </c:strCache>
            </c:strRef>
          </c:cat>
          <c:val>
            <c:numRef>
              <c:f>'dane wejściowe'!$H$22:$H$25</c:f>
              <c:numCache>
                <c:formatCode>General</c:formatCode>
                <c:ptCount val="4"/>
                <c:pt idx="0">
                  <c:v>32764</c:v>
                </c:pt>
                <c:pt idx="1">
                  <c:v>4493</c:v>
                </c:pt>
                <c:pt idx="2">
                  <c:v>50640</c:v>
                </c:pt>
                <c:pt idx="3">
                  <c:v>12877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7.2454963620721693E-2"/>
          <c:y val="0.8360979877515311"/>
          <c:w val="0.87979685534319307"/>
          <c:h val="0.12501312335958006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0.36352</cdr:x>
      <cdr:y>0.63329</cdr:y>
    </cdr:from>
    <cdr:to>
      <cdr:x>0.49134</cdr:x>
      <cdr:y>0.8649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600326" y="2500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0.37017</cdr:x>
      <cdr:y>0.60917</cdr:y>
    </cdr:from>
    <cdr:to>
      <cdr:x>0.43808</cdr:x>
      <cdr:y>0.70084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647951" y="2405063"/>
          <a:ext cx="4857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>
              <a:solidFill>
                <a:schemeClr val="bg1"/>
              </a:solidFill>
            </a:rPr>
            <a:t>72%</a:t>
          </a:r>
        </a:p>
      </cdr:txBody>
    </cdr:sp>
  </cdr:relSizeAnchor>
  <cdr:relSizeAnchor xmlns:cdr="http://schemas.openxmlformats.org/drawingml/2006/chartDrawing">
    <cdr:from>
      <cdr:x>0.3715</cdr:x>
      <cdr:y>0.32931</cdr:y>
    </cdr:from>
    <cdr:to>
      <cdr:x>0.4514</cdr:x>
      <cdr:y>0.44029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657476" y="1300163"/>
          <a:ext cx="5715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>
              <a:solidFill>
                <a:schemeClr val="bg1"/>
              </a:solidFill>
            </a:rPr>
            <a:t>28%</a:t>
          </a:r>
          <a:endParaRPr lang="pl-PL" sz="110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0.36352</cdr:x>
      <cdr:y>0.63329</cdr:y>
    </cdr:from>
    <cdr:to>
      <cdr:x>0.49134</cdr:x>
      <cdr:y>0.8649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600326" y="2500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0.37017</cdr:x>
      <cdr:y>0.60917</cdr:y>
    </cdr:from>
    <cdr:to>
      <cdr:x>0.43808</cdr:x>
      <cdr:y>0.70084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647951" y="2405063"/>
          <a:ext cx="4857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0.3715</cdr:x>
      <cdr:y>0.32931</cdr:y>
    </cdr:from>
    <cdr:to>
      <cdr:x>0.4514</cdr:x>
      <cdr:y>0.44029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657476" y="1300163"/>
          <a:ext cx="5715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0.36352</cdr:x>
      <cdr:y>0.63329</cdr:y>
    </cdr:from>
    <cdr:to>
      <cdr:x>0.49134</cdr:x>
      <cdr:y>0.8649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600326" y="25003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0.37017</cdr:x>
      <cdr:y>0.60917</cdr:y>
    </cdr:from>
    <cdr:to>
      <cdr:x>0.43808</cdr:x>
      <cdr:y>0.70084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647951" y="2405063"/>
          <a:ext cx="4857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0.3715</cdr:x>
      <cdr:y>0.32931</cdr:y>
    </cdr:from>
    <cdr:to>
      <cdr:x>0.4514</cdr:x>
      <cdr:y>0.44029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657476" y="1300163"/>
          <a:ext cx="5715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03E1-7E16-44CD-9425-E09F2AD2F829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BAA8B-8701-4099-B184-BB66D6C073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60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22801-5C8F-4339-80A9-676F3BF1C33C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DEA8-48F5-4C85-9BAE-13D916A0369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368425" y="476250"/>
            <a:ext cx="7775575" cy="208756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pl-PL" dirty="0" smtClean="0"/>
              <a:t>CENTRUM POWIADAMIANIA RATUNKOWEGO</a:t>
            </a:r>
            <a:br>
              <a:rPr lang="pl-PL" dirty="0" smtClean="0"/>
            </a:br>
            <a:r>
              <a:rPr lang="pl-PL" dirty="0" smtClean="0"/>
              <a:t>w Kielcach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374831" cy="3037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5" y="4149080"/>
            <a:ext cx="1810649" cy="84738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724128" y="5066812"/>
            <a:ext cx="303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Świętokrzyski Urząd Wojewódzki</a:t>
            </a: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0977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11 lutego 2017 r. - Europejski Dzień Numeru Alarmowego 112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743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20081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192458"/>
              </p:ext>
            </p:extLst>
          </p:nvPr>
        </p:nvGraphicFramePr>
        <p:xfrm>
          <a:off x="0" y="1"/>
          <a:ext cx="9252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42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503529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781613"/>
              </p:ext>
            </p:extLst>
          </p:nvPr>
        </p:nvGraphicFramePr>
        <p:xfrm>
          <a:off x="0" y="1"/>
          <a:ext cx="9252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34509"/>
              </p:ext>
            </p:extLst>
          </p:nvPr>
        </p:nvGraphicFramePr>
        <p:xfrm>
          <a:off x="0" y="28931"/>
          <a:ext cx="9252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58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260648"/>
            <a:ext cx="8712968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Łącznie w 2016 r. operatorzy Centrum Powiadamiania Ratunkowego odebrali 336872 zgłoszenia,</a:t>
            </a: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czyli średnio 920 dziennie.</a:t>
            </a: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Policji, Państwowej Straży Pożarnej, Państwowego Ratownictwa Medycznego i służb pomocniczych przekazanych zostało 95308 zgłoszeń,</a:t>
            </a: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czyli średnio 260 dziennie.</a:t>
            </a: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jednej zmianie dyżuruje zwykle 8-10 operatorów numerów alarmowych.</a:t>
            </a: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481" y="0"/>
            <a:ext cx="8856984" cy="664797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Średni czas oczekiwania na przyjęcie zgłoszenia</a:t>
            </a: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wynosi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ok. 9,5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sek.</a:t>
            </a: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 tym automatyczna zapowiedź ok. 5 sek.)</a:t>
            </a:r>
          </a:p>
          <a:p>
            <a:pPr algn="ctr"/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Średni czas prowadzenia połączenia alarmowego (rozmowy ze zgłaszającym)</a:t>
            </a:r>
          </a:p>
          <a:p>
            <a:pPr algn="ctr"/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ynosi ok. 70 sek. 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Średni czas trwania połączenia fałszywego</a:t>
            </a:r>
          </a:p>
          <a:p>
            <a:pPr algn="ctr"/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ynosi ok. 36 sek.</a:t>
            </a: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481" y="0"/>
            <a:ext cx="8856984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ramach dalszego rozwoju systemu powiadamiania ratunkowego,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październiku 2016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 na terenie całego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kraju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została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uruchomiona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tzw. funkcjonalność formatkowa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umożliwiająca bezpośrednią, wzajemną komunikację pomiędzy systemem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teleinformatycznym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CPR a systemami wsparcia dowodzenia Policji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i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Państwowej Straży Pożarnej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1589"/>
            <a:ext cx="5038091" cy="335872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2837" y="616530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Komunikat kończący etap pilotażu i ogłaszający pełne wdrożenie integracji systemów podpisał 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 kieleckim centrum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 Mariusz Błaszczak w dniu 26.09.2016 r. </a:t>
            </a:r>
          </a:p>
        </p:txBody>
      </p:sp>
    </p:spTree>
    <p:extLst>
      <p:ext uri="{BB962C8B-B14F-4D97-AF65-F5344CB8AC3E}">
        <p14:creationId xmlns:p14="http://schemas.microsoft.com/office/powerpoint/2010/main" val="3478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481" y="0"/>
            <a:ext cx="8856984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Obecnie trwają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przygotowania do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integracji systemu teleinformatycznego CPR z powstającym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SWD Państwowego Ratownictwa Medycznego.</a:t>
            </a: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5990"/>
            <a:ext cx="50292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9040"/>
            <a:ext cx="2304256" cy="213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0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34" y="188639"/>
            <a:ext cx="4848940" cy="436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316596" y="5585628"/>
            <a:ext cx="8424936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Europejski Numer Alarmowy</a:t>
            </a:r>
          </a:p>
          <a:p>
            <a:pPr algn="ctr"/>
            <a:endParaRPr lang="pl-P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Dziękujemy za uwagę !</a:t>
            </a: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16632"/>
            <a:ext cx="8640960" cy="156966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Centrum Powiadamiania Ratunkowego w Kielcach funkcjonuje od 18 czerwca 2012 r. w strukturach Wydziału Bezpieczeństwa i Zarządzania Kryzysowego Świętokrzyskiego Urzędu Wojewódzkiego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2040009"/>
            <a:ext cx="5993190" cy="449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8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16632"/>
            <a:ext cx="8640960" cy="1938992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CPR w Kielcach przyjmuje zgłoszenia alarmowe kierowane na numer 112 z terenu województwa świętokrzyskiego, jak również z innych województw   w ramach wdrożonego mechanizmu wzajemnej zastępowalności centrów.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70" y="2276872"/>
            <a:ext cx="4320480" cy="420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7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0"/>
            <a:ext cx="8640960" cy="3046988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Obecny stan osobowy CPR w Kielcach: </a:t>
            </a:r>
          </a:p>
          <a:p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etatów operatorów numerów alarmowych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Kierownik Centrum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Zastępca Kierownika Centrum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inżynierów serwisu technicznego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Pracownik obsługi administracyjno-biurowej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 (1/4 etatu)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21342"/>
            <a:ext cx="384834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50" y="3212976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5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556792"/>
            <a:ext cx="6696744" cy="502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Zgłoszenia alarmowe odbierane są codziennie, całodobowo, na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dwunastu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dedykowanych stanowiskach operatorskich: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0"/>
            <a:ext cx="7524328" cy="56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35496" y="5589240"/>
            <a:ext cx="900100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Każde zgłoszenie telefoniczne jest w czasie rzeczywistym ukazywane na mapie, pozwalając na określenie </a:t>
            </a:r>
            <a:r>
              <a:rPr lang="pl-P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geopołożenia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osoby dzwoniącej po pomoc.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260648"/>
            <a:ext cx="8712968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kolejnych slajdach zostaną zaprezentowane statystyki obsłużonych zgłoszeń z CPR w Kielcach        z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roku: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09981"/>
            <a:ext cx="4896036" cy="36720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7" y="1988840"/>
            <a:ext cx="4461536" cy="3346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007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714906"/>
              </p:ext>
            </p:extLst>
          </p:nvPr>
        </p:nvGraphicFramePr>
        <p:xfrm>
          <a:off x="-108520" y="18864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983826"/>
              </p:ext>
            </p:extLst>
          </p:nvPr>
        </p:nvGraphicFramePr>
        <p:xfrm>
          <a:off x="-108520" y="-243408"/>
          <a:ext cx="9252520" cy="727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7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78415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5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TC101859861[[fn=Targi]]</Template>
  <TotalTime>1882</TotalTime>
  <Words>430</Words>
  <Application>Microsoft Office PowerPoint</Application>
  <PresentationFormat>Pokaz na ekranie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Kilter</vt:lpstr>
      <vt:lpstr>Tradeshow</vt:lpstr>
      <vt:lpstr>CENTRUM POWIADAMIANIA RATUNKOWEGO w Kielcach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POWIADAMIANIA RATUNKOWEGO w Kielcach</dc:title>
  <dc:creator>Mamla, Piotr</dc:creator>
  <cp:lastModifiedBy>Mamla, Piotr</cp:lastModifiedBy>
  <cp:revision>204</cp:revision>
  <cp:lastPrinted>2016-03-21T07:09:15Z</cp:lastPrinted>
  <dcterms:created xsi:type="dcterms:W3CDTF">2014-11-12T07:45:31Z</dcterms:created>
  <dcterms:modified xsi:type="dcterms:W3CDTF">2017-02-07T12:41:54Z</dcterms:modified>
</cp:coreProperties>
</file>