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sldIdLst>
    <p:sldId id="256" r:id="rId2"/>
    <p:sldId id="287" r:id="rId3"/>
    <p:sldId id="298" r:id="rId4"/>
    <p:sldId id="288" r:id="rId5"/>
    <p:sldId id="289" r:id="rId6"/>
    <p:sldId id="290" r:id="rId7"/>
    <p:sldId id="257" r:id="rId8"/>
    <p:sldId id="295" r:id="rId9"/>
    <p:sldId id="296" r:id="rId10"/>
    <p:sldId id="297" r:id="rId11"/>
    <p:sldId id="291" r:id="rId12"/>
    <p:sldId id="293" r:id="rId13"/>
    <p:sldId id="285" r:id="rId14"/>
    <p:sldId id="284" r:id="rId15"/>
    <p:sldId id="273" r:id="rId16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Liczba</a:t>
            </a:r>
            <a:r>
              <a:rPr lang="pl-PL" sz="2000" baseline="0" dirty="0">
                <a:solidFill>
                  <a:schemeClr val="bg1"/>
                </a:solidFill>
              </a:rPr>
              <a:t> rodzin pobierających świadczenie wychowawcze</a:t>
            </a:r>
            <a:endParaRPr lang="pl-PL" sz="20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Arkusz1!$B$3:$B$13</c:f>
              <c:strCache>
                <c:ptCount val="11"/>
                <c:pt idx="0">
                  <c:v>Kielce</c:v>
                </c:pt>
                <c:pt idx="1">
                  <c:v>Ostrowiec Świętokrzyski</c:v>
                </c:pt>
                <c:pt idx="2">
                  <c:v>Starachowice</c:v>
                </c:pt>
                <c:pt idx="3">
                  <c:v>Skarżysko-Kamienna</c:v>
                </c:pt>
                <c:pt idx="4">
                  <c:v>Końskie</c:v>
                </c:pt>
                <c:pt idx="5">
                  <c:v>Busko-Zdrój</c:v>
                </c:pt>
                <c:pt idx="6">
                  <c:v>Jędrzejów</c:v>
                </c:pt>
                <c:pt idx="7">
                  <c:v>Staszów</c:v>
                </c:pt>
                <c:pt idx="8">
                  <c:v>Morawica</c:v>
                </c:pt>
                <c:pt idx="9">
                  <c:v>Sandomierz</c:v>
                </c:pt>
                <c:pt idx="10">
                  <c:v>Górno</c:v>
                </c:pt>
              </c:strCache>
            </c:strRef>
          </c:cat>
          <c:val>
            <c:numRef>
              <c:f>Arkusz1!$C$3:$C$13</c:f>
              <c:numCache>
                <c:formatCode>#,##0</c:formatCode>
                <c:ptCount val="11"/>
                <c:pt idx="0">
                  <c:v>11156</c:v>
                </c:pt>
                <c:pt idx="1">
                  <c:v>3833</c:v>
                </c:pt>
                <c:pt idx="2">
                  <c:v>2649</c:v>
                </c:pt>
                <c:pt idx="3">
                  <c:v>2492</c:v>
                </c:pt>
                <c:pt idx="4">
                  <c:v>2203</c:v>
                </c:pt>
                <c:pt idx="5">
                  <c:v>2141</c:v>
                </c:pt>
                <c:pt idx="6">
                  <c:v>2026</c:v>
                </c:pt>
                <c:pt idx="7">
                  <c:v>1790</c:v>
                </c:pt>
                <c:pt idx="8">
                  <c:v>1446</c:v>
                </c:pt>
                <c:pt idx="9">
                  <c:v>1368</c:v>
                </c:pt>
                <c:pt idx="10">
                  <c:v>1352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05245280"/>
        <c:axId val="205246064"/>
        <c:axId val="0"/>
      </c:bar3DChart>
      <c:catAx>
        <c:axId val="205245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205246064"/>
        <c:crosses val="autoZero"/>
        <c:auto val="1"/>
        <c:lblAlgn val="ctr"/>
        <c:lblOffset val="100"/>
        <c:noMultiLvlLbl val="0"/>
      </c:catAx>
      <c:valAx>
        <c:axId val="205246064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0524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Liczba</a:t>
            </a:r>
            <a:r>
              <a:rPr lang="pl-PL" sz="2000" baseline="0" dirty="0">
                <a:solidFill>
                  <a:schemeClr val="bg1"/>
                </a:solidFill>
              </a:rPr>
              <a:t> rodzin pobierających świadczenie wychowawcze</a:t>
            </a:r>
            <a:endParaRPr lang="pl-PL" sz="20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017938140972843"/>
          <c:y val="2.811684370013637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Arkusz1!$B$94:$B$104</c:f>
              <c:strCache>
                <c:ptCount val="11"/>
                <c:pt idx="0">
                  <c:v>Wilczyce</c:v>
                </c:pt>
                <c:pt idx="1">
                  <c:v>Sadowie</c:v>
                </c:pt>
                <c:pt idx="2">
                  <c:v>Wojciechowice</c:v>
                </c:pt>
                <c:pt idx="3">
                  <c:v>Słupia (Konecka)</c:v>
                </c:pt>
                <c:pt idx="4">
                  <c:v>Bałtów</c:v>
                </c:pt>
                <c:pt idx="5">
                  <c:v>Ruda Maleniecka</c:v>
                </c:pt>
                <c:pt idx="6">
                  <c:v>Czarnocin</c:v>
                </c:pt>
                <c:pt idx="7">
                  <c:v>Bejsce</c:v>
                </c:pt>
                <c:pt idx="8">
                  <c:v>Moskorzew</c:v>
                </c:pt>
                <c:pt idx="9">
                  <c:v>Opatowiec</c:v>
                </c:pt>
                <c:pt idx="10">
                  <c:v>Radków</c:v>
                </c:pt>
              </c:strCache>
            </c:strRef>
          </c:cat>
          <c:val>
            <c:numRef>
              <c:f>Arkusz1!$C$94:$C$104</c:f>
              <c:numCache>
                <c:formatCode>#,##0</c:formatCode>
                <c:ptCount val="11"/>
                <c:pt idx="0">
                  <c:v>267</c:v>
                </c:pt>
                <c:pt idx="1">
                  <c:v>266</c:v>
                </c:pt>
                <c:pt idx="2">
                  <c:v>266</c:v>
                </c:pt>
                <c:pt idx="3">
                  <c:v>264</c:v>
                </c:pt>
                <c:pt idx="4">
                  <c:v>227</c:v>
                </c:pt>
                <c:pt idx="5">
                  <c:v>223</c:v>
                </c:pt>
                <c:pt idx="6">
                  <c:v>222</c:v>
                </c:pt>
                <c:pt idx="7">
                  <c:v>216</c:v>
                </c:pt>
                <c:pt idx="8">
                  <c:v>189</c:v>
                </c:pt>
                <c:pt idx="9">
                  <c:v>183</c:v>
                </c:pt>
                <c:pt idx="10">
                  <c:v>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05246848"/>
        <c:axId val="205247240"/>
        <c:axId val="0"/>
      </c:bar3DChart>
      <c:catAx>
        <c:axId val="205246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205247240"/>
        <c:crosses val="autoZero"/>
        <c:auto val="1"/>
        <c:lblAlgn val="ctr"/>
        <c:lblOffset val="100"/>
        <c:noMultiLvlLbl val="0"/>
      </c:catAx>
      <c:valAx>
        <c:axId val="205247240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20524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27821522309705E-2"/>
          <c:y val="1.6476858158959523E-2"/>
          <c:w val="0.89951662292213475"/>
          <c:h val="0.9023834063823961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'pomoc społeczne'!$C$5:$D$5</c:f>
              <c:strCache>
                <c:ptCount val="2"/>
                <c:pt idx="0">
                  <c:v>Liczba osób i rodzin 2015 </c:v>
                </c:pt>
                <c:pt idx="1">
                  <c:v>Liczba osób i rodzin 2016</c:v>
                </c:pt>
              </c:strCache>
            </c:strRef>
          </c:cat>
          <c:val>
            <c:numRef>
              <c:f>'pomoc społeczne'!$C$6:$D$6</c:f>
              <c:numCache>
                <c:formatCode>General</c:formatCode>
                <c:ptCount val="2"/>
                <c:pt idx="0">
                  <c:v>76228</c:v>
                </c:pt>
                <c:pt idx="1">
                  <c:v>67395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'pomoc społeczne'!$C$5:$D$5</c:f>
              <c:strCache>
                <c:ptCount val="2"/>
                <c:pt idx="0">
                  <c:v>Liczba osób i rodzin 2015 </c:v>
                </c:pt>
                <c:pt idx="1">
                  <c:v>Liczba osób i rodzin 2016</c:v>
                </c:pt>
              </c:strCache>
            </c:strRef>
          </c:cat>
          <c:val>
            <c:numRef>
              <c:f>'pomoc społeczne'!$C$7:$D$7</c:f>
              <c:numCache>
                <c:formatCode>General</c:formatCode>
                <c:ptCount val="2"/>
                <c:pt idx="0">
                  <c:v>49462</c:v>
                </c:pt>
                <c:pt idx="1">
                  <c:v>45796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85632"/>
        <c:axId val="206986024"/>
        <c:axId val="0"/>
      </c:bar3DChart>
      <c:catAx>
        <c:axId val="20698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206986024"/>
        <c:crosses val="autoZero"/>
        <c:auto val="1"/>
        <c:lblAlgn val="ctr"/>
        <c:lblOffset val="100"/>
        <c:noMultiLvlLbl val="0"/>
      </c:catAx>
      <c:valAx>
        <c:axId val="20698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20698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'pomoc społeczne'!$C$28:$D$28</c:f>
              <c:strCache>
                <c:ptCount val="2"/>
                <c:pt idx="0">
                  <c:v>Liczba osób w roku 2015</c:v>
                </c:pt>
                <c:pt idx="1">
                  <c:v>Liczba osób w roku 2016</c:v>
                </c:pt>
              </c:strCache>
            </c:strRef>
          </c:cat>
          <c:val>
            <c:numRef>
              <c:f>'pomoc społeczne'!$C$29:$D$29</c:f>
              <c:numCache>
                <c:formatCode>General</c:formatCode>
                <c:ptCount val="2"/>
                <c:pt idx="0">
                  <c:v>84906</c:v>
                </c:pt>
                <c:pt idx="1">
                  <c:v>74697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86808"/>
        <c:axId val="206987200"/>
        <c:axId val="0"/>
      </c:bar3DChart>
      <c:catAx>
        <c:axId val="206986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206987200"/>
        <c:crosses val="autoZero"/>
        <c:auto val="1"/>
        <c:lblAlgn val="ctr"/>
        <c:lblOffset val="100"/>
        <c:noMultiLvlLbl val="0"/>
      </c:catAx>
      <c:valAx>
        <c:axId val="20698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206986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Arkusz1!$D$6:$E$6</c:f>
              <c:strCache>
                <c:ptCount val="2"/>
                <c:pt idx="0">
                  <c:v>Liczba dożywianych dzieci w roku 2015</c:v>
                </c:pt>
                <c:pt idx="1">
                  <c:v>Liczba dożywianych dzieci w roku 2016 </c:v>
                </c:pt>
              </c:strCache>
            </c:strRef>
          </c:cat>
          <c:val>
            <c:numRef>
              <c:f>Arkusz1!$D$7:$E$7</c:f>
              <c:numCache>
                <c:formatCode>General</c:formatCode>
                <c:ptCount val="2"/>
                <c:pt idx="0">
                  <c:v>28767</c:v>
                </c:pt>
                <c:pt idx="1">
                  <c:v>24931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987984"/>
        <c:axId val="206988376"/>
        <c:axId val="0"/>
      </c:bar3DChart>
      <c:catAx>
        <c:axId val="20698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206988376"/>
        <c:crosses val="autoZero"/>
        <c:auto val="1"/>
        <c:lblAlgn val="ctr"/>
        <c:lblOffset val="100"/>
        <c:noMultiLvlLbl val="0"/>
      </c:catAx>
      <c:valAx>
        <c:axId val="20698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20698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136904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 ROK </a:t>
            </a:r>
            <a:br>
              <a:rPr lang="pl-PL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 Rodzina 500+ 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województwie świętokrzyskim </a:t>
            </a:r>
            <a:endParaRPr lang="pl-P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008112"/>
          </a:xfrm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Wojewoda Świętokrzyski </a:t>
            </a:r>
          </a:p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Agata Wojtyszek </a:t>
            </a:r>
          </a:p>
        </p:txBody>
      </p:sp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69815" y="276617"/>
            <a:ext cx="6840760" cy="77612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Dzieci korzystające z ciepłego posiłku w latach 2015-16</a:t>
            </a:r>
            <a:endParaRPr lang="pl-PL" sz="2000" dirty="0"/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575" y="6538187"/>
            <a:ext cx="9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Sprawozdanie MPIPS-03 za rok 2015 i 2016</a:t>
            </a:r>
            <a:endParaRPr lang="pl-PL" sz="12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921441"/>
              </p:ext>
            </p:extLst>
          </p:nvPr>
        </p:nvGraphicFramePr>
        <p:xfrm>
          <a:off x="107503" y="1268759"/>
          <a:ext cx="8903071" cy="526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1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62345"/>
            <a:ext cx="6480720" cy="604664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Mity na temat Programu „Rodzina 500+”</a:t>
            </a:r>
            <a:endParaRPr lang="pl-PL" sz="2000" cap="smal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388843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dirty="0" smtClean="0"/>
              <a:t>Tylko 0,03% świadczeń (327) </a:t>
            </a:r>
            <a:r>
              <a:rPr lang="pl-PL" sz="2400" dirty="0" smtClean="0"/>
              <a:t>wypłaconych w 2016 r. w formie rzeczowej (regulowanie opłat za lokal, media)</a:t>
            </a:r>
            <a:r>
              <a:rPr lang="pl-PL" sz="2400" b="1" dirty="0" smtClean="0"/>
              <a:t>;</a:t>
            </a:r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dirty="0" smtClean="0"/>
              <a:t>W roku 2017 w formie rzeczowej wypłacono </a:t>
            </a:r>
            <a:r>
              <a:rPr lang="pl-PL" sz="2600" b="1" dirty="0" smtClean="0"/>
              <a:t>104 świadczenia</a:t>
            </a:r>
            <a:r>
              <a:rPr lang="pl-PL" sz="2400" dirty="0"/>
              <a:t>;</a:t>
            </a:r>
            <a:endParaRPr lang="pl-PL" sz="2400" dirty="0" smtClean="0"/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dirty="0" smtClean="0"/>
              <a:t>Jeden potwierdzony przypadek rezygnacji ze stażu w PUP, </a:t>
            </a:r>
            <a:br>
              <a:rPr lang="pl-PL" sz="2400" b="1" dirty="0" smtClean="0"/>
            </a:br>
            <a:r>
              <a:rPr lang="pl-PL" sz="2400" b="1" dirty="0" smtClean="0"/>
              <a:t>aby otrzymać świadczenie 500+;</a:t>
            </a:r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62345"/>
            <a:ext cx="6480720" cy="604664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Powody wypłaty świadczenia rzeczowego</a:t>
            </a:r>
            <a:endParaRPr lang="pl-PL" sz="2000" cap="smal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12968" cy="446449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Nadużywanie alkoholu </a:t>
            </a:r>
            <a:r>
              <a:rPr lang="pl-PL" sz="2400" b="1" dirty="0" smtClean="0"/>
              <a:t>– ok. 95% przypadków – przyczyna występująca również przed przyznaniem świadczenia;</a:t>
            </a:r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Niezaradność życiowa </a:t>
            </a:r>
            <a:r>
              <a:rPr lang="pl-PL" sz="2400" b="1" dirty="0" smtClean="0"/>
              <a:t>– 0k. 4,99% przypadków – wydatkowanie środków w sposób niecelowy, nieopłacanie podstawowych należności, rozrzutność; niewydolność wychowawcza;</a:t>
            </a:r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</a:t>
            </a:r>
            <a:r>
              <a:rPr lang="pl-PL" sz="2400" b="1" dirty="0" smtClean="0">
                <a:solidFill>
                  <a:srgbClr val="FFFF00"/>
                </a:solidFill>
              </a:rPr>
              <a:t> </a:t>
            </a:r>
            <a:r>
              <a:rPr lang="pl-PL" sz="2400" b="1" dirty="0" smtClean="0"/>
              <a:t>– jeden przypadek w województwie;</a:t>
            </a:r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411760" y="276617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</a:rPr>
              <a:t>Gminy wypłacające świadczenie 500+             w formie rzeczowej w latach 2016-17</a:t>
            </a:r>
            <a:endParaRPr lang="pl-PL" sz="2800" b="1" i="1" dirty="0">
              <a:solidFill>
                <a:schemeClr val="bg1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386308" y="33583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WNIOSKI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982162"/>
            <a:ext cx="878497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pl-PL" sz="2400" b="1" u="sng" dirty="0" smtClean="0">
                <a:solidFill>
                  <a:schemeClr val="bg1"/>
                </a:solidFill>
              </a:rPr>
              <a:t>Nieprawdziwa jest teza o marnotrawieniu </a:t>
            </a:r>
            <a:r>
              <a:rPr lang="pl-PL" sz="2000" dirty="0" smtClean="0">
                <a:solidFill>
                  <a:schemeClr val="bg1"/>
                </a:solidFill>
              </a:rPr>
              <a:t>środków przez rodziny;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pl-PL" sz="2400" b="1" u="sng" dirty="0" smtClean="0">
                <a:solidFill>
                  <a:schemeClr val="bg1"/>
                </a:solidFill>
              </a:rPr>
              <a:t>Nieprawdziwa jest teza o dezaktywizacji  zawodowej;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pl-PL" sz="2400" b="1" u="sng" dirty="0" smtClean="0">
                <a:solidFill>
                  <a:schemeClr val="bg1"/>
                </a:solidFill>
              </a:rPr>
              <a:t>Zwiększyła się liczba dzieci korzystających z Programu;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pl-PL" sz="2400" b="1" u="sng" dirty="0" smtClean="0">
                <a:solidFill>
                  <a:schemeClr val="bg1"/>
                </a:solidFill>
              </a:rPr>
              <a:t>Spadła liczba dzieci trafiających do pieczy zastępczej;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arenR"/>
            </a:pPr>
            <a:r>
              <a:rPr lang="pl-PL" sz="2400" b="1" u="sng" dirty="0" smtClean="0">
                <a:solidFill>
                  <a:schemeClr val="bg1"/>
                </a:solidFill>
              </a:rPr>
              <a:t>Spadła liczba osób korzystających ze świadczeń pomocy społecznej </a:t>
            </a:r>
            <a:r>
              <a:rPr lang="pl-PL" sz="2000" dirty="0" smtClean="0">
                <a:solidFill>
                  <a:schemeClr val="bg1"/>
                </a:solidFill>
              </a:rPr>
              <a:t>– zarówno pieniężnych jak i rzeczowych; </a:t>
            </a:r>
          </a:p>
          <a:p>
            <a:pPr algn="ctr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7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273630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DZIĘKUJĘ ZA UWAGĘ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WOJEWODA ŚWIĘTOKRZYSKI</a:t>
            </a:r>
            <a:br>
              <a:rPr lang="pl-PL" sz="2800" b="1" dirty="0" smtClean="0"/>
            </a:br>
            <a:r>
              <a:rPr lang="pl-PL" sz="2800" b="1" dirty="0" smtClean="0"/>
              <a:t>AGATA WOJTYSZEK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27661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chemeClr val="bg1"/>
                </a:solidFill>
              </a:rPr>
              <a:t>Wielkość przekazywanych środków finansowych w województwie świętokrzyskim  </a:t>
            </a:r>
            <a:endParaRPr lang="pl-PL" sz="2000" b="1" i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1484784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Środki przekazane samorządom w roku 2016 – </a:t>
            </a:r>
            <a:r>
              <a:rPr lang="pl-PL" sz="2800" b="1" dirty="0">
                <a:solidFill>
                  <a:schemeClr val="bg1"/>
                </a:solidFill>
              </a:rPr>
              <a:t>583 191 329,54 zł</a:t>
            </a: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bg1"/>
              </a:solidFill>
            </a:endParaRP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Środki zaplanowane w roku 2017 - </a:t>
            </a:r>
            <a:r>
              <a:rPr lang="pl-PL" sz="2800" b="1" dirty="0">
                <a:solidFill>
                  <a:schemeClr val="bg1"/>
                </a:solidFill>
              </a:rPr>
              <a:t>730 050 000 </a:t>
            </a:r>
            <a:r>
              <a:rPr lang="pl-PL" sz="2800" b="1" dirty="0" smtClean="0">
                <a:solidFill>
                  <a:schemeClr val="bg1"/>
                </a:solidFill>
              </a:rPr>
              <a:t>zł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sz="2000" b="1" dirty="0">
              <a:solidFill>
                <a:schemeClr val="bg1"/>
              </a:solidFill>
            </a:endParaRP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Środki przekazane samorządom w roku 2017 - </a:t>
            </a:r>
            <a:r>
              <a:rPr lang="pl-PL" sz="2800" b="1" dirty="0">
                <a:solidFill>
                  <a:schemeClr val="bg1"/>
                </a:solidFill>
              </a:rPr>
              <a:t>133 296 644 </a:t>
            </a:r>
            <a:r>
              <a:rPr lang="pl-PL" sz="2800" b="1" dirty="0" smtClean="0">
                <a:solidFill>
                  <a:schemeClr val="bg1"/>
                </a:solidFill>
              </a:rPr>
              <a:t>zł</a:t>
            </a:r>
          </a:p>
          <a:p>
            <a:endParaRPr lang="pl-PL" sz="2000" b="1" dirty="0">
              <a:solidFill>
                <a:schemeClr val="bg1"/>
              </a:solidFill>
            </a:endParaRP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3093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453336"/>
            <a:ext cx="89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Dane na 31 stycznia 2017 roku. 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4664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3975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bg1"/>
                </a:solidFill>
              </a:rPr>
              <a:t>Środki dla Programu Rodzina 500+</a:t>
            </a:r>
            <a:endParaRPr lang="pl-PL" sz="2800" b="1" i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1556792"/>
            <a:ext cx="8640960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bg1"/>
                </a:solidFill>
              </a:rPr>
              <a:t>Dotacja przekazana samorządom w roku 2016 – niemal 583 mln zł;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bg1"/>
                </a:solidFill>
              </a:rPr>
              <a:t>Dotacja zabezpieczona w budżecie Wojewody na rok 2017 – ponad 730 mln zł. 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l-PL" sz="1050" b="1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l-PL" sz="1050" b="1" dirty="0">
              <a:solidFill>
                <a:schemeClr val="bg1"/>
              </a:solidFill>
            </a:endParaRPr>
          </a:p>
          <a:p>
            <a:pPr algn="ctr"/>
            <a:endParaRPr lang="pl-PL" sz="5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procentowe zabezpieczenie środków finansowych na wypłatę świadczeń wychowawczych w roku 2017 !</a:t>
            </a:r>
          </a:p>
          <a:p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39752" y="47667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chemeClr val="bg1"/>
                </a:solidFill>
              </a:rPr>
              <a:t>Kogo wspiera Program „Rodzina 500+”  </a:t>
            </a:r>
            <a:r>
              <a:rPr lang="pl-PL" sz="2800" b="1" i="1" dirty="0">
                <a:solidFill>
                  <a:schemeClr val="bg1"/>
                </a:solidFill>
              </a:rPr>
              <a:t> </a:t>
            </a:r>
            <a:r>
              <a:rPr lang="pl-PL" sz="2800" b="1" i="1" dirty="0" smtClean="0">
                <a:solidFill>
                  <a:schemeClr val="bg1"/>
                </a:solidFill>
              </a:rPr>
              <a:t>w województwie świętokrzyskim ?</a:t>
            </a:r>
            <a:endParaRPr lang="pl-PL" sz="2800" b="1" i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1556792"/>
            <a:ext cx="864096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Wsparcie w ramach Programu kierowane jest do: 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bg1"/>
                </a:solidFill>
              </a:rPr>
              <a:t>Ponad 84.630 rodzin</a:t>
            </a:r>
            <a:endParaRPr lang="pl-PL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bg1"/>
                </a:solidFill>
              </a:rPr>
              <a:t>Ponad 129.360 dzieci </a:t>
            </a:r>
            <a:endParaRPr lang="pl-PL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800" b="1" dirty="0" smtClean="0">
                <a:solidFill>
                  <a:schemeClr val="bg1"/>
                </a:solidFill>
              </a:rPr>
              <a:t>Ponad 1.148.450 wypłaconych świadczeń!</a:t>
            </a:r>
            <a:endParaRPr lang="pl-PL" b="1" dirty="0" smtClean="0">
              <a:solidFill>
                <a:schemeClr val="bg1"/>
              </a:solidFill>
            </a:endParaRPr>
          </a:p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endParaRPr lang="pl-PL" sz="5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największe w historii wsparcie dla rodzin            i dzieci w Polsce i województwie świętokrzyskim !</a:t>
            </a:r>
          </a:p>
          <a:p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276617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bg1"/>
                </a:solidFill>
              </a:rPr>
              <a:t>Najwięksi beneficjenci Programu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</a:rPr>
              <a:t>„Rodzina 500+”  </a:t>
            </a:r>
            <a:endParaRPr lang="pl-PL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34696"/>
              </p:ext>
            </p:extLst>
          </p:nvPr>
        </p:nvGraphicFramePr>
        <p:xfrm>
          <a:off x="252870" y="1098374"/>
          <a:ext cx="8537657" cy="513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9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" y="332656"/>
            <a:ext cx="1942866" cy="7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699792" y="276617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bg1"/>
                </a:solidFill>
              </a:rPr>
              <a:t>Najmniejsi beneficjenci Programu </a:t>
            </a:r>
          </a:p>
          <a:p>
            <a:pPr algn="ctr"/>
            <a:r>
              <a:rPr lang="pl-PL" sz="2400" b="1" i="1" dirty="0" smtClean="0">
                <a:solidFill>
                  <a:schemeClr val="bg1"/>
                </a:solidFill>
              </a:rPr>
              <a:t>„Rodzina 500+”  </a:t>
            </a:r>
            <a:endParaRPr lang="pl-PL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998846"/>
              </p:ext>
            </p:extLst>
          </p:nvPr>
        </p:nvGraphicFramePr>
        <p:xfrm>
          <a:off x="395536" y="1196752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1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362345"/>
            <a:ext cx="6480720" cy="604664"/>
          </a:xfrm>
        </p:spPr>
        <p:txBody>
          <a:bodyPr>
            <a:normAutofit/>
          </a:bodyPr>
          <a:lstStyle/>
          <a:p>
            <a:r>
              <a:rPr lang="pl-PL" sz="2400" b="1" cap="small" dirty="0" smtClean="0"/>
              <a:t>P</a:t>
            </a:r>
            <a:r>
              <a:rPr lang="pl-PL" sz="2400" b="1" dirty="0" smtClean="0"/>
              <a:t>ozytywne efekty Programu „Rodzina 500+”</a:t>
            </a:r>
            <a:endParaRPr lang="pl-PL" sz="2000" cap="smal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3317" y="1556792"/>
            <a:ext cx="8712968" cy="43204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dirty="0" smtClean="0"/>
              <a:t>2974 nowe wnioski </a:t>
            </a:r>
            <a:r>
              <a:rPr lang="pl-PL" sz="2400" dirty="0" smtClean="0"/>
              <a:t>o przyznanie świadczenia w 2017 r. – </a:t>
            </a:r>
            <a:r>
              <a:rPr lang="pl-PL" sz="2100" dirty="0" smtClean="0"/>
              <a:t>najczęstsza przyczyna to narodziny drugiego dziecka w rodzinie</a:t>
            </a:r>
            <a:r>
              <a:rPr lang="pl-PL" sz="2400" dirty="0" smtClean="0"/>
              <a:t>;</a:t>
            </a:r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dirty="0" smtClean="0">
                <a:solidFill>
                  <a:schemeClr val="bg1"/>
                </a:solidFill>
              </a:rPr>
              <a:t>Spadek liczby dzieci umieszczonych w pieczy zastępcze</a:t>
            </a:r>
            <a:r>
              <a:rPr lang="pl-PL" sz="2400" dirty="0" smtClean="0">
                <a:solidFill>
                  <a:schemeClr val="bg1"/>
                </a:solidFill>
              </a:rPr>
              <a:t>j                                   (</a:t>
            </a:r>
            <a:r>
              <a:rPr lang="pl-PL" sz="2200" i="1" dirty="0" smtClean="0">
                <a:solidFill>
                  <a:schemeClr val="bg1"/>
                </a:solidFill>
              </a:rPr>
              <a:t>1457 dzieci – 2015 r., 1440 dzieci – 201</a:t>
            </a:r>
            <a:r>
              <a:rPr lang="pl-PL" sz="2200" dirty="0" smtClean="0">
                <a:solidFill>
                  <a:schemeClr val="bg1"/>
                </a:solidFill>
              </a:rPr>
              <a:t>6</a:t>
            </a:r>
            <a:r>
              <a:rPr lang="pl-PL" sz="2400" dirty="0" smtClean="0">
                <a:solidFill>
                  <a:schemeClr val="bg1"/>
                </a:solidFill>
              </a:rPr>
              <a:t>) </a:t>
            </a:r>
          </a:p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pl-PL" sz="2400" b="1" dirty="0" smtClean="0"/>
              <a:t>Spadek liczby osób korzystających ze świadczeń  pomocy społecznej;</a:t>
            </a:r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23728" y="276617"/>
            <a:ext cx="6840760" cy="604664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Korzystający z pomocy społecznej w latach 2015-16</a:t>
            </a:r>
            <a:endParaRPr lang="pl-PL" sz="2000" dirty="0"/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00585"/>
              </p:ext>
            </p:extLst>
          </p:nvPr>
        </p:nvGraphicFramePr>
        <p:xfrm>
          <a:off x="0" y="1412776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6950" y="6551185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Sprawozdanie  MPiPS-03 za rok 2015 i 2016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36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69815" y="448073"/>
            <a:ext cx="6840760" cy="604664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Korzystający ogółem z ciepłego posiłku w latach 2015-16</a:t>
            </a:r>
            <a:endParaRPr lang="pl-PL" sz="2000" dirty="0"/>
          </a:p>
        </p:txBody>
      </p:sp>
      <p:pic>
        <p:nvPicPr>
          <p:cNvPr id="4" name="Picture 2" descr="http://www.mpips.gov.pl/gfx/mpips/pl/media/46/1/baner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617"/>
            <a:ext cx="1969260" cy="7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164949"/>
              </p:ext>
            </p:extLst>
          </p:nvPr>
        </p:nvGraphicFramePr>
        <p:xfrm>
          <a:off x="11807" y="836712"/>
          <a:ext cx="9036496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9575" y="6538187"/>
            <a:ext cx="9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Sprawozdanie MPIPS-03 za rok 2015 i 2016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668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4675</TotalTime>
  <Words>413</Words>
  <Application>Microsoft Office PowerPoint</Application>
  <PresentationFormat>Pokaz na ekranie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Candara</vt:lpstr>
      <vt:lpstr>Symbol</vt:lpstr>
      <vt:lpstr>Kształt fali</vt:lpstr>
      <vt:lpstr>PIERWSZY ROK  Programu Rodzina 500+   w województwie świętokrzyskim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Pozytywne efekty Programu „Rodzina 500+”</vt:lpstr>
      <vt:lpstr>Korzystający z pomocy społecznej w latach 2015-16</vt:lpstr>
      <vt:lpstr>Korzystający ogółem z ciepłego posiłku w latach 2015-16</vt:lpstr>
      <vt:lpstr>Dzieci korzystające z ciepłego posiłku w latach 2015-16</vt:lpstr>
      <vt:lpstr>Mity na temat Programu „Rodzina 500+”</vt:lpstr>
      <vt:lpstr>Powody wypłaty świadczenia rzeczowego</vt:lpstr>
      <vt:lpstr>Prezentacja programu PowerPoint</vt:lpstr>
      <vt:lpstr>Prezentacja programu PowerPoint</vt:lpstr>
      <vt:lpstr>DZIĘKUJĘ ZA UWAGĘ   WOJEWODA ŚWIĘTOKRZYSKI AGATA WOJTYSZEK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Cias, Slawomir</dc:creator>
  <cp:lastModifiedBy>Gromska, Anna</cp:lastModifiedBy>
  <cp:revision>201</cp:revision>
  <cp:lastPrinted>2017-04-10T12:32:15Z</cp:lastPrinted>
  <dcterms:created xsi:type="dcterms:W3CDTF">2016-11-16T11:56:55Z</dcterms:created>
  <dcterms:modified xsi:type="dcterms:W3CDTF">2017-04-10T12:54:11Z</dcterms:modified>
</cp:coreProperties>
</file>