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8" r:id="rId5"/>
    <p:sldId id="257" r:id="rId6"/>
    <p:sldId id="267" r:id="rId7"/>
    <p:sldId id="260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28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2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78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58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905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5322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414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5306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648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60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747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69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07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38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1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89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27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43E32B-4586-461C-A1A6-86C61C5C89AD}" type="datetimeFigureOut">
              <a:rPr lang="pl-PL" smtClean="0"/>
              <a:pPr/>
              <a:t>2017-07-26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C011A4-0F8E-425E-A828-DB468EC0E3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17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wps00@kielce.uw.gov.pl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9855" y="2213265"/>
            <a:ext cx="8731381" cy="1855214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6" y="829420"/>
            <a:ext cx="1440160" cy="101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48276"/>
      </p:ext>
    </p:extLst>
  </p:cSld>
  <p:clrMapOvr>
    <a:masterClrMapping/>
  </p:clrMapOvr>
  <p:transition advTm="836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55864" y="1808018"/>
            <a:ext cx="11876809" cy="417714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będzie wypłacane w sposób dogodny dla rodziców, czyli przelewem na konto lub gotówką.</a:t>
            </a:r>
          </a:p>
          <a:p>
            <a:pPr>
              <a:lnSpc>
                <a:spcPct val="150000"/>
              </a:lnSpc>
            </a:pPr>
            <a:r>
              <a:rPr lang="pl-PL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wychowawcze nie jest wliczane do dochodu przy ustalaniu prawa do innych świadczeń, m. in. z pomocy społecznej, rodzinnych, z funduszu alimentacyjnego czy stypendiów dla uczniów i studentów.</a:t>
            </a: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7" name="Tytuł 5"/>
          <p:cNvSpPr>
            <a:spLocks noGrp="1"/>
          </p:cNvSpPr>
          <p:nvPr>
            <p:ph type="title"/>
          </p:nvPr>
        </p:nvSpPr>
        <p:spPr>
          <a:xfrm>
            <a:off x="2208362" y="640195"/>
            <a:ext cx="9865874" cy="581892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57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207698" y="2104845"/>
            <a:ext cx="9796275" cy="322628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ŚWIĘTOKRZYSKI URZĄD WOJEWÓDZKI W KIELCACH</a:t>
            </a:r>
            <a:b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WYDZIAŁ POLITYKI SPOŁECZNEJ I ZDROWIA</a:t>
            </a:r>
            <a:b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TEL. 41 342 14 1 5</a:t>
            </a:r>
            <a:b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wps00@kielce.uw.gov.pl</a:t>
            </a:r>
            <a:r>
              <a:rPr lang="pl-PL" sz="28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7" name="Tytuł 5"/>
          <p:cNvSpPr>
            <a:spLocks noGrp="1"/>
          </p:cNvSpPr>
          <p:nvPr>
            <p:ph type="title"/>
          </p:nvPr>
        </p:nvSpPr>
        <p:spPr>
          <a:xfrm>
            <a:off x="2208362" y="640195"/>
            <a:ext cx="9865874" cy="58189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JESTEŚMY DO PAŃSTWA DYSPOZYCJI 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5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774373" y="189782"/>
            <a:ext cx="7741227" cy="12335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Realizacja programu „rodzina 500+” </a:t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 województwie świętokrzyskim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684212" y="3071004"/>
            <a:ext cx="10444451" cy="2923396"/>
          </a:xfrm>
        </p:spPr>
        <p:txBody>
          <a:bodyPr>
            <a:normAutofit lnSpcReduction="10000"/>
          </a:bodyPr>
          <a:lstStyle/>
          <a:p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przekazane samorządom w roku 2016 – 583 191 329,54 zł</a:t>
            </a:r>
          </a:p>
          <a:p>
            <a:endParaRPr lang="pl-PL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zaplanowane </a:t>
            </a: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rok </a:t>
            </a: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2017 - 730 050 000 zł</a:t>
            </a:r>
          </a:p>
          <a:p>
            <a:endParaRPr lang="pl-PL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przekazane samorządom w roku </a:t>
            </a: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2017 - 395 728 515 zł</a:t>
            </a:r>
            <a:endParaRPr lang="pl-PL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Cambria" panose="02040503050406030204" pitchFamily="18" charset="0"/>
            </a:endParaRPr>
          </a:p>
        </p:txBody>
      </p:sp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</p:spTree>
  </p:cSld>
  <p:clrMapOvr>
    <a:masterClrMapping/>
  </p:clrMapOvr>
  <p:transition advTm="192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204224" y="236970"/>
            <a:ext cx="8534401" cy="1017589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Beneficjenci Programu „Rodzina 500+”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684213" y="2484408"/>
            <a:ext cx="8534400" cy="3509992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Wsparcie w ramach Programu kierowane jest do: </a:t>
            </a:r>
          </a:p>
          <a:p>
            <a:endParaRPr lang="pl-PL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84.913 </a:t>
            </a: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rodzin w województwie świętokrzyskim </a:t>
            </a:r>
          </a:p>
          <a:p>
            <a:endParaRPr lang="pl-PL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130.000 </a:t>
            </a: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dzieci w województwie świętokrzyskim </a:t>
            </a:r>
          </a:p>
          <a:p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</p:spTree>
  </p:cSld>
  <p:clrMapOvr>
    <a:masterClrMapping/>
  </p:clrMapOvr>
  <p:transition advTm="57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2208362" y="374073"/>
            <a:ext cx="9865874" cy="122612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415637" y="2293544"/>
            <a:ext cx="11107882" cy="2963101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wychowawcze w ramach programu „Rodzina 500+” otrzymują rodzice, opiekunowie prawni lub opiekunowie faktyczni dziecka.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przysługuje do ukończenia przez dziecko 18 lat.</a:t>
            </a:r>
          </a:p>
          <a:p>
            <a:endParaRPr lang="pl-PL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</p:spTree>
  </p:cSld>
  <p:clrMapOvr>
    <a:masterClrMapping/>
  </p:clrMapOvr>
  <p:transition advTm="214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426027" y="1828800"/>
            <a:ext cx="11367655" cy="477981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drugie i kolejne dziecko rodzice otrzymują świadczenie niezależnie od dochodu.</a:t>
            </a:r>
          </a:p>
          <a:p>
            <a:pPr>
              <a:lnSpc>
                <a:spcPct val="170000"/>
              </a:lnSpc>
            </a:pP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Otrzymanie świadczenia na pierwsze lub jedyne dziecko uwarunkowane jest spełnieniem kryterium dochodowego: </a:t>
            </a:r>
          </a:p>
          <a:p>
            <a:pPr marL="742950" indent="-742950">
              <a:lnSpc>
                <a:spcPct val="170000"/>
              </a:lnSpc>
              <a:buSzPct val="100000"/>
              <a:buFont typeface="+mj-lt"/>
              <a:buAutoNum type="arabicParenR"/>
            </a:pPr>
            <a:r>
              <a:rPr lang="pl-PL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 zł </a:t>
            </a:r>
            <a:r>
              <a:rPr lang="pl-PL" sz="4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netto</a:t>
            </a:r>
            <a:r>
              <a:rPr lang="pl-PL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na osobę w rodzinie lub </a:t>
            </a:r>
            <a:endParaRPr lang="pl-PL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70000"/>
              </a:lnSpc>
              <a:buSzPct val="100000"/>
              <a:buFont typeface="+mj-lt"/>
              <a:buAutoNum type="arabicParenR"/>
            </a:pPr>
            <a:r>
              <a:rPr lang="pl-PL" sz="4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1.20</a:t>
            </a:r>
            <a:r>
              <a:rPr lang="pl-PL" sz="4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 z</a:t>
            </a:r>
            <a:r>
              <a:rPr lang="pl-PL" sz="4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ł </a:t>
            </a:r>
            <a:r>
              <a:rPr lang="pl-PL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jeśli w rodzinie jest wychowywane dziecko niepełnosprawne</a:t>
            </a: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pl-PL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Pełnoletnie dziecko do ukończenia 25 lat liczy się do składu rodziny przy ustalaniu dochodu, jeżeli pozostaje na utrzymaniu rodziców.</a:t>
            </a:r>
          </a:p>
          <a:p>
            <a:endParaRPr lang="pl-PL" dirty="0"/>
          </a:p>
        </p:txBody>
      </p:sp>
      <p:pic>
        <p:nvPicPr>
          <p:cNvPr id="9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2208362" y="374073"/>
            <a:ext cx="9865874" cy="122612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38202"/>
      </p:ext>
    </p:extLst>
  </p:cSld>
  <p:clrMapOvr>
    <a:masterClrMapping/>
  </p:clrMapOvr>
  <p:transition advTm="171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10" name="Podtytuł 2"/>
          <p:cNvSpPr txBox="1">
            <a:spLocks/>
          </p:cNvSpPr>
          <p:nvPr/>
        </p:nvSpPr>
        <p:spPr>
          <a:xfrm>
            <a:off x="384464" y="1859973"/>
            <a:ext cx="11346872" cy="3335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zł na każde dziecko </a:t>
            </a:r>
            <a:r>
              <a:rPr lang="pl-PL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niezależnie od dochodu otrzymują także rodziny zastępcze, rodzinne domy dziecka oraz placówki opiekuńczo-wychowawcze typu rodzinnego</a:t>
            </a:r>
            <a:endPara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ytuł 5"/>
          <p:cNvSpPr>
            <a:spLocks noGrp="1"/>
          </p:cNvSpPr>
          <p:nvPr>
            <p:ph type="title"/>
          </p:nvPr>
        </p:nvSpPr>
        <p:spPr>
          <a:xfrm>
            <a:off x="2208362" y="374073"/>
            <a:ext cx="9865874" cy="122612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61348"/>
      </p:ext>
    </p:extLst>
  </p:cSld>
  <p:clrMapOvr>
    <a:masterClrMapping/>
  </p:clrMapOvr>
  <p:transition advTm="171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155863" y="1911927"/>
            <a:ext cx="11814464" cy="32315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Wniosek trzeba składać co roku. Świadczenie przyznawane jest na </a:t>
            </a:r>
            <a:r>
              <a:rPr lang="pl-PL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miesięcy</a:t>
            </a:r>
            <a:r>
              <a:rPr lang="pl-PL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trwa </a:t>
            </a:r>
            <a:r>
              <a:rPr lang="pl-PL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 października 2017 r. do 30 września 2018 r.</a:t>
            </a:r>
          </a:p>
          <a:p>
            <a:pPr>
              <a:lnSpc>
                <a:spcPct val="150000"/>
              </a:lnSpc>
            </a:pPr>
            <a:r>
              <a:rPr lang="pl-PL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Wnioski na nowy okres świadczeniowy można składać </a:t>
            </a:r>
            <a:r>
              <a:rPr lang="pl-PL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 sierpnia 2017 r.</a:t>
            </a:r>
            <a:endParaRPr lang="pl-PL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8" name="Tytuł 5"/>
          <p:cNvSpPr>
            <a:spLocks noGrp="1"/>
          </p:cNvSpPr>
          <p:nvPr>
            <p:ph type="title"/>
          </p:nvPr>
        </p:nvSpPr>
        <p:spPr>
          <a:xfrm>
            <a:off x="2208362" y="374073"/>
            <a:ext cx="9865874" cy="122612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87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394854" y="2130135"/>
            <a:ext cx="11502735" cy="35536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Wniosek należy złożyć w miejscu zamieszkania. Można to zrobić osobiście, przez internet lub wysłać pocztą. </a:t>
            </a:r>
          </a:p>
          <a:p>
            <a:pPr algn="just">
              <a:lnSpc>
                <a:spcPct val="150000"/>
              </a:lnSpc>
            </a:pP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E-wniosek </a:t>
            </a:r>
            <a:r>
              <a:rPr lang="pl-PL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świadczenie wychowawcze będzie można złożyć za pośrednictwem portalu </a:t>
            </a: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empatia.mrpips.gov.pl</a:t>
            </a:r>
            <a:r>
              <a:rPr lang="pl-PL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Profilu Zaufanego, PUE ZUS oraz poprzez bankowość elektroniczną.</a:t>
            </a:r>
          </a:p>
        </p:txBody>
      </p:sp>
      <p:pic>
        <p:nvPicPr>
          <p:cNvPr id="7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8" name="Tytuł 5"/>
          <p:cNvSpPr>
            <a:spLocks noGrp="1"/>
          </p:cNvSpPr>
          <p:nvPr>
            <p:ph type="title"/>
          </p:nvPr>
        </p:nvSpPr>
        <p:spPr>
          <a:xfrm>
            <a:off x="2208362" y="374073"/>
            <a:ext cx="9865874" cy="122612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859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228600" y="1984662"/>
            <a:ext cx="11866418" cy="4873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Gdy świadczenie ma objąć pierwsze lub jedyne dziecko w wieku do ukończenia 18 lat, będzie ustalany dochód rodziny.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tym przypadku do wniosku należy dołączyć  odpowiednio: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wnioskodawcy o dochodach innych niż podlegające opodatkowaniu podatkiem dochodowym od osób,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wnioskodawcy o wielkości gospodarstwa rolnego (gdy członkowie rodziny posiadają gospodarstwo rolne),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Dokumenty dotyczące zasądzonych alimentów – w przypadku osoby samotnie wychowującej dziecko,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Określone zezwolenia na pobyt i pracę w Polsce w przypadku cudzoziemców.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dochodu wlicza się alimenty od drugiego rodzica, także świadczenia z Funduszu Alimentacyjnego.</a:t>
            </a:r>
          </a:p>
          <a:p>
            <a:pPr algn="ctr">
              <a:lnSpc>
                <a:spcPct val="150000"/>
              </a:lnSpc>
            </a:pPr>
            <a:r>
              <a:rPr lang="pl-PL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Samorząd sam będzie weryfikować czy dane są prawdziwe.</a:t>
            </a:r>
            <a:endParaRPr lang="pl-PL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97" y="631825"/>
            <a:ext cx="1438275" cy="1017588"/>
          </a:xfrm>
          <a:prstGeom prst="rect">
            <a:avLst/>
          </a:prstGeom>
        </p:spPr>
      </p:pic>
      <p:sp>
        <p:nvSpPr>
          <p:cNvPr id="10" name="Tytuł 5"/>
          <p:cNvSpPr>
            <a:spLocks noGrp="1"/>
          </p:cNvSpPr>
          <p:nvPr>
            <p:ph type="title"/>
          </p:nvPr>
        </p:nvSpPr>
        <p:spPr>
          <a:xfrm>
            <a:off x="2208362" y="640195"/>
            <a:ext cx="9865874" cy="581892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Nowy okres Świadczeniowy programu „rodzina 500+”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12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357</TotalTime>
  <Words>464</Words>
  <Application>Microsoft Office PowerPoint</Application>
  <PresentationFormat>Panoramiczny</PresentationFormat>
  <Paragraphs>45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Cambria</vt:lpstr>
      <vt:lpstr>Century Gothic</vt:lpstr>
      <vt:lpstr>Times New Roman</vt:lpstr>
      <vt:lpstr>Wingdings 3</vt:lpstr>
      <vt:lpstr>Wycinek</vt:lpstr>
      <vt:lpstr>Nowy okres Świadczeniowy programu „rodzina 500+”</vt:lpstr>
      <vt:lpstr>Realizacja programu „rodzina 500+”  w województwie świętokrzyskim</vt:lpstr>
      <vt:lpstr>Beneficjenci Programu „Rodzina 500+”</vt:lpstr>
      <vt:lpstr>Nowy okres Świadczeniowy programu „rodzina 500+”</vt:lpstr>
      <vt:lpstr>Nowy okres Świadczeniowy programu „rodzina 500+”</vt:lpstr>
      <vt:lpstr>Nowy okres Świadczeniowy programu „rodzina 500+”</vt:lpstr>
      <vt:lpstr>Nowy okres Świadczeniowy programu „rodzina 500+”</vt:lpstr>
      <vt:lpstr>Nowy okres Świadczeniowy programu „rodzina 500+”</vt:lpstr>
      <vt:lpstr>Nowy okres Świadczeniowy programu „rodzina 500+”</vt:lpstr>
      <vt:lpstr>Nowy okres Świadczeniowy programu „rodzina 500+”</vt:lpstr>
      <vt:lpstr>JESTEŚMY DO PAŃSTWA DYSPOZYCJI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Nowy okres Świadczeniowy programu „rodzina 500+”</dc:title>
  <dc:creator>Niziolek, Bogumila</dc:creator>
  <cp:lastModifiedBy>Niziolek, Bogumila</cp:lastModifiedBy>
  <cp:revision>30</cp:revision>
  <dcterms:created xsi:type="dcterms:W3CDTF">2017-07-24T13:17:30Z</dcterms:created>
  <dcterms:modified xsi:type="dcterms:W3CDTF">2017-07-26T13:30:03Z</dcterms:modified>
</cp:coreProperties>
</file>