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68" r:id="rId3"/>
    <p:sldId id="265" r:id="rId4"/>
    <p:sldId id="264" r:id="rId5"/>
    <p:sldId id="258" r:id="rId6"/>
    <p:sldId id="259" r:id="rId7"/>
    <p:sldId id="261" r:id="rId8"/>
    <p:sldId id="262" r:id="rId9"/>
    <p:sldId id="269" r:id="rId10"/>
    <p:sldId id="270" r:id="rId11"/>
    <p:sldId id="271" r:id="rId12"/>
    <p:sldId id="272" r:id="rId13"/>
    <p:sldId id="263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96" y="-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Arkusz_programu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Arkusz_programu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Arkusz_programu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Arkusz_programu_Microsoft_Office_Excel4.xlsx"/><Relationship Id="rId4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9.776393073504723E-2"/>
          <c:y val="4.5877762470961481E-2"/>
          <c:w val="0.94583058562992128"/>
          <c:h val="0.88877382851306108"/>
        </c:manualLayout>
      </c:layout>
      <c:barChart>
        <c:barDir val="bar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dotacja w zł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-1.2934498578885624E-3"/>
                  <c:y val="-8.2695876905125275E-3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73-4024-8BCC-E6FA0679D9D0}"/>
                </c:ext>
              </c:extLst>
            </c:dLbl>
            <c:dLbl>
              <c:idx val="1"/>
              <c:layout>
                <c:manualLayout>
                  <c:x val="-1.2934498578885624E-3"/>
                  <c:y val="-1.0107157085218639E-16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973-4024-8BCC-E6FA0679D9D0}"/>
                </c:ext>
              </c:extLst>
            </c:dLbl>
            <c:dLbl>
              <c:idx val="2"/>
              <c:layout>
                <c:manualLayout>
                  <c:x val="-1.2934498578885624E-3"/>
                  <c:y val="2.7565292301708422E-3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973-4024-8BCC-E6FA0679D9D0}"/>
                </c:ext>
              </c:extLst>
            </c:dLbl>
            <c:dLbl>
              <c:idx val="3"/>
              <c:layout>
                <c:manualLayout>
                  <c:x val="1.2934498578885624E-3"/>
                  <c:y val="2.7565292301707412E-3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973-4024-8BCC-E6FA0679D9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Arkusz1!$A$2:$A$11</c:f>
              <c:strCache>
                <c:ptCount val="10"/>
                <c:pt idx="0">
                  <c:v>Miasto Kielce</c:v>
                </c:pt>
                <c:pt idx="1">
                  <c:v>powiat kielecki</c:v>
                </c:pt>
                <c:pt idx="2">
                  <c:v>powiat staszowski</c:v>
                </c:pt>
                <c:pt idx="3">
                  <c:v>powiat skarżyski</c:v>
                </c:pt>
                <c:pt idx="4">
                  <c:v>powiat sandomierski</c:v>
                </c:pt>
                <c:pt idx="5">
                  <c:v>powiat ostrowiecki</c:v>
                </c:pt>
                <c:pt idx="6">
                  <c:v>powiat buski</c:v>
                </c:pt>
                <c:pt idx="7">
                  <c:v>powiat jędrzejowski</c:v>
                </c:pt>
                <c:pt idx="8">
                  <c:v>powiat starachowicki</c:v>
                </c:pt>
                <c:pt idx="9">
                  <c:v>powiat konecki</c:v>
                </c:pt>
              </c:strCache>
            </c:strRef>
          </c:cat>
          <c:val>
            <c:numRef>
              <c:f>Arkusz1!$B$2:$B$11</c:f>
              <c:numCache>
                <c:formatCode>#,##0.00</c:formatCode>
                <c:ptCount val="10"/>
                <c:pt idx="0">
                  <c:v>3778359.4</c:v>
                </c:pt>
                <c:pt idx="1">
                  <c:v>1834549.6</c:v>
                </c:pt>
                <c:pt idx="2">
                  <c:v>1789070</c:v>
                </c:pt>
                <c:pt idx="3">
                  <c:v>360374.4</c:v>
                </c:pt>
                <c:pt idx="4">
                  <c:v>117376.8</c:v>
                </c:pt>
                <c:pt idx="5">
                  <c:v>109794.2</c:v>
                </c:pt>
                <c:pt idx="6">
                  <c:v>71226.600000000006</c:v>
                </c:pt>
                <c:pt idx="7">
                  <c:v>71226.600000000006</c:v>
                </c:pt>
                <c:pt idx="8">
                  <c:v>53092</c:v>
                </c:pt>
                <c:pt idx="9">
                  <c:v>37755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73-4024-8BCC-E6FA0679D9D0}"/>
            </c:ext>
          </c:extLst>
        </c:ser>
        <c:dLbls>
          <c:showVal val="1"/>
        </c:dLbls>
        <c:gapWidth val="219"/>
        <c:axId val="84695296"/>
        <c:axId val="84709376"/>
      </c:barChart>
      <c:catAx>
        <c:axId val="84695296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709376"/>
        <c:crosses val="autoZero"/>
        <c:auto val="1"/>
        <c:lblAlgn val="ctr"/>
        <c:lblOffset val="100"/>
      </c:catAx>
      <c:valAx>
        <c:axId val="84709376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695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7.0730625012285248E-2"/>
          <c:y val="0.17143766890524331"/>
          <c:w val="0.94583058562992128"/>
          <c:h val="0.76748654235442049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dotacja w zł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3.8803495736656752E-3"/>
                  <c:y val="-3.0321821531879265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57-4C51-82CB-FC4E825B69C2}"/>
                </c:ext>
              </c:extLst>
            </c:dLbl>
            <c:dLbl>
              <c:idx val="1"/>
              <c:layout>
                <c:manualLayout>
                  <c:x val="1.2934498578885385E-3"/>
                  <c:y val="-2.75652923017085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2318414153070933E-2"/>
                      <c:h val="5.681206743382104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E57-4C51-82CB-FC4E825B69C2}"/>
                </c:ext>
              </c:extLst>
            </c:dLbl>
            <c:dLbl>
              <c:idx val="2"/>
              <c:layout>
                <c:manualLayout>
                  <c:x val="0"/>
                  <c:y val="-4.4104467682733579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57-4C51-82CB-FC4E825B69C2}"/>
                </c:ext>
              </c:extLst>
            </c:dLbl>
            <c:dLbl>
              <c:idx val="3"/>
              <c:layout>
                <c:manualLayout>
                  <c:x val="0"/>
                  <c:y val="-3.5834879992220951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E57-4C51-82CB-FC4E825B69C2}"/>
                </c:ext>
              </c:extLst>
            </c:dLbl>
            <c:dLbl>
              <c:idx val="4"/>
              <c:layout>
                <c:manualLayout>
                  <c:x val="2.5868997157770302E-3"/>
                  <c:y val="-2.7565292301709437E-3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E57-4C51-82CB-FC4E825B69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Arkusz1!$A$2:$A$11</c:f>
              <c:strCache>
                <c:ptCount val="10"/>
                <c:pt idx="0">
                  <c:v>Miasto Kielce</c:v>
                </c:pt>
                <c:pt idx="1">
                  <c:v>powiat kielecki</c:v>
                </c:pt>
                <c:pt idx="2">
                  <c:v>powiat staszowski</c:v>
                </c:pt>
                <c:pt idx="3">
                  <c:v>powiat skarżyski</c:v>
                </c:pt>
                <c:pt idx="4">
                  <c:v>powiat sandomierski</c:v>
                </c:pt>
                <c:pt idx="5">
                  <c:v>powiat ostrowiecki</c:v>
                </c:pt>
                <c:pt idx="6">
                  <c:v>powiat buski</c:v>
                </c:pt>
                <c:pt idx="7">
                  <c:v>powiat jędrzejowski</c:v>
                </c:pt>
                <c:pt idx="8">
                  <c:v>powiat starachowicki</c:v>
                </c:pt>
                <c:pt idx="9">
                  <c:v>powiat konecki</c:v>
                </c:pt>
              </c:strCache>
            </c:strRef>
          </c:cat>
          <c:val>
            <c:numRef>
              <c:f>Arkusz1!$B$2:$B$11</c:f>
              <c:numCache>
                <c:formatCode>#,##0.00</c:formatCode>
                <c:ptCount val="10"/>
                <c:pt idx="0">
                  <c:v>3778.3</c:v>
                </c:pt>
                <c:pt idx="1">
                  <c:v>1834.5</c:v>
                </c:pt>
                <c:pt idx="2">
                  <c:v>1789.1</c:v>
                </c:pt>
                <c:pt idx="3">
                  <c:v>360.4</c:v>
                </c:pt>
                <c:pt idx="4">
                  <c:v>117.4</c:v>
                </c:pt>
                <c:pt idx="5">
                  <c:v>109.8</c:v>
                </c:pt>
                <c:pt idx="6">
                  <c:v>71.2</c:v>
                </c:pt>
                <c:pt idx="7">
                  <c:v>71.2</c:v>
                </c:pt>
                <c:pt idx="8">
                  <c:v>53.1</c:v>
                </c:pt>
                <c:pt idx="9">
                  <c:v>37.700000000000003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73-4024-8BCC-E6FA0679D9D0}"/>
            </c:ext>
          </c:extLst>
        </c:ser>
        <c:dLbls>
          <c:showVal val="1"/>
        </c:dLbls>
        <c:gapWidth val="219"/>
        <c:overlap val="-27"/>
        <c:axId val="85008768"/>
        <c:axId val="85010304"/>
      </c:barChart>
      <c:catAx>
        <c:axId val="8500876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5010304"/>
        <c:crosses val="autoZero"/>
        <c:auto val="1"/>
        <c:lblAlgn val="ctr"/>
        <c:lblOffset val="100"/>
      </c:catAx>
      <c:valAx>
        <c:axId val="8501030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5008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2.9169414370078736E-2"/>
          <c:y val="0.17695071500057116"/>
          <c:w val="0.94583058562992128"/>
          <c:h val="0.76748654235442049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Arkusz1!$A$2</c:f>
              <c:numCache>
                <c:formatCode>General</c:formatCode>
                <c:ptCount val="1"/>
              </c:numCache>
            </c:numRef>
          </c:cat>
          <c:val>
            <c:numRef>
              <c:f>Arkusz1!$B$2</c:f>
              <c:numCache>
                <c:formatCode>General</c:formatCode>
                <c:ptCount val="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73-4024-8BCC-E6FA0679D9D0}"/>
            </c:ext>
          </c:extLst>
        </c:ser>
        <c:dLbls/>
        <c:gapWidth val="219"/>
        <c:overlap val="-27"/>
        <c:axId val="86919808"/>
        <c:axId val="86921600"/>
      </c:barChart>
      <c:catAx>
        <c:axId val="86919808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86921600"/>
        <c:crosses val="autoZero"/>
        <c:auto val="1"/>
        <c:lblAlgn val="ctr"/>
        <c:lblOffset val="100"/>
      </c:catAx>
      <c:valAx>
        <c:axId val="8692160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691980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Zapewnienie miejsc opieki dla dzieci w wieku do lat 3</c:v>
                </c:pt>
              </c:strCache>
            </c:strRef>
          </c:tx>
          <c:dPt>
            <c:idx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F1B-4433-B650-913AC1463A23}"/>
              </c:ext>
            </c:extLst>
          </c:dPt>
          <c:dPt>
            <c:idx val="1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F1B-4433-B650-913AC1463A23}"/>
              </c:ext>
            </c:extLst>
          </c:dPt>
          <c:dPt>
            <c:idx val="2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F1B-4433-B650-913AC1463A2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Percent val="1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Arkusz1!$A$2:$A$4</c:f>
              <c:strCache>
                <c:ptCount val="3"/>
                <c:pt idx="0">
                  <c:v>Liczba dzieci w woj.świętokrzyskim ogółem - 42308</c:v>
                </c:pt>
                <c:pt idx="1">
                  <c:v>Liczba miejsc w żłobkach i klubach dziecięcych - 1917</c:v>
                </c:pt>
                <c:pt idx="2">
                  <c:v>Liczba dzieci objętych opieką przez dziennych opiekunów - 92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42308</c:v>
                </c:pt>
                <c:pt idx="1">
                  <c:v>1917</c:v>
                </c:pt>
                <c:pt idx="2">
                  <c:v>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2B4-4F93-9BFF-0589AF91A957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344633864635769"/>
          <c:y val="0.41922432214417316"/>
          <c:w val="0.35872215266590934"/>
          <c:h val="0.24558659906578501"/>
        </c:manualLayout>
      </c:layout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/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0.66971</cdr:x>
      <cdr:y>0.08985</cdr:y>
    </cdr:from>
    <cdr:to>
      <cdr:x>1</cdr:x>
      <cdr:y>0.38639</cdr:y>
    </cdr:to>
    <cdr:pic>
      <cdr:nvPicPr>
        <cdr:cNvPr id="2" name="Obraz 1">
          <a:extLst xmlns:a="http://schemas.openxmlformats.org/drawingml/2006/main">
            <a:ext uri="{FF2B5EF4-FFF2-40B4-BE49-F238E27FC236}">
              <a16:creationId xmlns:a16="http://schemas.microsoft.com/office/drawing/2014/main" xmlns="" id="{08597391-7751-4020-84C2-6F1129EA8FE3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6516210" y="486841"/>
          <a:ext cx="3213716" cy="1606858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9913B-C0A7-4A11-8F3E-5AD46D77F031}" type="datetimeFigureOut">
              <a:rPr lang="pl-PL" smtClean="0"/>
              <a:t>2017-11-02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C02CD-AC80-4ABA-875D-F750C47FF4CA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19BB915-7815-4C89-A720-7966689D74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95887A87-C82F-4BED-817D-22F00CAF75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E9A0A261-1DD9-4EB1-9582-0EEA5C44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09FD-D150-4620-B41C-6BB4758AD2BA}" type="datetimeFigureOut">
              <a:rPr lang="pl-PL" smtClean="0"/>
              <a:pPr/>
              <a:t>2017-11-02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C84F336B-6B65-4C9A-8361-A4261DE40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8A633908-1601-4ED7-87FA-53502C8E5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98B0-8E92-4E18-AF58-74CB2875D5E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56888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F006BA4-75BE-4FFA-A433-4CD02B825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6D2F42EE-47EA-4B3A-AB86-B489F209A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AD363AF0-7853-492D-91A5-B26C5DC73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09FD-D150-4620-B41C-6BB4758AD2BA}" type="datetimeFigureOut">
              <a:rPr lang="pl-PL" smtClean="0"/>
              <a:pPr/>
              <a:t>2017-11-02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559F58B6-D3B2-4C6F-A18C-C9D3348B1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6ECA99C0-905C-42B8-A761-D8681E790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98B0-8E92-4E18-AF58-74CB2875D5E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77552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8C520728-0366-476C-9675-7C1AEC7C4A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F96F853A-ECD6-437B-9095-D14F93BCD4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6F4C9E2E-DA6D-43E2-985A-3FD18F13F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09FD-D150-4620-B41C-6BB4758AD2BA}" type="datetimeFigureOut">
              <a:rPr lang="pl-PL" smtClean="0"/>
              <a:pPr/>
              <a:t>2017-11-02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AC0E6C7C-1D33-4E86-8A72-8B88A1BDE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2B02D72-DB30-489E-AC95-CDC7158CF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98B0-8E92-4E18-AF58-74CB2875D5E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1002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835F17E-5D9F-43EB-978F-BC926E82A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F7C8D7C-B942-48F7-9420-754C4073D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7BAEF8BC-418B-4EB3-B3DC-DA823FA7A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09FD-D150-4620-B41C-6BB4758AD2BA}" type="datetimeFigureOut">
              <a:rPr lang="pl-PL" smtClean="0"/>
              <a:pPr/>
              <a:t>2017-11-02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2BA7E9FF-7DC9-4354-8C2B-EB5469DBC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878F0B01-F613-4969-8CBF-72FF8FEAE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98B0-8E92-4E18-AF58-74CB2875D5E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52524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F2C5AD-BB16-4B32-A84B-D15C75BD5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C30ABA90-DA6E-45D3-AD2E-23BC7535C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94E57A37-EF32-4785-9522-38CADB8F5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09FD-D150-4620-B41C-6BB4758AD2BA}" type="datetimeFigureOut">
              <a:rPr lang="pl-PL" smtClean="0"/>
              <a:pPr/>
              <a:t>2017-11-02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63E77A23-077B-46D4-9917-8957949D7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2A6ED33-82A4-4C64-A423-3A1988F24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98B0-8E92-4E18-AF58-74CB2875D5E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6342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FD47622-15AE-4FAE-8CC8-3489ED3D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773D761-BF66-4967-BB5C-58653ED547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2E6D0307-1D13-48C2-858F-0805EC7F08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50400549-B0AE-45C6-8433-1D2ED663C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09FD-D150-4620-B41C-6BB4758AD2BA}" type="datetimeFigureOut">
              <a:rPr lang="pl-PL" smtClean="0"/>
              <a:pPr/>
              <a:t>2017-11-02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3EB4CA8F-8AC9-4FB2-9FB6-9706E181F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80D339A4-F450-46C3-88CF-7D840ACA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98B0-8E92-4E18-AF58-74CB2875D5E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94373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0B302BB-BADA-4636-828C-8DCBFA283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5DA273A4-0C86-4BD0-8236-CC357F908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E3ABE31D-CE0B-45A6-9DE9-F2D54ACCC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F7B46103-C654-4F86-8CD0-8DC130F4DF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A79DEBF4-8AE8-4D63-9FF7-5568A1100C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D8A4D335-9115-41EF-BED8-6A2FCD2DC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09FD-D150-4620-B41C-6BB4758AD2BA}" type="datetimeFigureOut">
              <a:rPr lang="pl-PL" smtClean="0"/>
              <a:pPr/>
              <a:t>2017-11-02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EB484659-BF37-4FF2-B242-FCF1ECF80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E6886707-541F-4462-BB75-FE041D874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98B0-8E92-4E18-AF58-74CB2875D5E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576655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A2E7D94-C45D-448D-996B-3B70DB5AD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69331F87-BDC3-4806-B621-90D9354B7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09FD-D150-4620-B41C-6BB4758AD2BA}" type="datetimeFigureOut">
              <a:rPr lang="pl-PL" smtClean="0"/>
              <a:pPr/>
              <a:t>2017-11-02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AE7F628F-23D2-4877-A5C7-BD3EFA05F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BED49501-9D70-4017-BD5A-CD135EB30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98B0-8E92-4E18-AF58-74CB2875D5E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4981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155743F4-B449-4BF3-A39D-0E8EC584E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09FD-D150-4620-B41C-6BB4758AD2BA}" type="datetimeFigureOut">
              <a:rPr lang="pl-PL" smtClean="0"/>
              <a:pPr/>
              <a:t>2017-11-02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3CA29899-3A9A-4A32-A797-167D33C10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F33644FB-4855-4196-AB4C-F2C7EBBDF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98B0-8E92-4E18-AF58-74CB2875D5E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47064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6C3E903-3D8A-49F0-8583-12334B93F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1A7E559-8E2E-406B-81D7-CEA433433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2979FE5A-439E-4F4B-BB71-62070CFA87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FB5B829F-CD9E-4EE5-976A-1DB141010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09FD-D150-4620-B41C-6BB4758AD2BA}" type="datetimeFigureOut">
              <a:rPr lang="pl-PL" smtClean="0"/>
              <a:pPr/>
              <a:t>2017-11-02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7A029914-F6CD-43C0-BBE3-E5425C641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D0F0A051-84E6-46A8-8D76-64C535160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98B0-8E92-4E18-AF58-74CB2875D5E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44495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7B0ACC0-99BA-4882-81E4-68F2566B8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11F3B92A-0BD8-43EB-BA08-C7963C7FF1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3DE66453-D25F-4D49-A365-212505933D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499860DA-3C0D-4243-BE44-BC0D02B69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09FD-D150-4620-B41C-6BB4758AD2BA}" type="datetimeFigureOut">
              <a:rPr lang="pl-PL" smtClean="0"/>
              <a:pPr/>
              <a:t>2017-11-02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211E63BA-6F21-4F53-82D7-D650C6353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B7507A40-5F8A-4F02-A595-E639E22B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98B0-8E92-4E18-AF58-74CB2875D5E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00975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F7E5D8EE-352B-40DD-91CA-4D9CEC02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73175D94-CCE9-433C-8784-AE57379B7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AD15EC82-4675-49F2-9C6C-6501DA4DD3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609FD-D150-4620-B41C-6BB4758AD2BA}" type="datetimeFigureOut">
              <a:rPr lang="pl-PL" smtClean="0"/>
              <a:pPr/>
              <a:t>2017-11-02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105D9645-C783-4258-BF47-06658699A8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D1818A97-393B-40C2-AC69-20D4593BE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298B0-8E92-4E18-AF58-74CB2875D5E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609444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ips.gov.pl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pips.gov.pl/wsparcie-dla-rodzin-z-dziecmi/opieka-nad-dzieckiem-w-wieku-do-lat-trzech/resortowy-pogram-maluch-plus/rok-2018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13B89E8-8FC2-48A2-AA8A-AC6EA554A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14305"/>
          </a:xfrm>
        </p:spPr>
        <p:txBody>
          <a:bodyPr>
            <a:normAutofit/>
          </a:bodyPr>
          <a:lstStyle/>
          <a:p>
            <a:r>
              <a:rPr lang="pl-PL" sz="3600" b="1" dirty="0"/>
              <a:t>Resortowy program rozwoju instytucji opieki </a:t>
            </a:r>
            <a:br>
              <a:rPr lang="pl-PL" sz="3600" b="1" dirty="0"/>
            </a:br>
            <a:r>
              <a:rPr lang="pl-PL" sz="3600" b="1" dirty="0"/>
              <a:t>nad dziećmi w wieku do lat 3 Maluch plus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DFDF1963-B0EB-4ED6-85A7-82DE3820CA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03453"/>
          </a:xfrm>
        </p:spPr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Kielce 2017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08597391-7751-4020-84C2-6F1129EA8F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20248" y="2748674"/>
            <a:ext cx="5140171" cy="2570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94419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C25F4FD-9982-4B6E-A59C-D56647EB6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9993"/>
          </a:xfrm>
        </p:spPr>
        <p:txBody>
          <a:bodyPr/>
          <a:lstStyle/>
          <a:p>
            <a:r>
              <a:rPr lang="pl-PL" dirty="0"/>
              <a:t>Maluch plus 2018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D60BC9FB-DDA7-4551-A8E5-CF309DD610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07982" y="365125"/>
            <a:ext cx="3651249" cy="1027258"/>
          </a:xfrm>
          <a:prstGeom prst="rect">
            <a:avLst/>
          </a:prstGeom>
        </p:spPr>
      </p:pic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Terminy </a:t>
            </a:r>
            <a:r>
              <a:rPr lang="pl-PL" b="1" dirty="0" smtClean="0"/>
              <a:t>składania ofert: </a:t>
            </a:r>
            <a:endParaRPr lang="pl-PL" b="1" dirty="0" smtClean="0"/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dla modułu 1 – 24 listopada 2017 r.;</a:t>
            </a:r>
          </a:p>
          <a:p>
            <a:r>
              <a:rPr lang="pl-PL" dirty="0" smtClean="0"/>
              <a:t>dla modułu 2 – 17 listopada 2017 r.;</a:t>
            </a:r>
          </a:p>
          <a:p>
            <a:r>
              <a:rPr lang="pl-PL" dirty="0" smtClean="0"/>
              <a:t>dla modułu 3 – 17 listopada 2017 r.;</a:t>
            </a:r>
          </a:p>
          <a:p>
            <a:r>
              <a:rPr lang="pl-PL" dirty="0" smtClean="0"/>
              <a:t>dla modułu 4 – 17 listopada 2017 r.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269735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C25F4FD-9982-4B6E-A59C-D56647EB6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9993"/>
          </a:xfrm>
        </p:spPr>
        <p:txBody>
          <a:bodyPr/>
          <a:lstStyle/>
          <a:p>
            <a:r>
              <a:rPr lang="pl-PL" dirty="0"/>
              <a:t>Maluch plus 2018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D60BC9FB-DDA7-4551-A8E5-CF309DD610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07982" y="365125"/>
            <a:ext cx="3651249" cy="1027258"/>
          </a:xfrm>
          <a:prstGeom prst="rect">
            <a:avLst/>
          </a:prstGeom>
        </p:spPr>
      </p:pic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028323" y="1870892"/>
            <a:ext cx="10515600" cy="4351338"/>
          </a:xfrm>
        </p:spPr>
        <p:txBody>
          <a:bodyPr>
            <a:normAutofit/>
          </a:bodyPr>
          <a:lstStyle/>
          <a:p>
            <a:r>
              <a:rPr lang="pl-PL" sz="2400" dirty="0" smtClean="0"/>
              <a:t>Wnioski składane są do Wojewody.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endParaRPr lang="pl-PL" sz="2400" dirty="0" smtClean="0"/>
          </a:p>
          <a:p>
            <a:pPr marL="47625" indent="-47625"/>
            <a:r>
              <a:rPr lang="pl-PL" sz="2400" dirty="0" smtClean="0"/>
              <a:t>Wyniki konkursu z podziałem na beneficjentów zostaną podane do publicznej wiadomości na stronie internetowej Ministerstwa Rodziny, Pracy i Polityki Społecznej: </a:t>
            </a:r>
            <a:r>
              <a:rPr lang="pl-PL" sz="2400" dirty="0" err="1" smtClean="0">
                <a:hlinkClick r:id="rId3"/>
              </a:rPr>
              <a:t>www.mpips.gov.pl</a:t>
            </a:r>
            <a:r>
              <a:rPr lang="pl-PL" sz="2400" dirty="0" smtClean="0">
                <a:hlinkClick r:id="rId3"/>
              </a:rPr>
              <a:t>/</a:t>
            </a:r>
            <a:r>
              <a:rPr lang="pl-PL" sz="2400" dirty="0" smtClean="0"/>
              <a:t>, w terminie do dnia 31 stycznia 2018 r. dla wszystkich modułów.</a:t>
            </a:r>
          </a:p>
        </p:txBody>
      </p:sp>
    </p:spTree>
    <p:extLst>
      <p:ext uri="{BB962C8B-B14F-4D97-AF65-F5344CB8AC3E}">
        <p14:creationId xmlns:p14="http://schemas.microsoft.com/office/powerpoint/2010/main" xmlns="" val="2269735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C25F4FD-9982-4B6E-A59C-D56647EB6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9993"/>
          </a:xfrm>
        </p:spPr>
        <p:txBody>
          <a:bodyPr/>
          <a:lstStyle/>
          <a:p>
            <a:r>
              <a:rPr lang="pl-PL" dirty="0"/>
              <a:t>Maluch plus 2018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D60BC9FB-DDA7-4551-A8E5-CF309DD610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07982" y="365125"/>
            <a:ext cx="3651249" cy="1027258"/>
          </a:xfrm>
          <a:prstGeom prst="rect">
            <a:avLst/>
          </a:prstGeom>
        </p:spPr>
      </p:pic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838200" y="1457608"/>
            <a:ext cx="10515600" cy="47193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b="1" dirty="0" smtClean="0"/>
              <a:t>Wysokość dofinansowania: </a:t>
            </a:r>
            <a:r>
              <a:rPr lang="pl-PL" sz="2400" dirty="0" smtClean="0"/>
              <a:t>maksymalnie 80% kosztów kwalifikowanych + 20% wkładu własnego, nie więcej niż 3 mln zł.</a:t>
            </a:r>
          </a:p>
          <a:p>
            <a:pPr>
              <a:buNone/>
            </a:pPr>
            <a:endParaRPr lang="pl-PL" sz="2400" dirty="0" smtClean="0"/>
          </a:p>
          <a:p>
            <a:r>
              <a:rPr lang="pl-PL" sz="2400" dirty="0" smtClean="0"/>
              <a:t>Moduł 1 a i b – 20 tys. zł na 1 nowo tworzone miejsce w żłobku lub klubie dziecięcym i 5 tys. zł na 1 miejsce u dziennego opiekuna</a:t>
            </a:r>
          </a:p>
          <a:p>
            <a:pPr>
              <a:buNone/>
            </a:pPr>
            <a:endParaRPr lang="pl-PL" sz="2400" dirty="0" smtClean="0"/>
          </a:p>
          <a:p>
            <a:r>
              <a:rPr lang="pl-PL" sz="2400" dirty="0" smtClean="0"/>
              <a:t>Moduł 2 – kwota będzie znana na etapie rozstrzygnięcia konkursu</a:t>
            </a:r>
          </a:p>
          <a:p>
            <a:endParaRPr lang="pl-PL" sz="2400" dirty="0" smtClean="0"/>
          </a:p>
          <a:p>
            <a:r>
              <a:rPr lang="pl-PL" sz="2400" dirty="0" smtClean="0"/>
              <a:t>Moduł 3 – 10 tys. zł na 1 nowo tworzone miejsce w żłobku </a:t>
            </a:r>
            <a:r>
              <a:rPr lang="pl-PL" sz="2400" dirty="0" smtClean="0"/>
              <a:t>lub klubie dziecięcym i 5 tys. zł na 1 miejsce u dziennego opiekuna</a:t>
            </a:r>
            <a:endParaRPr lang="pl-PL" sz="2400" dirty="0" smtClean="0"/>
          </a:p>
          <a:p>
            <a:pPr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2269735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xmlns="" id="{A2B33580-0782-434C-9B19-9E33843F8B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40113" y="553229"/>
            <a:ext cx="5140171" cy="3391270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226337" y="3736880"/>
            <a:ext cx="117423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hlinkClick r:id="rId3"/>
              </a:rPr>
              <a:t>https://www.mpips.gov.pl/wsparcie-dla-rodzin-z-dziecmi/opieka-nad-dzieckiem-w-wieku-do-lat-trzech/resortowy-pogram-maluch-plus/rok-2018</a:t>
            </a:r>
            <a:r>
              <a:rPr lang="pl-PL" dirty="0" smtClean="0">
                <a:hlinkClick r:id="rId3"/>
              </a:rPr>
              <a:t>/</a:t>
            </a: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648523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6876349-714C-4324-8B11-1F6FBB5D0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297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b="1" dirty="0"/>
              <a:t>Maluch 2016 – 2017 wykorzystanie dotacji w zł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D96B32E-6A4E-42A1-90D7-1F7069F21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94E00982-BB2B-423F-B333-14209CB27D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98633" y="967422"/>
            <a:ext cx="2183908" cy="817438"/>
          </a:xfrm>
          <a:prstGeom prst="rect">
            <a:avLst/>
          </a:prstGeom>
        </p:spPr>
      </p:pic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xmlns="" id="{B38377A0-C6A3-46EA-AF3B-3FEC70F6E0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746289514"/>
              </p:ext>
            </p:extLst>
          </p:nvPr>
        </p:nvGraphicFramePr>
        <p:xfrm>
          <a:off x="384464" y="1569720"/>
          <a:ext cx="10723417" cy="4862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040312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6876349-714C-4324-8B11-1F6FBB5D0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297"/>
          </a:xfrm>
        </p:spPr>
        <p:txBody>
          <a:bodyPr>
            <a:normAutofit fontScale="90000"/>
          </a:bodyPr>
          <a:lstStyle/>
          <a:p>
            <a:r>
              <a:rPr lang="pl-PL" sz="4000" b="1" dirty="0"/>
              <a:t>Maluch 2016 – 2017 wykorzystanie dotacji w tysiącach zł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D96B32E-6A4E-42A1-90D7-1F7069F21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94E00982-BB2B-423F-B333-14209CB27D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98633" y="967422"/>
            <a:ext cx="2183908" cy="817438"/>
          </a:xfrm>
          <a:prstGeom prst="rect">
            <a:avLst/>
          </a:prstGeom>
        </p:spPr>
      </p:pic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xmlns="" id="{B38377A0-C6A3-46EA-AF3B-3FEC70F6E0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17377012"/>
              </p:ext>
            </p:extLst>
          </p:nvPr>
        </p:nvGraphicFramePr>
        <p:xfrm>
          <a:off x="719091" y="1569720"/>
          <a:ext cx="9818703" cy="4607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795944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6876349-714C-4324-8B11-1F6FBB5D0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297"/>
          </a:xfrm>
        </p:spPr>
        <p:txBody>
          <a:bodyPr>
            <a:normAutofit fontScale="90000"/>
          </a:bodyPr>
          <a:lstStyle/>
          <a:p>
            <a:r>
              <a:rPr lang="pl-PL" sz="4000" b="1" dirty="0"/>
              <a:t>Maluch 2016 – 2017 wykorzystanie dotacji w zł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D96B32E-6A4E-42A1-90D7-1F7069F21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dirty="0"/>
              <a:t>Miasto Kielce (15 placówek: 7 gminnych i 8 niepublicznych)			3 778 359,40</a:t>
            </a:r>
          </a:p>
          <a:p>
            <a:r>
              <a:rPr lang="pl-PL" sz="2000" dirty="0"/>
              <a:t>Powiat kielecki (8 placówek w 8 gminach)					1 834 549,60</a:t>
            </a:r>
          </a:p>
          <a:p>
            <a:r>
              <a:rPr lang="pl-PL" sz="2000" dirty="0"/>
              <a:t>Powiat staszowski (3 placówki w 2 gminach)				1 789 070,00</a:t>
            </a:r>
          </a:p>
          <a:p>
            <a:r>
              <a:rPr lang="pl-PL" sz="2000" dirty="0"/>
              <a:t>Powiat skarżyski (4 placówki w 1 gminie)					   360 374,40</a:t>
            </a:r>
          </a:p>
          <a:p>
            <a:r>
              <a:rPr lang="pl-PL" sz="2000" dirty="0"/>
              <a:t>Powiat sandomierski (2 placówki w 2 gminach: 1 gminna i 1 niepubliczna)	   117 376,80</a:t>
            </a:r>
          </a:p>
          <a:p>
            <a:r>
              <a:rPr lang="pl-PL" sz="2000" dirty="0"/>
              <a:t>Powiat ostrowiecki (1 placówka niepubliczna)				   109 794,20</a:t>
            </a:r>
          </a:p>
          <a:p>
            <a:r>
              <a:rPr lang="pl-PL" sz="2000" dirty="0"/>
              <a:t>Powiat buski (1 placówka niepubliczna) 					     71 226,60</a:t>
            </a:r>
          </a:p>
          <a:p>
            <a:r>
              <a:rPr lang="pl-PL" sz="2000" dirty="0"/>
              <a:t>Powiat jędrzejowski (1 placówka niepubliczna) 				     71 226,60</a:t>
            </a:r>
          </a:p>
          <a:p>
            <a:r>
              <a:rPr lang="pl-PL" sz="2000" dirty="0"/>
              <a:t>Powiat starachowicki (1 placówka niepubliczna) 				     53 092,00</a:t>
            </a:r>
          </a:p>
          <a:p>
            <a:r>
              <a:rPr lang="pl-PL" sz="2000" dirty="0"/>
              <a:t>Powiat konecki (1 placówka niepubliczna) 					     37 755,00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94E00982-BB2B-423F-B333-14209CB27D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98633" y="967422"/>
            <a:ext cx="2183908" cy="817438"/>
          </a:xfrm>
          <a:prstGeom prst="rect">
            <a:avLst/>
          </a:prstGeom>
        </p:spPr>
      </p:pic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xmlns="" id="{B38377A0-C6A3-46EA-AF3B-3FEC70F6E0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917305404"/>
              </p:ext>
            </p:extLst>
          </p:nvPr>
        </p:nvGraphicFramePr>
        <p:xfrm>
          <a:off x="3391268" y="2387157"/>
          <a:ext cx="4114307" cy="3066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473091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3F6231C-7B08-427B-8A76-F7A5560F7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7679184" y="319406"/>
            <a:ext cx="3674615" cy="45719"/>
          </a:xfrm>
        </p:spPr>
        <p:txBody>
          <a:bodyPr>
            <a:noAutofit/>
          </a:bodyPr>
          <a:lstStyle/>
          <a:p>
            <a:endParaRPr lang="pl-PL" sz="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877C9A0-E8F1-4068-A7DB-73E4E26673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9619"/>
            <a:ext cx="5181600" cy="4117343"/>
          </a:xfrm>
        </p:spPr>
        <p:txBody>
          <a:bodyPr/>
          <a:lstStyle/>
          <a:p>
            <a:pPr marL="0" indent="0" algn="ctr">
              <a:buNone/>
            </a:pPr>
            <a:r>
              <a:rPr lang="pl-PL" sz="2400" b="1" dirty="0"/>
              <a:t>Maluch 2016</a:t>
            </a:r>
          </a:p>
          <a:p>
            <a:pPr marL="0" indent="0" algn="ctr">
              <a:buNone/>
            </a:pPr>
            <a:endParaRPr lang="pl-PL" sz="2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dotacja 3 905 791 zł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utworzono 85 miejsc w placówkach gminnych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zapewniono funkcjonowanie </a:t>
            </a:r>
            <a:br>
              <a:rPr lang="pl-PL" sz="2400" dirty="0"/>
            </a:br>
            <a:r>
              <a:rPr lang="pl-PL" sz="2400" dirty="0"/>
              <a:t>817 miejsc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7192F986-D281-4BB8-83FE-D7EA23768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9619"/>
            <a:ext cx="5181600" cy="4117344"/>
          </a:xfrm>
        </p:spPr>
        <p:txBody>
          <a:bodyPr/>
          <a:lstStyle/>
          <a:p>
            <a:pPr marL="0" indent="0" algn="ctr">
              <a:buNone/>
            </a:pPr>
            <a:r>
              <a:rPr lang="pl-PL" sz="2400" b="1" dirty="0"/>
              <a:t>Maluch 2017</a:t>
            </a:r>
          </a:p>
          <a:p>
            <a:pPr marL="0" indent="0" algn="ctr">
              <a:buNone/>
            </a:pPr>
            <a:endParaRPr lang="pl-PL" sz="2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dotacja 4 308 654 zł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utworzono 204 miejsca </a:t>
            </a:r>
            <a:br>
              <a:rPr lang="pl-PL" sz="2400" dirty="0"/>
            </a:br>
            <a:r>
              <a:rPr lang="pl-PL" sz="2400" dirty="0"/>
              <a:t>(164 w placówkach gminnych </a:t>
            </a:r>
            <a:br>
              <a:rPr lang="pl-PL" sz="2400" dirty="0"/>
            </a:br>
            <a:r>
              <a:rPr lang="pl-PL" sz="2400" dirty="0"/>
              <a:t>i 40 w placówkach niepublicznych)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zapewniono funkcjonowanie </a:t>
            </a:r>
            <a:br>
              <a:rPr lang="pl-PL" sz="2400" dirty="0"/>
            </a:br>
            <a:r>
              <a:rPr lang="pl-PL" sz="2400" dirty="0"/>
              <a:t>958 miejsc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14438F5B-18ED-4500-AF71-CE7A5667F4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1585" y="257452"/>
            <a:ext cx="3657600" cy="1727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5473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xmlns="" id="{BA864873-79C4-473C-A64A-4AD41403AA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74044" y="0"/>
            <a:ext cx="8043912" cy="6858000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18E1DD05-5CF2-4587-92AD-DAF21FA169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60982" y="5095782"/>
            <a:ext cx="2913947" cy="1456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52492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xmlns="" id="{81E6F532-0774-464A-976D-E931CB3C3B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556938120"/>
              </p:ext>
            </p:extLst>
          </p:nvPr>
        </p:nvGraphicFramePr>
        <p:xfrm>
          <a:off x="1447060" y="719666"/>
          <a:ext cx="9729926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86322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C25F4FD-9982-4B6E-A59C-D56647EB6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Maluch plus 2018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86DE14B-44F9-4414-AC8E-F151D063F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zwiększono plan ze 151 do 450 mln zł (250 mln zł z rezerwy celowej i 200 mln zł </a:t>
            </a:r>
            <a:br>
              <a:rPr lang="pl-PL" dirty="0"/>
            </a:br>
            <a:r>
              <a:rPr lang="pl-PL" dirty="0"/>
              <a:t>z Funduszu Pracy);</a:t>
            </a:r>
          </a:p>
          <a:p>
            <a:pPr algn="just"/>
            <a:r>
              <a:rPr lang="pl-PL" dirty="0"/>
              <a:t>rozszerzono katalog podmiotów mogących aplikować w programie </a:t>
            </a:r>
            <a:br>
              <a:rPr lang="pl-PL" dirty="0"/>
            </a:br>
            <a:r>
              <a:rPr lang="pl-PL" dirty="0"/>
              <a:t>w sektorze publicznym (oprócz gmin mogą aplikować powiaty i województwa samorządowe);</a:t>
            </a:r>
          </a:p>
          <a:p>
            <a:pPr algn="just"/>
            <a:r>
              <a:rPr lang="pl-PL" dirty="0"/>
              <a:t>wydłużono termin zakończenia zadania do 31.01.2019r. lub dłużej za zgodą Wojewody;</a:t>
            </a:r>
          </a:p>
          <a:p>
            <a:pPr algn="just"/>
            <a:r>
              <a:rPr lang="pl-PL" dirty="0"/>
              <a:t>zróżnicowanie kwot dotacji na funkcjonowanie miejsc opieki względem miejsc „zwykłych” i przeznaczonych dla dzieci niepełnosprawnych i wymagających szczególnej opieki;</a:t>
            </a:r>
          </a:p>
          <a:p>
            <a:pPr algn="just"/>
            <a:r>
              <a:rPr lang="pl-PL" dirty="0"/>
              <a:t>zapewniono gminy, które nie mają na swoim terenie żadnej placówki opieki gwarancję otrzymania środków o jakie wnioskują (zadanie dotyczy utworzenia miejsc dla nie więcej niż 20% miejsc dzieci w rocznikach 1 – 2 w gminie).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D60BC9FB-DDA7-4551-A8E5-CF309DD610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07982" y="0"/>
            <a:ext cx="3651249" cy="182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07523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C25F4FD-9982-4B6E-A59C-D56647EB6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9993"/>
          </a:xfrm>
        </p:spPr>
        <p:txBody>
          <a:bodyPr/>
          <a:lstStyle/>
          <a:p>
            <a:r>
              <a:rPr lang="pl-PL" dirty="0"/>
              <a:t>Maluch plus 2018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86DE14B-44F9-4414-AC8E-F151D063F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5133109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Moduł 1 (dla </a:t>
            </a:r>
            <a:r>
              <a:rPr lang="pl-PL" dirty="0" err="1"/>
              <a:t>jst</a:t>
            </a:r>
            <a:r>
              <a:rPr lang="pl-PL" dirty="0"/>
              <a:t>) utworzenie w 2018 r. nowych miejsc opieki w żłobkach, klubach dziecięcych </a:t>
            </a:r>
            <a:br>
              <a:rPr lang="pl-PL" dirty="0"/>
            </a:br>
            <a:r>
              <a:rPr lang="pl-PL" dirty="0"/>
              <a:t>i u dziennych opiekunów i zapewnienie ich funkcjonowania: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l-PL" dirty="0"/>
              <a:t>Moduł 1a – dla podmiotów, gdzie na terenie gminy nie funkcjonują żłobki i kluby dziecięce </a:t>
            </a:r>
            <a:br>
              <a:rPr lang="pl-PL" dirty="0"/>
            </a:br>
            <a:r>
              <a:rPr lang="pl-PL" dirty="0"/>
              <a:t>a zadanie dotyczy utworzenia miejsc dla nie więcej niż 20% dzieci w rocznikach 1-2 w gminie (wg danych GUS);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l-PL" dirty="0"/>
              <a:t>Moduł 1b - dla podmiotów, gdzie funkcjonowały żłobki i kluby dziecięce lub nie funkcjonowały tego typu placówki a zadanie dotyczy utworzenia miejsc dla więcej niż 20% dzieci w rocznikach 1-2 w gminie (wg danych GUS);</a:t>
            </a:r>
          </a:p>
          <a:p>
            <a:pPr marL="457200" lvl="1" indent="0" algn="just">
              <a:buNone/>
            </a:pPr>
            <a:endParaRPr lang="pl-PL" dirty="0"/>
          </a:p>
          <a:p>
            <a:pPr algn="just"/>
            <a:r>
              <a:rPr lang="pl-PL" dirty="0"/>
              <a:t>Moduł 2 (dla gminy) zapewnienie funkcjonowania miejsc opieki tworzonych przez gminy </a:t>
            </a:r>
            <a:br>
              <a:rPr lang="pl-PL" dirty="0"/>
            </a:br>
            <a:r>
              <a:rPr lang="pl-PL" dirty="0"/>
              <a:t>z udziałem wcześniejszych edycji Programu, w tym miejsc dla dzieci niepełnosprawnych </a:t>
            </a:r>
            <a:br>
              <a:rPr lang="pl-PL" dirty="0"/>
            </a:br>
            <a:r>
              <a:rPr lang="pl-PL" dirty="0"/>
              <a:t>i wymagających szczególnej opieki;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dirty="0"/>
              <a:t>Moduł 3 (dla podmiotów innych niż </a:t>
            </a:r>
            <a:r>
              <a:rPr lang="pl-PL" dirty="0" err="1"/>
              <a:t>jst</a:t>
            </a:r>
            <a:r>
              <a:rPr lang="pl-PL" dirty="0"/>
              <a:t>) utworzenie w 2018 r. nowych miejsc opieki </a:t>
            </a:r>
            <a:br>
              <a:rPr lang="pl-PL" dirty="0"/>
            </a:br>
            <a:r>
              <a:rPr lang="pl-PL" dirty="0"/>
              <a:t>w żłobkach, klubach dziecięcych i u dziennego opiekuna oraz zapewnienie ich funkcjonowania;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Moduł 4 (dla podmiotów innych niż </a:t>
            </a:r>
            <a:r>
              <a:rPr lang="pl-PL" dirty="0" err="1"/>
              <a:t>jst</a:t>
            </a:r>
            <a:r>
              <a:rPr lang="pl-PL" dirty="0"/>
              <a:t>) zapewnienie funkcjonowania miejsc opieki, </a:t>
            </a:r>
            <a:br>
              <a:rPr lang="pl-PL" dirty="0"/>
            </a:br>
            <a:r>
              <a:rPr lang="pl-PL" dirty="0"/>
              <a:t>w tym miejsc dla dzieci niepełnosprawnych i wymagających szczególnej opieki</a:t>
            </a:r>
          </a:p>
          <a:p>
            <a:pPr algn="just"/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D60BC9FB-DDA7-4551-A8E5-CF309DD610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07982" y="365125"/>
            <a:ext cx="3651249" cy="1027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6973554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303</Words>
  <Application>Microsoft Office PowerPoint</Application>
  <PresentationFormat>Niestandardowy</PresentationFormat>
  <Paragraphs>76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Resortowy program rozwoju instytucji opieki  nad dziećmi w wieku do lat 3 Maluch plus</vt:lpstr>
      <vt:lpstr>Maluch 2016 – 2017 wykorzystanie dotacji w zł</vt:lpstr>
      <vt:lpstr>Maluch 2016 – 2017 wykorzystanie dotacji w tysiącach zł</vt:lpstr>
      <vt:lpstr>Maluch 2016 – 2017 wykorzystanie dotacji w zł</vt:lpstr>
      <vt:lpstr>Slajd 5</vt:lpstr>
      <vt:lpstr>Slajd 6</vt:lpstr>
      <vt:lpstr>Slajd 7</vt:lpstr>
      <vt:lpstr>Maluch plus 2018 </vt:lpstr>
      <vt:lpstr>Maluch plus 2018 </vt:lpstr>
      <vt:lpstr>Maluch plus 2018 </vt:lpstr>
      <vt:lpstr>Maluch plus 2018 </vt:lpstr>
      <vt:lpstr>Maluch plus 2018 </vt:lpstr>
      <vt:lpstr>Slajd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Resortowy program rozwoju instytucji opieki  nad dziećmi w wieku do lat 3 Maluch plus</dc:title>
  <dc:creator>suw suw</dc:creator>
  <cp:lastModifiedBy>Sulek, Jacek</cp:lastModifiedBy>
  <cp:revision>25</cp:revision>
  <dcterms:created xsi:type="dcterms:W3CDTF">2017-10-30T08:42:00Z</dcterms:created>
  <dcterms:modified xsi:type="dcterms:W3CDTF">2017-11-02T08:37:49Z</dcterms:modified>
</cp:coreProperties>
</file>