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84" r:id="rId3"/>
    <p:sldId id="276" r:id="rId4"/>
    <p:sldId id="277" r:id="rId5"/>
    <p:sldId id="257" r:id="rId6"/>
    <p:sldId id="263" r:id="rId7"/>
    <p:sldId id="264" r:id="rId8"/>
    <p:sldId id="265" r:id="rId9"/>
    <p:sldId id="283" r:id="rId10"/>
    <p:sldId id="267" r:id="rId11"/>
    <p:sldId id="266" r:id="rId12"/>
    <p:sldId id="268" r:id="rId13"/>
    <p:sldId id="269" r:id="rId14"/>
    <p:sldId id="270" r:id="rId15"/>
    <p:sldId id="271" r:id="rId16"/>
    <p:sldId id="278" r:id="rId17"/>
    <p:sldId id="272" r:id="rId18"/>
    <p:sldId id="273" r:id="rId19"/>
    <p:sldId id="280" r:id="rId20"/>
    <p:sldId id="279" r:id="rId21"/>
    <p:sldId id="286" r:id="rId22"/>
    <p:sldId id="285" r:id="rId23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99D60-B059-4714-BB40-2C64AF810F17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62DCA-BD48-4407-B941-4A89DBF15EC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564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62DCA-BD48-4407-B941-4A89DBF15EC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30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98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989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059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42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45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20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05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391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267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671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935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A5373D-0001-442F-9E15-6432B660A42E}" type="datetimeFigureOut">
              <a:rPr lang="pl-PL" smtClean="0"/>
              <a:t>2018-12-14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0D62B4B-D081-46B9-9BA8-899C9BFFA12C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42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5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5.jpeg"/><Relationship Id="rId7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9863" y="936522"/>
            <a:ext cx="9537444" cy="2448233"/>
          </a:xfrm>
        </p:spPr>
        <p:txBody>
          <a:bodyPr>
            <a:noAutofit/>
          </a:bodyPr>
          <a:lstStyle/>
          <a:p>
            <a:r>
              <a:rPr lang="pl-PL" sz="7200" dirty="0">
                <a:latin typeface="Tw Cen MT" panose="020B0602020104020603" pitchFamily="34" charset="-18"/>
              </a:rPr>
              <a:t>100.rocznica odzyskania niepodległości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08" y="127819"/>
            <a:ext cx="1944692" cy="187304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78305" y="4547937"/>
            <a:ext cx="10587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Projekty realizowane przez Wojewodę Świętokrzyskiego </a:t>
            </a:r>
            <a:r>
              <a:rPr lang="pl-PL" sz="3200" b="1" dirty="0"/>
              <a:t>Agatę</a:t>
            </a:r>
            <a:r>
              <a:rPr lang="pl-PL" sz="3200" dirty="0"/>
              <a:t> </a:t>
            </a:r>
            <a:r>
              <a:rPr lang="pl-PL" sz="3200" b="1" dirty="0" err="1" smtClean="0"/>
              <a:t>Wojtyszek</a:t>
            </a:r>
            <a:r>
              <a:rPr lang="pl-PL" sz="3200" b="1" dirty="0" smtClean="0"/>
              <a:t> </a:t>
            </a:r>
            <a:r>
              <a:rPr lang="pl-PL" sz="3200" dirty="0" smtClean="0"/>
              <a:t>w </a:t>
            </a:r>
            <a:r>
              <a:rPr lang="pl-PL" sz="3200" dirty="0"/>
              <a:t>ramach obchodów stulecia odzyskania przez Polskę </a:t>
            </a:r>
            <a:r>
              <a:rPr lang="pl-PL" sz="3200" dirty="0" smtClean="0"/>
              <a:t>niepodległości</a:t>
            </a:r>
            <a:endParaRPr lang="pl-PL" sz="3200" b="1" dirty="0"/>
          </a:p>
        </p:txBody>
      </p:sp>
      <p:pic>
        <p:nvPicPr>
          <p:cNvPr id="2050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81" y="31175"/>
            <a:ext cx="473392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98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353961" y="1810660"/>
            <a:ext cx="10447456" cy="43836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W ramach projektu Wojewody Agaty </a:t>
            </a:r>
            <a:r>
              <a:rPr lang="pl-PL" dirty="0" err="1">
                <a:solidFill>
                  <a:schemeClr val="tx1"/>
                </a:solidFill>
              </a:rPr>
              <a:t>Wojtyszek</a:t>
            </a:r>
            <a:r>
              <a:rPr lang="pl-PL" dirty="0">
                <a:solidFill>
                  <a:schemeClr val="tx1"/>
                </a:solidFill>
              </a:rPr>
              <a:t> odbywającym się od 19 września do 7 listopada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2018 r. w kieleckim kinie Moskwa wyświetlonych zostało </a:t>
            </a:r>
            <a:r>
              <a:rPr lang="pl-PL" b="1" dirty="0">
                <a:solidFill>
                  <a:schemeClr val="tx1"/>
                </a:solidFill>
              </a:rPr>
              <a:t>8 projekcji patriotycznych filmów</a:t>
            </a:r>
            <a:r>
              <a:rPr lang="pl-PL" dirty="0">
                <a:solidFill>
                  <a:schemeClr val="tx1"/>
                </a:solidFill>
              </a:rPr>
              <a:t>. Wśród ekranizacji znalazły się takie tytuły jak: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„Powstanie Warszawskie”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„Miasto 44”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„Kamienie na szaniec”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„</a:t>
            </a:r>
            <a:r>
              <a:rPr lang="pl-PL" dirty="0" err="1">
                <a:solidFill>
                  <a:schemeClr val="tx1"/>
                </a:solidFill>
              </a:rPr>
              <a:t>Syberiada</a:t>
            </a:r>
            <a:r>
              <a:rPr lang="pl-PL" dirty="0">
                <a:solidFill>
                  <a:schemeClr val="tx1"/>
                </a:solidFill>
              </a:rPr>
              <a:t>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„Generał Nil”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„Wołyń”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„Wyklęty”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„Czarny czwartek. Janek wiśniewski padł”</a:t>
            </a: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3250494" y="475508"/>
            <a:ext cx="5978525" cy="512762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Tw Cen MT" panose="020B0602020104020603" pitchFamily="34" charset="-18"/>
              </a:rPr>
              <a:t>NIEPODLEGŁA ŁĄCZY POKOLENIA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08" y="127819"/>
            <a:ext cx="1944692" cy="187304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608438" y="4573657"/>
            <a:ext cx="10058400" cy="4029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7" y="127819"/>
            <a:ext cx="2285318" cy="160891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 rot="477744">
            <a:off x="5250424" y="3454343"/>
            <a:ext cx="510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W projekcie wzięło udział </a:t>
            </a:r>
            <a:b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</a:br>
            <a: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ponad 3 000 uczestników! 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3250493" y="886703"/>
            <a:ext cx="5978525" cy="512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i="1" dirty="0">
                <a:solidFill>
                  <a:schemeClr val="tx1"/>
                </a:solidFill>
                <a:latin typeface="Tw Cen MT" panose="020B0602020104020603" pitchFamily="34" charset="-18"/>
              </a:rPr>
              <a:t>Patriotyczne Środy z Niepodległą</a:t>
            </a:r>
          </a:p>
        </p:txBody>
      </p:sp>
    </p:spTree>
    <p:extLst>
      <p:ext uri="{BB962C8B-B14F-4D97-AF65-F5344CB8AC3E}">
        <p14:creationId xmlns:p14="http://schemas.microsoft.com/office/powerpoint/2010/main" val="395655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2788468"/>
            <a:ext cx="5216534" cy="347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95" y="85536"/>
            <a:ext cx="4359559" cy="429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29" y="3823679"/>
            <a:ext cx="3565893" cy="225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50" y="85536"/>
            <a:ext cx="4292741" cy="311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</p:spTree>
    <p:extLst>
      <p:ext uri="{BB962C8B-B14F-4D97-AF65-F5344CB8AC3E}">
        <p14:creationId xmlns:p14="http://schemas.microsoft.com/office/powerpoint/2010/main" val="198769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188908" y="982799"/>
            <a:ext cx="9652693" cy="43561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r>
              <a:rPr lang="pl-PL" b="1" dirty="0"/>
              <a:t>Patriotyczne pieśni w wykonaniu solistów, chóru i orkiestry Państwowego Zespołu Ludowego Pieśni i Tańca „Mazowsze” były atrakcją koncertu w Centrum Kongresowym Targi Kielce.</a:t>
            </a:r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r>
              <a:rPr lang="pl-PL" dirty="0"/>
              <a:t>Koncert zorganizowany został z okazji 100. rocznicy odzyskania przez Polskę niepodległości, był jedną z imprez towarzyszących tegorocznym obchodom Narodowego Święta Niepodległości.</a:t>
            </a:r>
          </a:p>
          <a:p>
            <a:endParaRPr lang="pl-PL" b="1" spc="-50" dirty="0">
              <a:solidFill>
                <a:schemeClr val="tx1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1982368" y="387018"/>
            <a:ext cx="7310540" cy="507291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Tw Cen MT" panose="020B0602020104020603" pitchFamily="34" charset="-18"/>
              </a:rPr>
              <a:t>KONCERT ZESPOŁU PIEŚNI I TAŃCA „MAZOWSZE”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01" y="132432"/>
            <a:ext cx="1944692" cy="187304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608438" y="4573657"/>
            <a:ext cx="10058400" cy="4029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1026" name="Picture 2" descr="Znalezione obrazy dla zapytania mazowsz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55" y="2243010"/>
            <a:ext cx="6481198" cy="182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117357" y="5057726"/>
            <a:ext cx="4668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2"/>
                </a:solidFill>
                <a:latin typeface="Impact" panose="020B0806030902050204" pitchFamily="34" charset="0"/>
              </a:rPr>
              <a:t>W koncercie uczestniczyło </a:t>
            </a:r>
            <a:br>
              <a:rPr lang="pl-PL" sz="3200" dirty="0">
                <a:solidFill>
                  <a:schemeClr val="accent2"/>
                </a:solidFill>
                <a:latin typeface="Impact" panose="020B0806030902050204" pitchFamily="34" charset="0"/>
              </a:rPr>
            </a:br>
            <a:r>
              <a:rPr lang="pl-PL" sz="3200" dirty="0">
                <a:solidFill>
                  <a:schemeClr val="accent2"/>
                </a:solidFill>
                <a:latin typeface="Impact" panose="020B0806030902050204" pitchFamily="34" charset="0"/>
              </a:rPr>
              <a:t>blisko 600 osób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198" y="2175863"/>
            <a:ext cx="2205498" cy="9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4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30" y="80387"/>
            <a:ext cx="4752975" cy="306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78" y="118479"/>
            <a:ext cx="4622866" cy="3030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" y="3338514"/>
            <a:ext cx="4380934" cy="2847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462" y="3317148"/>
            <a:ext cx="4499446" cy="288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0113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353962" y="1189703"/>
            <a:ext cx="9893346" cy="437801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dirty="0"/>
              <a:t>Quiz miał na celu przybliżenie młodym ludziom, jak ważna jest działalność na rzecz polskiej pamięci historycznej oraz dbałość o symbolikę narodową i utożsamianie się ze swoją Ojczyzną. Poruszana w quizie tematyka przede wszystkim nawiązywała do walk Polaków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</a:t>
            </a:r>
            <a:r>
              <a:rPr lang="pl-PL" dirty="0"/>
              <a:t>niepodległość oraz ukazała uczestnikom, jak trudna była droga naszych rodaków do wolności i niezależności. </a:t>
            </a:r>
            <a:endParaRPr lang="pl-PL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dirty="0"/>
              <a:t>Zadaniem uczniów, rywalizujących w czteroosobowych zespołach, było udzielenie poprawnych odpowiedzi na historyczne pytania zadawane przez prowadzącego.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dirty="0"/>
              <a:t>Każdy z uczestników otrzymał grę planszową „Droga do Niepodległości - Szlakiem I Kompanii Kadrowej”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973394" y="576851"/>
            <a:ext cx="7702550" cy="51276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latin typeface="Tw Cen MT" panose="020B0602020104020603" pitchFamily="34" charset="-18"/>
              </a:rPr>
              <a:t>WIELKI ŚWIĘTOKRZYSKI QUIZ HISTORYCZNY GRAMY </a:t>
            </a:r>
            <a:br>
              <a:rPr lang="pl-PL" sz="2800" dirty="0">
                <a:latin typeface="Tw Cen MT" panose="020B0602020104020603" pitchFamily="34" charset="-18"/>
              </a:rPr>
            </a:br>
            <a:r>
              <a:rPr lang="pl-PL" sz="2800" dirty="0">
                <a:latin typeface="Tw Cen MT" panose="020B0602020104020603" pitchFamily="34" charset="-18"/>
              </a:rPr>
              <a:t>DLA NIEPODLEGŁEJ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08" y="127819"/>
            <a:ext cx="1944692" cy="187304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608438" y="4573657"/>
            <a:ext cx="10058400" cy="4029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 rot="427126">
            <a:off x="5521381" y="4430645"/>
            <a:ext cx="592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2"/>
                </a:solidFill>
                <a:latin typeface="Arial Black" panose="020B0A04020102020204" pitchFamily="34" charset="0"/>
              </a:rPr>
              <a:t>300 uczestników z terenu województwa świętokrzyskiego</a:t>
            </a:r>
          </a:p>
          <a:p>
            <a:endParaRPr lang="pl-PL" sz="2400" dirty="0">
              <a:solidFill>
                <a:schemeClr val="accent2"/>
              </a:solidFill>
              <a:latin typeface="Elephant" panose="02020904090505020303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127" y="4016428"/>
            <a:ext cx="2690103" cy="2136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9241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7" y="228600"/>
            <a:ext cx="4852105" cy="3191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08" y="228600"/>
            <a:ext cx="4800600" cy="2992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18" y="3333998"/>
            <a:ext cx="4459165" cy="2903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42" y="3559420"/>
            <a:ext cx="4085069" cy="267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</p:spTree>
    <p:extLst>
      <p:ext uri="{BB962C8B-B14F-4D97-AF65-F5344CB8AC3E}">
        <p14:creationId xmlns:p14="http://schemas.microsoft.com/office/powerpoint/2010/main" val="2335380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-222854" y="103520"/>
            <a:ext cx="7835165" cy="1435455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EDUKACYJNA GRA PLANSZOWA „DROGA DO NIEPODLEGŁOŚCI - SZLAKIEM I KOMPANII KADROWEJ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92369" y="1626577"/>
            <a:ext cx="112541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Specjalnie dla uczniów świętokrzyskich szkół Wojewoda Świętokrzyski Agata </a:t>
            </a:r>
            <a:r>
              <a:rPr lang="pl-PL" dirty="0" err="1"/>
              <a:t>Wojtyszek</a:t>
            </a:r>
            <a:r>
              <a:rPr lang="pl-PL" dirty="0"/>
              <a:t> we współpracy z dr hab. prof. UJK Urszulą </a:t>
            </a:r>
            <a:r>
              <a:rPr lang="pl-PL" dirty="0" err="1"/>
              <a:t>Oettingen</a:t>
            </a:r>
            <a:r>
              <a:rPr lang="pl-PL" dirty="0"/>
              <a:t>, Instytutem Pamięci Narodowej – Delegatura w Kielcach oraz z Kuratorium Oświaty w Kielcach przygotowała </a:t>
            </a:r>
            <a:r>
              <a:rPr lang="pl-PL" b="1" dirty="0"/>
              <a:t>Patriotyczną Grę Planszową. </a:t>
            </a:r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r>
              <a:rPr lang="pl-PL" dirty="0"/>
              <a:t>Stanowi ona wyjątkowe kompendium wiedzy dotyczące polskiej pamięci historycznej. Gra, która łączy w sobie edukację i rozrywkę jest cennym uzupełnieniem wiedzy. Dzięki ciekawym i szczegółowo opracowanym treściom, gra przybliży Graczom losy Pierwszej Kompanii Kadrowej i drogę Polski do odzyskania niepodległości.</a:t>
            </a:r>
            <a:r>
              <a:rPr lang="pl-PL" b="1" dirty="0"/>
              <a:t>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514" y="2250831"/>
            <a:ext cx="3019797" cy="2954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5" y="2576299"/>
            <a:ext cx="3930754" cy="262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764" y="2576299"/>
            <a:ext cx="3937305" cy="262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33" y="225175"/>
            <a:ext cx="1364055" cy="1313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1418" y="318549"/>
            <a:ext cx="1835996" cy="783358"/>
          </a:xfrm>
          <a:prstGeom prst="rect">
            <a:avLst/>
          </a:prstGeom>
        </p:spPr>
      </p:pic>
      <p:pic>
        <p:nvPicPr>
          <p:cNvPr id="11" name="Picture 4" descr="Znalezione obrazy dla zapytania kuratorium oswiaty w kielca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89" y="251801"/>
            <a:ext cx="848334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7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08" y="1957"/>
            <a:ext cx="2679523" cy="7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188908" y="1418664"/>
            <a:ext cx="9965745" cy="4235116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dirty="0"/>
              <a:t>W kościele garnizonowym odbył się wyjątkowy koncert w ramach uroczystych obchodów stulecia odzyskania przez Polskę niepodległości. Mieszkańcy województwa świętokrzyskiego mogli posłuchać patriotycznych utworów w wykonaniu zespołu Lumen z chórem garnizonowym. Wcześniej odbyła się także msza św. w intencji poległych w walce </a:t>
            </a:r>
            <a:br>
              <a:rPr lang="pl-PL" dirty="0"/>
            </a:br>
            <a:r>
              <a:rPr lang="pl-PL" dirty="0"/>
              <a:t>o niepodległość.</a:t>
            </a:r>
          </a:p>
          <a:p>
            <a:pPr>
              <a:lnSpc>
                <a:spcPct val="100000"/>
              </a:lnSpc>
            </a:pPr>
            <a:endParaRPr lang="pl-PL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1189702" y="940142"/>
            <a:ext cx="8332788" cy="51276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latin typeface="Tw Cen MT" panose="020B0602020104020603" pitchFamily="34" charset="-18"/>
              </a:rPr>
              <a:t>PATRIOTYCZNY KONCERT W KOŚCIELE GARNIZONOWYM „OJCZYZNO MA…”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53" y="127818"/>
            <a:ext cx="1944692" cy="187304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608438" y="4573657"/>
            <a:ext cx="10058400" cy="4029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359" y="2774019"/>
            <a:ext cx="4941382" cy="3535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ole tekstowe 7"/>
          <p:cNvSpPr txBox="1"/>
          <p:nvPr/>
        </p:nvSpPr>
        <p:spPr>
          <a:xfrm rot="20909140">
            <a:off x="1262151" y="3295728"/>
            <a:ext cx="4705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Ponad 200 uczestników</a:t>
            </a:r>
          </a:p>
        </p:txBody>
      </p:sp>
    </p:spTree>
    <p:extLst>
      <p:ext uri="{BB962C8B-B14F-4D97-AF65-F5344CB8AC3E}">
        <p14:creationId xmlns:p14="http://schemas.microsoft.com/office/powerpoint/2010/main" val="421135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2" y="149346"/>
            <a:ext cx="5193373" cy="382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76" y="149346"/>
            <a:ext cx="5830623" cy="361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3" y="3859824"/>
            <a:ext cx="3533694" cy="245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54" y="3490546"/>
            <a:ext cx="3915703" cy="281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86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06116" y="190643"/>
            <a:ext cx="6285990" cy="1177925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/>
              <a:t>ELEMENTARZE MŁODEGO PATRIOTY </a:t>
            </a:r>
            <a:r>
              <a:rPr lang="pl-PL" sz="2800" dirty="0"/>
              <a:t>– ŹRÓDŁO HISTORYCZNEJ WIEDZY DLA DZIECI I MŁODZIEŻY ZE ŚWIĘTOKRZYSKICH SZKÓŁ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74540" y="1477108"/>
            <a:ext cx="11254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2017 roku wydane zostały </a:t>
            </a:r>
            <a:r>
              <a:rPr lang="pl-PL" b="1" dirty="0"/>
              <a:t>elementarze młodego patrioty.</a:t>
            </a:r>
            <a:r>
              <a:rPr lang="pl-PL" dirty="0"/>
              <a:t> </a:t>
            </a:r>
            <a:r>
              <a:rPr lang="pl-PL" b="1" dirty="0"/>
              <a:t>Przygotowane w dwóch wersjach, dla młodszych i dla starszych, podręczniki są dla młodych ludzi wspaniałym źródłem wiedzy na temat wydarzeń historycznych.</a:t>
            </a:r>
            <a:r>
              <a:rPr lang="pl-PL" dirty="0"/>
              <a:t> Dzięki przygotowanym publikacjom najmłodsi mogą dowiedzieć się więcej na temat symboli narodowych czy drogi Polaków do odzyskania niepodległości. Elementarze są bezpłatnie wręczane podczas </a:t>
            </a:r>
            <a:r>
              <a:rPr lang="pl-PL" dirty="0" smtClean="0"/>
              <a:t>świąt </a:t>
            </a:r>
            <a:r>
              <a:rPr lang="pl-PL" dirty="0"/>
              <a:t>p</a:t>
            </a:r>
            <a:r>
              <a:rPr lang="pl-PL" dirty="0" smtClean="0"/>
              <a:t>aństwowych </a:t>
            </a:r>
            <a:r>
              <a:rPr lang="pl-PL" dirty="0"/>
              <a:t>oraz wszelkich inicjowanych wydarzeń. 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194" y="2811531"/>
            <a:ext cx="5248763" cy="3498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84" y="2954436"/>
            <a:ext cx="4802828" cy="327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88" y="190643"/>
            <a:ext cx="1364055" cy="1313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135" y="318549"/>
            <a:ext cx="1835996" cy="783358"/>
          </a:xfrm>
          <a:prstGeom prst="rect">
            <a:avLst/>
          </a:prstGeom>
        </p:spPr>
      </p:pic>
      <p:pic>
        <p:nvPicPr>
          <p:cNvPr id="11" name="Picture 4" descr="Znalezione obrazy dla zapytania kuratorium oswiaty w kielca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90" y="251801"/>
            <a:ext cx="848334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6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82" y="0"/>
            <a:ext cx="4031751" cy="119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678592" y="911546"/>
            <a:ext cx="8702675" cy="5143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w Cen MT" panose="020B0602020104020603" pitchFamily="34" charset="-18"/>
              </a:rPr>
              <a:t>Konkurs </a:t>
            </a:r>
            <a:r>
              <a:rPr lang="pl-PL" sz="3600" dirty="0">
                <a:latin typeface="Tw Cen MT" panose="020B0602020104020603" pitchFamily="34" charset="-18"/>
              </a:rPr>
              <a:t>filmowy</a:t>
            </a:r>
            <a:r>
              <a:rPr lang="pl-PL" sz="3200" dirty="0">
                <a:latin typeface="Tw Cen MT" panose="020B0602020104020603" pitchFamily="34" charset="-18"/>
              </a:rPr>
              <a:t> – </a:t>
            </a:r>
            <a:r>
              <a:rPr lang="pl-PL" sz="3200" b="1" i="1" dirty="0">
                <a:latin typeface="Tw Cen MT" panose="020B0602020104020603" pitchFamily="34" charset="-18"/>
              </a:rPr>
              <a:t>Co to znaczy być patriotą?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084" y="200258"/>
            <a:ext cx="1278183" cy="123109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58" y="1780190"/>
            <a:ext cx="3628765" cy="251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338" y="1659302"/>
            <a:ext cx="3348296" cy="2232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807" y="4245793"/>
            <a:ext cx="3134658" cy="209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899" y="4029072"/>
            <a:ext cx="3292657" cy="224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4249" y="1742171"/>
            <a:ext cx="4212673" cy="290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468" y="310821"/>
            <a:ext cx="1293292" cy="552533"/>
          </a:xfrm>
          <a:prstGeom prst="rect">
            <a:avLst/>
          </a:prstGeom>
        </p:spPr>
      </p:pic>
      <p:pic>
        <p:nvPicPr>
          <p:cNvPr id="14" name="Picture 4" descr="Znalezione obrazy dla zapytania kuratorium oswiaty w kielcac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869" y="311813"/>
            <a:ext cx="630053" cy="6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/>
          <p:cNvSpPr txBox="1"/>
          <p:nvPr/>
        </p:nvSpPr>
        <p:spPr>
          <a:xfrm rot="736914">
            <a:off x="8549577" y="5023227"/>
            <a:ext cx="40986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Blisko 200 uczniów zaangażowanych w tworzenie filmów konkursowych!</a:t>
            </a:r>
          </a:p>
          <a:p>
            <a:endParaRPr lang="pl-PL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7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-390274" y="281735"/>
            <a:ext cx="11236325" cy="729028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STEMPEL OKOLICZNOŚCIOWY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20631" y="1282136"/>
            <a:ext cx="11254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ramach uroczystych obchodów stulecia niepodległości </a:t>
            </a:r>
            <a:r>
              <a:rPr lang="pl-PL" b="1" dirty="0"/>
              <a:t>powstał także unikatowy stempel</a:t>
            </a:r>
            <a:r>
              <a:rPr lang="pl-PL" dirty="0"/>
              <a:t>, który umieszczony jest na korespondencji wychodzącej z sekretariatu Biura Wojewody Świętokrzyskiego Urzędu Wojewódzkiego w Kielcach.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777" y="2165447"/>
            <a:ext cx="4006361" cy="400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63" y="2812172"/>
            <a:ext cx="2421483" cy="2421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989" y="2895167"/>
            <a:ext cx="2242357" cy="2255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096" y="105535"/>
            <a:ext cx="1319195" cy="12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7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3258533" y="642219"/>
            <a:ext cx="4636959" cy="729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/>
              <a:t>Medal okolicznościowy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24" y="105534"/>
            <a:ext cx="1433167" cy="1380365"/>
          </a:xfrm>
          <a:prstGeom prst="rect">
            <a:avLst/>
          </a:prstGeom>
        </p:spPr>
      </p:pic>
      <p:pic>
        <p:nvPicPr>
          <p:cNvPr id="4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7" y="56350"/>
            <a:ext cx="2679523" cy="7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61171" y="1601759"/>
            <a:ext cx="6256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 okazji stulecia odzyskania przez Polskę niepodległości, na prośbę Wojewody Świętokrzyskiego Agaty </a:t>
            </a:r>
            <a:r>
              <a:rPr lang="pl-PL" dirty="0" err="1"/>
              <a:t>Wojtyszek</a:t>
            </a:r>
            <a:r>
              <a:rPr lang="pl-PL" dirty="0"/>
              <a:t> Mennica Polska wybiła </a:t>
            </a:r>
            <a:r>
              <a:rPr lang="pl-PL" b="1" dirty="0"/>
              <a:t>100 wyjątkowych medali. 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1217" y="2245496"/>
            <a:ext cx="4557581" cy="3038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://www.kielce.uw.gov.pl/dokumenty/zalaczniki/1/1-271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19" y="2802088"/>
            <a:ext cx="4530725" cy="3055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497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45" y="1863968"/>
            <a:ext cx="5723968" cy="429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365321" y="756262"/>
            <a:ext cx="1026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Projekty realizowane  w 2017 i 2018 roku przez Wojewodę Świętokrzyskiego Agatę Wojtyszek najlepiej ocenione zostały przez ekspertów Ministerstwa Kultury i Dziedzictwa Narodowego pod względem merytorycznym wśród wszystkich projektów składanych w schemacie 2C.</a:t>
            </a:r>
            <a:br>
              <a:rPr lang="pl-PL" b="1" dirty="0"/>
            </a:br>
            <a:r>
              <a:rPr lang="pl-PL" b="1" dirty="0"/>
              <a:t>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61" y="105535"/>
            <a:ext cx="1506195" cy="1450703"/>
          </a:xfrm>
          <a:prstGeom prst="rect">
            <a:avLst/>
          </a:prstGeom>
        </p:spPr>
      </p:pic>
      <p:pic>
        <p:nvPicPr>
          <p:cNvPr id="6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7" y="56350"/>
            <a:ext cx="2679523" cy="7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914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" y="143087"/>
            <a:ext cx="2352235" cy="6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72979" y="216569"/>
            <a:ext cx="731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w cmt"/>
              </a:rPr>
              <a:t>„Korowód Niepodległości”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65203" y="838818"/>
            <a:ext cx="8999621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2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pl-PL" b="1" dirty="0"/>
              <a:t>Akcja wojewody Agaty </a:t>
            </a:r>
            <a:r>
              <a:rPr lang="pl-PL" b="1" dirty="0" err="1"/>
              <a:t>Wojtyszek</a:t>
            </a:r>
            <a:r>
              <a:rPr lang="pl-PL" b="1" dirty="0"/>
              <a:t> „Korowód Niepodległości” </a:t>
            </a:r>
            <a:r>
              <a:rPr lang="pl-PL" dirty="0"/>
              <a:t>to projekt skierowany do dzieci i młodzieży, który miał na celu kształtowanie miłości do Ojczyzny. Główne założenia inicjatywy opierały się na patriotycznych spotkaniach w szkołach, ośrodkach kultury </a:t>
            </a:r>
            <a:br>
              <a:rPr lang="pl-PL" dirty="0"/>
            </a:br>
            <a:r>
              <a:rPr lang="pl-PL" dirty="0"/>
              <a:t>i bibliotekach oraz innych placówkach związanych z kulturą i edukacją, we wszystkich miastach powiatowych województwa świętokrzyskiego.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789" y="0"/>
            <a:ext cx="2747211" cy="686802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64711"/>
            <a:ext cx="4311240" cy="293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244" y="3064711"/>
            <a:ext cx="4397464" cy="293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210" y="200807"/>
            <a:ext cx="1300182" cy="554744"/>
          </a:xfrm>
          <a:prstGeom prst="rect">
            <a:avLst/>
          </a:prstGeom>
        </p:spPr>
      </p:pic>
      <p:pic>
        <p:nvPicPr>
          <p:cNvPr id="3076" name="Picture 4" descr="Znalezione obrazy dla zapytania kuratorium oswiaty w kielca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5" y="168839"/>
            <a:ext cx="630053" cy="6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36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752" y="0"/>
            <a:ext cx="6251332" cy="416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123" y="4167553"/>
            <a:ext cx="3086100" cy="222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584" y="4167553"/>
            <a:ext cx="3141478" cy="222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31" y="-1"/>
            <a:ext cx="4765431" cy="635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</p:spTree>
    <p:extLst>
      <p:ext uri="{BB962C8B-B14F-4D97-AF65-F5344CB8AC3E}">
        <p14:creationId xmlns:p14="http://schemas.microsoft.com/office/powerpoint/2010/main" val="189148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72" y="0"/>
            <a:ext cx="3353944" cy="9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254977" y="1177934"/>
            <a:ext cx="10058400" cy="4554651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chemeClr val="tx1"/>
                </a:solidFill>
              </a:rPr>
              <a:t>Stumetrowa flaga </a:t>
            </a:r>
            <a:r>
              <a:rPr lang="pl-PL" dirty="0">
                <a:solidFill>
                  <a:schemeClr val="tx1"/>
                </a:solidFill>
              </a:rPr>
              <a:t>na 100-lecie niepodległości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chemeClr val="tx1"/>
                </a:solidFill>
              </a:rPr>
              <a:t>Sto flag </a:t>
            </a:r>
            <a:r>
              <a:rPr lang="pl-PL" dirty="0">
                <a:solidFill>
                  <a:schemeClr val="tx1"/>
                </a:solidFill>
              </a:rPr>
              <a:t>przekazane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dirty="0" smtClean="0">
                <a:solidFill>
                  <a:schemeClr val="tx1"/>
                </a:solidFill>
              </a:rPr>
              <a:t>ieszkańcom </a:t>
            </a:r>
            <a:r>
              <a:rPr lang="pl-PL" dirty="0">
                <a:solidFill>
                  <a:schemeClr val="tx1"/>
                </a:solidFill>
              </a:rPr>
              <a:t>Ziemi Świętokrzyskiej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Rekonstrukcja </a:t>
            </a:r>
            <a:r>
              <a:rPr lang="pl-PL">
                <a:solidFill>
                  <a:schemeClr val="tx1"/>
                </a:solidFill>
              </a:rPr>
              <a:t>historyczna </a:t>
            </a:r>
            <a:r>
              <a:rPr lang="pl-PL" b="1" smtClean="0">
                <a:solidFill>
                  <a:schemeClr val="tx1"/>
                </a:solidFill>
              </a:rPr>
              <a:t>,,Niepodległość </a:t>
            </a:r>
            <a:r>
              <a:rPr lang="pl-PL" b="1" dirty="0">
                <a:solidFill>
                  <a:schemeClr val="tx1"/>
                </a:solidFill>
              </a:rPr>
              <a:t>wywalczona – nie podarowana’’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Patriotyczny koncert </a:t>
            </a:r>
            <a:r>
              <a:rPr lang="pl-PL" b="1" dirty="0">
                <a:solidFill>
                  <a:schemeClr val="tx1"/>
                </a:solidFill>
              </a:rPr>
              <a:t>,,Wyśpiewajmy Niepodległość”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chemeClr val="tx1"/>
                </a:solidFill>
              </a:rPr>
              <a:t>Patriotyczny pokaz laserowy </a:t>
            </a:r>
            <a:r>
              <a:rPr lang="pl-PL" dirty="0">
                <a:solidFill>
                  <a:schemeClr val="tx1"/>
                </a:solidFill>
              </a:rPr>
              <a:t>na kieleckim Placu Wolności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chemeClr val="tx1"/>
                </a:solidFill>
              </a:rPr>
              <a:t>Sto okolicznościowych medali wybitych przez Mennicę Polską </a:t>
            </a:r>
            <a:r>
              <a:rPr lang="pl-PL" dirty="0">
                <a:solidFill>
                  <a:schemeClr val="tx1"/>
                </a:solidFill>
              </a:rPr>
              <a:t>na prośbę Wojewody Agaty </a:t>
            </a:r>
            <a:r>
              <a:rPr lang="pl-PL" dirty="0" err="1">
                <a:solidFill>
                  <a:schemeClr val="tx1"/>
                </a:solidFill>
              </a:rPr>
              <a:t>Wojtyszek</a:t>
            </a:r>
            <a:r>
              <a:rPr lang="pl-PL" dirty="0">
                <a:solidFill>
                  <a:schemeClr val="tx1"/>
                </a:solidFill>
              </a:rPr>
              <a:t>. Medale przedstawiają charakterystyczną dla Kielecczyzny „czwórkę legionową”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XI Bieg Niepodległości – </a:t>
            </a:r>
            <a:r>
              <a:rPr lang="pl-PL" sz="2400" b="1" i="1" dirty="0">
                <a:solidFill>
                  <a:srgbClr val="7030A0"/>
                </a:solidFill>
              </a:rPr>
              <a:t>ponad 1 000 uczestników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b="1" dirty="0">
                <a:solidFill>
                  <a:schemeClr val="tx1"/>
                </a:solidFill>
              </a:rPr>
              <a:t>Pamiątkowa księga </a:t>
            </a:r>
            <a:r>
              <a:rPr lang="pl-PL" dirty="0">
                <a:solidFill>
                  <a:schemeClr val="tx1"/>
                </a:solidFill>
              </a:rPr>
              <a:t>,,Złóż życzenia Niepodległej w 100. </a:t>
            </a:r>
            <a:r>
              <a:rPr lang="pl-PL" dirty="0" smtClean="0">
                <a:solidFill>
                  <a:schemeClr val="tx1"/>
                </a:solidFill>
              </a:rPr>
              <a:t>rocznicę </a:t>
            </a:r>
            <a:r>
              <a:rPr lang="pl-PL" dirty="0">
                <a:solidFill>
                  <a:schemeClr val="tx1"/>
                </a:solidFill>
              </a:rPr>
              <a:t>odzyskania przez Polskę niepodległości’’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720708" y="734837"/>
            <a:ext cx="8702675" cy="514350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Tw Cen MT" panose="020B0602020104020603" pitchFamily="34" charset="-18"/>
              </a:rPr>
              <a:t>Wojewódzkie Obchody Narodowego Święta Niepodległości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08" y="127819"/>
            <a:ext cx="1944692" cy="187304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608438" y="4573657"/>
            <a:ext cx="10058400" cy="4029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 rot="410136">
            <a:off x="5882666" y="3082267"/>
            <a:ext cx="656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>
                <a:solidFill>
                  <a:srgbClr val="FF0000"/>
                </a:solidFill>
              </a:rPr>
              <a:t>W uroczystych obchodach wzięło udział kilka tysięcy </a:t>
            </a:r>
            <a:br>
              <a:rPr lang="pl-PL" sz="2000" b="1" i="1" dirty="0">
                <a:solidFill>
                  <a:srgbClr val="FF0000"/>
                </a:solidFill>
              </a:rPr>
            </a:br>
            <a:r>
              <a:rPr lang="pl-PL" sz="2000" b="1" i="1" dirty="0" smtClean="0">
                <a:solidFill>
                  <a:srgbClr val="FF0000"/>
                </a:solidFill>
              </a:rPr>
              <a:t>mieszkańców </a:t>
            </a:r>
            <a:r>
              <a:rPr lang="pl-PL" sz="2000" b="1" i="1" dirty="0">
                <a:solidFill>
                  <a:srgbClr val="FF0000"/>
                </a:solidFill>
              </a:rPr>
              <a:t>województwa świętokrzyskiego</a:t>
            </a:r>
          </a:p>
        </p:txBody>
      </p:sp>
    </p:spTree>
    <p:extLst>
      <p:ext uri="{BB962C8B-B14F-4D97-AF65-F5344CB8AC3E}">
        <p14:creationId xmlns:p14="http://schemas.microsoft.com/office/powerpoint/2010/main" val="93501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13" y="3206549"/>
            <a:ext cx="4448711" cy="2965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0" y="184355"/>
            <a:ext cx="4550037" cy="28513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51" y="184356"/>
            <a:ext cx="4675904" cy="2836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0" y="3233441"/>
            <a:ext cx="4550037" cy="2912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33" y="1610033"/>
            <a:ext cx="4198374" cy="2934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416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71" y="737786"/>
            <a:ext cx="3593650" cy="10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289027" y="1635101"/>
            <a:ext cx="10294938" cy="501439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sz="2000" b="1" dirty="0">
                <a:solidFill>
                  <a:schemeClr val="tx1"/>
                </a:solidFill>
              </a:rPr>
              <a:t>Konkurs na najlepszy projekt graficzny ,,</a:t>
            </a:r>
            <a:r>
              <a:rPr lang="pl-PL" b="1" dirty="0">
                <a:solidFill>
                  <a:schemeClr val="tx1"/>
                </a:solidFill>
              </a:rPr>
              <a:t>Z</a:t>
            </a:r>
            <a:r>
              <a:rPr lang="pl-PL" sz="2000" b="1" dirty="0">
                <a:solidFill>
                  <a:schemeClr val="tx1"/>
                </a:solidFill>
              </a:rPr>
              <a:t>aprojektuj </a:t>
            </a:r>
            <a:r>
              <a:rPr lang="pl-PL" b="1" dirty="0">
                <a:solidFill>
                  <a:schemeClr val="tx1"/>
                </a:solidFill>
              </a:rPr>
              <a:t>N</a:t>
            </a:r>
            <a:r>
              <a:rPr lang="pl-PL" sz="2000" b="1" dirty="0">
                <a:solidFill>
                  <a:schemeClr val="tx1"/>
                </a:solidFill>
              </a:rPr>
              <a:t>iepodległość’’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accent2"/>
                </a:solidFill>
              </a:rPr>
              <a:t>220 000</a:t>
            </a:r>
            <a:r>
              <a:rPr lang="pl-PL" sz="2400" dirty="0">
                <a:solidFill>
                  <a:schemeClr val="accent2"/>
                </a:solidFill>
              </a:rPr>
              <a:t> tys. osób</a:t>
            </a:r>
            <a:r>
              <a:rPr lang="pl-PL" sz="2000" dirty="0">
                <a:solidFill>
                  <a:schemeClr val="tx1"/>
                </a:solidFill>
              </a:rPr>
              <a:t>, które zobaczyły projekty graficzne uczniów na portalu społecznościowym </a:t>
            </a:r>
            <a:r>
              <a:rPr lang="pl-PL" sz="2000" dirty="0" err="1">
                <a:solidFill>
                  <a:schemeClr val="tx1"/>
                </a:solidFill>
              </a:rPr>
              <a:t>facebook</a:t>
            </a:r>
            <a:endParaRPr lang="pl-P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tx1"/>
                </a:solidFill>
              </a:rPr>
              <a:t>Edukacyjne warsztaty </a:t>
            </a:r>
            <a:r>
              <a:rPr lang="pl-PL" sz="2000" b="1" dirty="0">
                <a:solidFill>
                  <a:schemeClr val="tx1"/>
                </a:solidFill>
              </a:rPr>
              <a:t>,,Polscy </a:t>
            </a:r>
            <a:r>
              <a:rPr lang="pl-PL" b="1" dirty="0">
                <a:solidFill>
                  <a:schemeClr val="tx1"/>
                </a:solidFill>
              </a:rPr>
              <a:t>P</a:t>
            </a:r>
            <a:r>
              <a:rPr lang="pl-PL" sz="2000" b="1" dirty="0">
                <a:solidFill>
                  <a:schemeClr val="tx1"/>
                </a:solidFill>
              </a:rPr>
              <a:t>atrioci i ich wynalazki’’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sz="20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Międzynarodowe s</a:t>
            </a:r>
            <a:r>
              <a:rPr lang="pl-PL" sz="2000" dirty="0">
                <a:solidFill>
                  <a:schemeClr val="tx1"/>
                </a:solidFill>
              </a:rPr>
              <a:t>eminarium naukowe </a:t>
            </a:r>
            <a:r>
              <a:rPr lang="pl-PL" sz="2000" b="1" dirty="0">
                <a:solidFill>
                  <a:schemeClr val="tx1"/>
                </a:solidFill>
              </a:rPr>
              <a:t>„Centralny </a:t>
            </a:r>
            <a:r>
              <a:rPr lang="pl-PL" b="1" dirty="0">
                <a:solidFill>
                  <a:schemeClr val="tx1"/>
                </a:solidFill>
              </a:rPr>
              <a:t>O</a:t>
            </a:r>
            <a:r>
              <a:rPr lang="pl-PL" sz="2000" b="1" dirty="0">
                <a:solidFill>
                  <a:schemeClr val="tx1"/>
                </a:solidFill>
              </a:rPr>
              <a:t>kręg </a:t>
            </a:r>
            <a:r>
              <a:rPr lang="pl-PL" b="1" dirty="0">
                <a:solidFill>
                  <a:schemeClr val="tx1"/>
                </a:solidFill>
              </a:rPr>
              <a:t>P</a:t>
            </a:r>
            <a:r>
              <a:rPr lang="pl-PL" sz="2000" b="1" dirty="0">
                <a:solidFill>
                  <a:schemeClr val="tx1"/>
                </a:solidFill>
              </a:rPr>
              <a:t>rzemysłowy – znaczenie dla regionu świętokrzyskiego i gospodarki II RP”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sz="20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Mobilna wystawa </a:t>
            </a:r>
            <a:r>
              <a:rPr lang="pl-PL" b="1" dirty="0">
                <a:solidFill>
                  <a:schemeClr val="tx1"/>
                </a:solidFill>
              </a:rPr>
              <a:t>„Kielecczyzna w Centralnym Okręgu Przemysłowym”</a:t>
            </a:r>
            <a:endParaRPr lang="pl-PL" sz="20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3171755" y="187038"/>
            <a:ext cx="6796087" cy="512763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Tw Cen MT" panose="020B0602020104020603" pitchFamily="34" charset="-18"/>
              </a:rPr>
              <a:t>Niepodległa Tech – Wczoraj, Dziś i Jutro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08" y="127819"/>
            <a:ext cx="1944692" cy="187304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2" y="143008"/>
            <a:ext cx="2479027" cy="1365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 rot="736914">
            <a:off x="7673771" y="1745418"/>
            <a:ext cx="420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Blisko 200 zgłoszeń </a:t>
            </a:r>
            <a:br>
              <a:rPr lang="pl-PL" b="1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pl-PL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 konkursie!</a:t>
            </a:r>
          </a:p>
          <a:p>
            <a:endParaRPr lang="pl-PL" dirty="0">
              <a:latin typeface="Arial Rounded MT Bold" panose="020F07040305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775" y="2757849"/>
            <a:ext cx="405137" cy="395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pole tekstowe 9"/>
          <p:cNvSpPr txBox="1"/>
          <p:nvPr/>
        </p:nvSpPr>
        <p:spPr>
          <a:xfrm rot="747662">
            <a:off x="9671006" y="4421777"/>
            <a:ext cx="2812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300 uczestników! </a:t>
            </a:r>
          </a:p>
          <a:p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 rot="747662">
            <a:off x="5927717" y="3189666"/>
            <a:ext cx="2268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Blisko 650  uczestników! </a:t>
            </a:r>
          </a:p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505200" y="699427"/>
            <a:ext cx="6129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Projekt sfinansowano w ramach programu Wieloletniego Niepodległa na lata 2017-2022</a:t>
            </a:r>
          </a:p>
        </p:txBody>
      </p:sp>
    </p:spTree>
    <p:extLst>
      <p:ext uri="{BB962C8B-B14F-4D97-AF65-F5344CB8AC3E}">
        <p14:creationId xmlns:p14="http://schemas.microsoft.com/office/powerpoint/2010/main" val="390100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85" y="-3706"/>
            <a:ext cx="2679523" cy="7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69" y="1202568"/>
            <a:ext cx="4206864" cy="279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08" y="4162404"/>
            <a:ext cx="3286910" cy="2147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" y="1213214"/>
            <a:ext cx="1715016" cy="2425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1610527" y="635654"/>
            <a:ext cx="7755777" cy="5127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latin typeface="Tw Cen MT" panose="020B0602020104020603" pitchFamily="34" charset="-18"/>
              </a:rPr>
              <a:t>Konkurs graficzny -</a:t>
            </a:r>
            <a:r>
              <a:rPr lang="pl-PL" sz="3200" dirty="0">
                <a:latin typeface="Tw Cen MT" panose="020B0602020104020603" pitchFamily="34" charset="-18"/>
              </a:rPr>
              <a:t> </a:t>
            </a:r>
            <a:r>
              <a:rPr lang="pl-PL" sz="3200" i="1" dirty="0">
                <a:latin typeface="Tw Cen MT" panose="020B0602020104020603" pitchFamily="34" charset="-18"/>
              </a:rPr>
              <a:t>Zaprojektuj Niepodległość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98" y="181357"/>
            <a:ext cx="1653766" cy="1592837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081" y="1938802"/>
            <a:ext cx="1403000" cy="773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24" y="3747591"/>
            <a:ext cx="1712534" cy="2422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10" y="1634603"/>
            <a:ext cx="3433170" cy="1931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8" y="3768465"/>
            <a:ext cx="3573569" cy="2521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92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Znalezione obrazy dla zapytania logo niepodlegÅ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79" y="23503"/>
            <a:ext cx="2679523" cy="7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ytuł 1"/>
          <p:cNvSpPr txBox="1">
            <a:spLocks/>
          </p:cNvSpPr>
          <p:nvPr/>
        </p:nvSpPr>
        <p:spPr>
          <a:xfrm>
            <a:off x="0" y="5840362"/>
            <a:ext cx="6778359" cy="938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bg1"/>
                </a:solidFill>
              </a:rPr>
              <a:t>www.kielce.uw.gov.pl</a:t>
            </a:r>
          </a:p>
        </p:txBody>
      </p:sp>
      <p:pic>
        <p:nvPicPr>
          <p:cNvPr id="5122" name="Picture 2" descr="http://www.kielce.uw.gov.pl/dokumenty/zalaczniki/1/1-26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4" y="1164560"/>
            <a:ext cx="4993112" cy="332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kielce.uw.gov.pl/dokumenty/zalaczniki/1/1-266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86" y="1138581"/>
            <a:ext cx="3275687" cy="2183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kielce.uw.gov.pl/dokumenty/zalaczniki/1/1-266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83" y="3649400"/>
            <a:ext cx="3279293" cy="2559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kielce.uw.gov.pl/dokumenty/zalaczniki/1/1-266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24" y="3299177"/>
            <a:ext cx="4516012" cy="301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ytuł 1"/>
          <p:cNvSpPr txBox="1">
            <a:spLocks/>
          </p:cNvSpPr>
          <p:nvPr/>
        </p:nvSpPr>
        <p:spPr>
          <a:xfrm>
            <a:off x="1107564" y="618648"/>
            <a:ext cx="7755777" cy="5127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latin typeface="Tw Cen MT" panose="020B0602020104020603" pitchFamily="34" charset="-18"/>
              </a:rPr>
              <a:t>Edukacyjne warsztaty -</a:t>
            </a:r>
            <a:r>
              <a:rPr lang="pl-PL" sz="3200" dirty="0">
                <a:latin typeface="Tw Cen MT" panose="020B0602020104020603" pitchFamily="34" charset="-18"/>
              </a:rPr>
              <a:t> </a:t>
            </a:r>
            <a:r>
              <a:rPr lang="pl-PL" sz="3200" i="1" dirty="0">
                <a:latin typeface="Tw Cen MT" panose="020B0602020104020603" pitchFamily="34" charset="-18"/>
              </a:rPr>
              <a:t>Polscy patrioci i ich wynalazki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98" y="244730"/>
            <a:ext cx="1653766" cy="1592837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081" y="2039521"/>
            <a:ext cx="1403000" cy="773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03480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Niestandardowy 4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FCCCC"/>
      </a:accent1>
      <a:accent2>
        <a:srgbClr val="FF0B0D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8858</TotalTime>
  <Words>709</Words>
  <Application>Microsoft Office PowerPoint</Application>
  <PresentationFormat>Panoramiczny</PresentationFormat>
  <Paragraphs>116</Paragraphs>
  <Slides>22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3" baseType="lpstr">
      <vt:lpstr>Arial Black</vt:lpstr>
      <vt:lpstr>Arial Rounded MT Bold</vt:lpstr>
      <vt:lpstr>Britannic Bold</vt:lpstr>
      <vt:lpstr>Calibri</vt:lpstr>
      <vt:lpstr>Calibri Light</vt:lpstr>
      <vt:lpstr>Cw cmt</vt:lpstr>
      <vt:lpstr>Elephant</vt:lpstr>
      <vt:lpstr>Impact</vt:lpstr>
      <vt:lpstr>Tw Cen MT</vt:lpstr>
      <vt:lpstr>Wingdings</vt:lpstr>
      <vt:lpstr>Retrospekcja</vt:lpstr>
      <vt:lpstr>100.rocznica odzyskania niepodległości </vt:lpstr>
      <vt:lpstr>Prezentacja programu PowerPoint</vt:lpstr>
      <vt:lpstr>Prezentacja programu PowerPoint</vt:lpstr>
      <vt:lpstr>Prezentacja programu PowerPoint</vt:lpstr>
      <vt:lpstr>Wojewódzkie Obchody Narodowego Święta Niepodległości</vt:lpstr>
      <vt:lpstr>Prezentacja programu PowerPoint</vt:lpstr>
      <vt:lpstr>Niepodległa Tech – Wczoraj, Dziś i Jutro</vt:lpstr>
      <vt:lpstr>Prezentacja programu PowerPoint</vt:lpstr>
      <vt:lpstr>Prezentacja programu PowerPoint</vt:lpstr>
      <vt:lpstr>NIEPODLEGŁA ŁĄCZY POKOLENIA</vt:lpstr>
      <vt:lpstr>Prezentacja programu PowerPoint</vt:lpstr>
      <vt:lpstr>KONCERT ZESPOŁU PIEŚNI I TAŃCA „MAZOWSZE”</vt:lpstr>
      <vt:lpstr>Prezentacja programu PowerPoint</vt:lpstr>
      <vt:lpstr>WIELKI ŚWIĘTOKRZYSKI QUIZ HISTORYCZNY GRAMY  DLA NIEPODLEGŁEJ</vt:lpstr>
      <vt:lpstr>Prezentacja programu PowerPoint</vt:lpstr>
      <vt:lpstr>EDUKACYJNA GRA PLANSZOWA „DROGA DO NIEPODLEGŁOŚCI - SZLAKIEM I KOMPANII KADROWEJ</vt:lpstr>
      <vt:lpstr>PATRIOTYCZNY KONCERT W KOŚCIELE GARNIZONOWYM „OJCZYZNO MA…”</vt:lpstr>
      <vt:lpstr>Prezentacja programu PowerPoint</vt:lpstr>
      <vt:lpstr>ELEMENTARZE MŁODEGO PATRIOTY – ŹRÓDŁO HISTORYCZNEJ WIEDZY DLA DZIECI I MŁODZIEŻY ZE ŚWIĘTOKRZYSKICH SZKÓŁ</vt:lpstr>
      <vt:lpstr>STEMPEL OKOLICZNOŚCIOWY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100.Rocznica odzyskania niepodległości </dc:title>
  <dc:creator>Kwietniewski-Futerski, Pawel</dc:creator>
  <cp:lastModifiedBy>Korczynski, Jacek</cp:lastModifiedBy>
  <cp:revision>71</cp:revision>
  <dcterms:created xsi:type="dcterms:W3CDTF">2018-11-26T11:29:37Z</dcterms:created>
  <dcterms:modified xsi:type="dcterms:W3CDTF">2018-12-14T12:35:12Z</dcterms:modified>
</cp:coreProperties>
</file>