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3" r:id="rId1"/>
  </p:sldMasterIdLst>
  <p:notesMasterIdLst>
    <p:notesMasterId r:id="rId36"/>
  </p:notesMasterIdLst>
  <p:sldIdLst>
    <p:sldId id="257" r:id="rId2"/>
    <p:sldId id="360" r:id="rId3"/>
    <p:sldId id="346" r:id="rId4"/>
    <p:sldId id="274" r:id="rId5"/>
    <p:sldId id="361" r:id="rId6"/>
    <p:sldId id="366" r:id="rId7"/>
    <p:sldId id="261" r:id="rId8"/>
    <p:sldId id="357" r:id="rId9"/>
    <p:sldId id="364" r:id="rId10"/>
    <p:sldId id="363" r:id="rId11"/>
    <p:sldId id="362" r:id="rId12"/>
    <p:sldId id="266" r:id="rId13"/>
    <p:sldId id="358" r:id="rId14"/>
    <p:sldId id="270" r:id="rId15"/>
    <p:sldId id="272" r:id="rId16"/>
    <p:sldId id="367" r:id="rId17"/>
    <p:sldId id="372" r:id="rId18"/>
    <p:sldId id="301" r:id="rId19"/>
    <p:sldId id="347" r:id="rId20"/>
    <p:sldId id="309" r:id="rId21"/>
    <p:sldId id="353" r:id="rId22"/>
    <p:sldId id="312" r:id="rId23"/>
    <p:sldId id="355" r:id="rId24"/>
    <p:sldId id="348" r:id="rId25"/>
    <p:sldId id="368" r:id="rId26"/>
    <p:sldId id="337" r:id="rId27"/>
    <p:sldId id="339" r:id="rId28"/>
    <p:sldId id="291" r:id="rId29"/>
    <p:sldId id="326" r:id="rId30"/>
    <p:sldId id="356" r:id="rId31"/>
    <p:sldId id="365" r:id="rId32"/>
    <p:sldId id="342" r:id="rId33"/>
    <p:sldId id="371" r:id="rId34"/>
    <p:sldId id="344" r:id="rId35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BB5ACB0B-B4FE-406D-8053-E7CC7895DEA3}">
          <p14:sldIdLst/>
        </p14:section>
        <p14:section name="Sekcja domyślna" id="{C9BDB7E8-8F5D-4ECF-9DB5-DF21429EE937}">
          <p14:sldIdLst>
            <p14:sldId id="257"/>
            <p14:sldId id="360"/>
            <p14:sldId id="346"/>
            <p14:sldId id="274"/>
            <p14:sldId id="361"/>
            <p14:sldId id="366"/>
            <p14:sldId id="261"/>
          </p14:sldIdLst>
        </p14:section>
        <p14:section name="Sekcja bez tytułu" id="{1930C5BC-104B-4A20-BB1A-6C2AE6589BE4}">
          <p14:sldIdLst>
            <p14:sldId id="357"/>
            <p14:sldId id="364"/>
            <p14:sldId id="363"/>
            <p14:sldId id="362"/>
            <p14:sldId id="266"/>
            <p14:sldId id="358"/>
            <p14:sldId id="270"/>
            <p14:sldId id="272"/>
            <p14:sldId id="367"/>
            <p14:sldId id="372"/>
            <p14:sldId id="301"/>
            <p14:sldId id="347"/>
            <p14:sldId id="309"/>
            <p14:sldId id="353"/>
            <p14:sldId id="312"/>
            <p14:sldId id="355"/>
            <p14:sldId id="348"/>
            <p14:sldId id="368"/>
            <p14:sldId id="337"/>
            <p14:sldId id="339"/>
            <p14:sldId id="291"/>
            <p14:sldId id="326"/>
            <p14:sldId id="356"/>
            <p14:sldId id="365"/>
            <p14:sldId id="342"/>
            <p14:sldId id="371"/>
            <p14:sldId id="34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orcipa, Anna" initials="KA" lastIdx="0" clrIdx="0">
    <p:extLst>
      <p:ext uri="{19B8F6BF-5375-455C-9EA6-DF929625EA0E}">
        <p15:presenceInfo xmlns:p15="http://schemas.microsoft.com/office/powerpoint/2012/main" userId="S-1-5-21-1568954868-384189830-1726288727-705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72" y="4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1FFF5B-719E-4EFD-A015-B24121A23C17}" type="datetimeFigureOut">
              <a:rPr lang="pl-PL" smtClean="0"/>
              <a:t>07.12.2023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A6EF8C-E288-42A3-9F8A-12D00887ACE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33637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442A9E-369B-457B-90BC-D9DED0E7FB93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466947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/>
              <a:t>KO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18F52A-6EC4-4FCD-BD77-46A0A78E82E7}" type="slidenum">
              <a:rPr lang="pl-PL" smtClean="0"/>
              <a:t>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779332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/>
              <a:t>KO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18F52A-6EC4-4FCD-BD77-46A0A78E82E7}" type="slidenum">
              <a:rPr lang="pl-PL" smtClean="0"/>
              <a:t>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646986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/>
              <a:t>KO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18F52A-6EC4-4FCD-BD77-46A0A78E82E7}" type="slidenum">
              <a:rPr lang="pl-PL" smtClean="0"/>
              <a:t>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399388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KO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77E45B-0B74-4FB4-ABBA-3BD76399729F}" type="slidenum">
              <a:rPr lang="pl-PL" smtClean="0"/>
              <a:t>24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505333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/>
              <a:t>GT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77E45B-0B74-4FB4-ABBA-3BD76399729F}" type="slidenum">
              <a:rPr lang="pl-PL" smtClean="0"/>
              <a:t>26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85335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/>
              <a:t>GT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77E45B-0B74-4FB4-ABBA-3BD76399729F}" type="slidenum">
              <a:rPr lang="pl-PL" smtClean="0"/>
              <a:t>27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174234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/>
              <a:t>GT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77E45B-0B74-4FB4-ABBA-3BD76399729F}" type="slidenum">
              <a:rPr lang="pl-PL" smtClean="0"/>
              <a:t>29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833151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/>
              <a:t>GT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18F52A-6EC4-4FCD-BD77-46A0A78E82E7}" type="slidenum">
              <a:rPr lang="pl-PL" smtClean="0"/>
              <a:t>30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26051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/>
              <a:t>GT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77E45B-0B74-4FB4-ABBA-3BD76399729F}" type="slidenum">
              <a:rPr lang="pl-PL" smtClean="0"/>
              <a:t>32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250524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/>
              <a:t>KS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77E45B-0B74-4FB4-ABBA-3BD76399729F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193250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/>
              <a:t>KS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77E45B-0B74-4FB4-ABBA-3BD76399729F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513801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/>
              <a:t>KS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77E45B-0B74-4FB4-ABBA-3BD76399729F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968132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/>
              <a:t>KS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77E45B-0B74-4FB4-ABBA-3BD76399729F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1893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/>
              <a:t>KS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77E45B-0B74-4FB4-ABBA-3BD76399729F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515704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/>
              <a:t>KO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77E45B-0B74-4FB4-ABBA-3BD76399729F}" type="slidenum">
              <a:rPr lang="pl-PL" smtClean="0"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437704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/>
              <a:t>KO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77E45B-0B74-4FB4-ABBA-3BD76399729F}" type="slidenum">
              <a:rPr lang="pl-PL" smtClean="0"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369521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/>
              <a:t>KO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18F52A-6EC4-4FCD-BD77-46A0A78E82E7}" type="slidenum">
              <a:rPr lang="pl-PL" smtClean="0"/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46283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5C6AF-0BF3-484A-9C81-749F0C95CE04}" type="datetimeFigureOut">
              <a:rPr lang="pl-PL" smtClean="0"/>
              <a:t>07.12.2023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76A02-69D9-408A-A020-F389F23D941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61656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5C6AF-0BF3-484A-9C81-749F0C95CE04}" type="datetimeFigureOut">
              <a:rPr lang="pl-PL" smtClean="0"/>
              <a:t>07.12.2023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76A02-69D9-408A-A020-F389F23D941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54831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5C6AF-0BF3-484A-9C81-749F0C95CE04}" type="datetimeFigureOut">
              <a:rPr lang="pl-PL" smtClean="0"/>
              <a:t>07.12.2023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76A02-69D9-408A-A020-F389F23D941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797263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5435" y="1968609"/>
            <a:ext cx="10058400" cy="2858265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smtClean="0"/>
              <a:t>12/7/2023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033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5C6AF-0BF3-484A-9C81-749F0C95CE04}" type="datetimeFigureOut">
              <a:rPr lang="pl-PL" smtClean="0"/>
              <a:t>07.12.2023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76A02-69D9-408A-A020-F389F23D941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56980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5C6AF-0BF3-484A-9C81-749F0C95CE04}" type="datetimeFigureOut">
              <a:rPr lang="pl-PL" smtClean="0"/>
              <a:t>07.12.2023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76A02-69D9-408A-A020-F389F23D941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1056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5C6AF-0BF3-484A-9C81-749F0C95CE04}" type="datetimeFigureOut">
              <a:rPr lang="pl-PL" smtClean="0"/>
              <a:t>07.12.2023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76A02-69D9-408A-A020-F389F23D941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52382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5C6AF-0BF3-484A-9C81-749F0C95CE04}" type="datetimeFigureOut">
              <a:rPr lang="pl-PL" smtClean="0"/>
              <a:t>07.12.2023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76A02-69D9-408A-A020-F389F23D941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79982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5C6AF-0BF3-484A-9C81-749F0C95CE04}" type="datetimeFigureOut">
              <a:rPr lang="pl-PL" smtClean="0"/>
              <a:t>07.12.2023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76A02-69D9-408A-A020-F389F23D941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60840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5C6AF-0BF3-484A-9C81-749F0C95CE04}" type="datetimeFigureOut">
              <a:rPr lang="pl-PL" smtClean="0"/>
              <a:t>07.12.2023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76A02-69D9-408A-A020-F389F23D941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59997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5C6AF-0BF3-484A-9C81-749F0C95CE04}" type="datetimeFigureOut">
              <a:rPr lang="pl-PL" smtClean="0"/>
              <a:t>07.12.2023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76A02-69D9-408A-A020-F389F23D941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33633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5C6AF-0BF3-484A-9C81-749F0C95CE04}" type="datetimeFigureOut">
              <a:rPr lang="pl-PL" smtClean="0"/>
              <a:t>07.12.2023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76A02-69D9-408A-A020-F389F23D941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33123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C5C6AF-0BF3-484A-9C81-749F0C95CE04}" type="datetimeFigureOut">
              <a:rPr lang="pl-PL" smtClean="0"/>
              <a:t>07.12.2023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Kielce</a:t>
            </a: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576A02-69D9-408A-A020-F389F23D941E}" type="slidenum">
              <a:rPr lang="pl-PL" smtClean="0"/>
              <a:t>‹#›</a:t>
            </a:fld>
            <a:endParaRPr lang="pl-PL" dirty="0"/>
          </a:p>
        </p:txBody>
      </p:sp>
      <p:pic>
        <p:nvPicPr>
          <p:cNvPr id="7" name="Obraz 6"/>
          <p:cNvPicPr/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173" y="430382"/>
            <a:ext cx="3522339" cy="900000"/>
          </a:xfrm>
          <a:prstGeom prst="rect">
            <a:avLst/>
          </a:prstGeom>
        </p:spPr>
      </p:pic>
      <p:pic>
        <p:nvPicPr>
          <p:cNvPr id="8" name="Obraz 7"/>
          <p:cNvPicPr/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0824" y="376382"/>
            <a:ext cx="3276329" cy="93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9301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das.mrips.gov.pl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ielce.uw.gov.pl/pl/urzad/polityka-spoleczna/program-rzadowy-senior/edycja-2024/25431,Edycja-2024.html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pl/web/premier/dzialania-informacyjne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nior.gov.pl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kielce.uw.gov.pl/pl/urzad/polityka-spoleczna/program-rzadowy-senior/edycja-2022/20584,Edycja-2022.html" TargetMode="External"/><Relationship Id="rId4" Type="http://schemas.openxmlformats.org/officeDocument/2006/relationships/hyperlink" Target="https://www.gov.pl/web/rodzina/program-wieloletni-senior-na-lata-2021-2025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ymbol zastępczy zawartości 13"/>
          <p:cNvSpPr>
            <a:spLocks noGrp="1"/>
          </p:cNvSpPr>
          <p:nvPr>
            <p:ph idx="1"/>
          </p:nvPr>
        </p:nvSpPr>
        <p:spPr>
          <a:xfrm>
            <a:off x="1100319" y="1520346"/>
            <a:ext cx="10058400" cy="3817269"/>
          </a:xfrm>
        </p:spPr>
        <p:txBody>
          <a:bodyPr>
            <a:normAutofit fontScale="92500" lnSpcReduction="10000"/>
          </a:bodyPr>
          <a:lstStyle/>
          <a:p>
            <a:pPr algn="ctr"/>
            <a:endParaRPr lang="pl-PL" sz="4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r>
              <a:rPr lang="pl-PL" sz="4400" b="1" dirty="0">
                <a:solidFill>
                  <a:srgbClr val="F09C0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Zasady </a:t>
            </a:r>
            <a:r>
              <a:rPr lang="en-US" sz="4400" b="1" dirty="0">
                <a:solidFill>
                  <a:srgbClr val="F09C0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składania ofert w </a:t>
            </a:r>
            <a:r>
              <a:rPr lang="pl-PL" sz="4400" b="1" dirty="0">
                <a:solidFill>
                  <a:srgbClr val="F09C0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Program</a:t>
            </a:r>
            <a:r>
              <a:rPr lang="en-US" sz="4400" b="1" dirty="0" err="1">
                <a:solidFill>
                  <a:srgbClr val="F09C0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ie</a:t>
            </a:r>
            <a:r>
              <a:rPr lang="pl-PL" sz="4400" b="1" dirty="0">
                <a:solidFill>
                  <a:srgbClr val="F09C0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Senior+ </a:t>
            </a:r>
          </a:p>
          <a:p>
            <a:pPr algn="ctr"/>
            <a:r>
              <a:rPr lang="pl-PL" sz="4400" b="1" dirty="0">
                <a:solidFill>
                  <a:srgbClr val="F09C0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Moduł I</a:t>
            </a:r>
          </a:p>
          <a:p>
            <a:pPr marL="0" indent="0" algn="ctr">
              <a:buNone/>
            </a:pPr>
            <a:endParaRPr lang="pl-PL" sz="4400" b="1" dirty="0">
              <a:solidFill>
                <a:srgbClr val="F09C0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pl-PL" sz="44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pl-PL" sz="2400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Kielce, 7 grudnia 2023 r. </a:t>
            </a:r>
          </a:p>
        </p:txBody>
      </p:sp>
    </p:spTree>
    <p:extLst>
      <p:ext uri="{BB962C8B-B14F-4D97-AF65-F5344CB8AC3E}">
        <p14:creationId xmlns:p14="http://schemas.microsoft.com/office/powerpoint/2010/main" val="24064179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B42639D-7A89-4DB2-A49E-C0437D0E57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753" y="1578867"/>
            <a:ext cx="11106911" cy="5009823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200" dirty="0"/>
          </a:p>
          <a:p>
            <a:pPr>
              <a:buFont typeface="Wingdings" panose="05000000000000000000" pitchFamily="2" charset="2"/>
              <a:buChar char="Ø"/>
            </a:pPr>
            <a:r>
              <a:rPr lang="pl-PL" sz="2400" b="1" dirty="0"/>
              <a:t>Pomieszczenia Senior+ mają znajdować się w obrębie jednego budynku </a:t>
            </a:r>
            <a:r>
              <a:rPr lang="pl-PL" sz="2400" dirty="0"/>
              <a:t>i być usytuowane w bezpośrednim sąsiedztwie. Niedopuszczalnym jest aby pomieszczenia placówki były rozproszone</a:t>
            </a:r>
            <a:r>
              <a:rPr lang="en-US" sz="2400" dirty="0"/>
              <a:t> </a:t>
            </a:r>
            <a:r>
              <a:rPr lang="pl-PL" sz="2400" dirty="0"/>
              <a:t>w obiekcie</a:t>
            </a:r>
            <a:r>
              <a:rPr lang="en-US" sz="2400" dirty="0"/>
              <a:t> w obrębie kilku skrzydeł lub</a:t>
            </a:r>
            <a:r>
              <a:rPr lang="pl-PL" sz="2400" dirty="0"/>
              <a:t> na różnych kondygnacjach</a:t>
            </a:r>
            <a:r>
              <a:rPr lang="en-US" sz="2400" dirty="0"/>
              <a:t>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2400" b="1" dirty="0"/>
              <a:t>Pomieszczenia nie mogą być współdzielone</a:t>
            </a:r>
            <a:r>
              <a:rPr lang="pl-PL" sz="2400" dirty="0"/>
              <a:t> – wszystkie pomieszczenia placówki mają być dostępne dla seniorów w godzinach pracy placówki. Nie dopuszcza się uwzględniania w podstawowym standardzie oferty pomieszczeń, które jednocześnie wykorzystywane są na cele świetlic, szkół i in. klubów. </a:t>
            </a:r>
            <a:endParaRPr lang="en-US" sz="2400" dirty="0"/>
          </a:p>
          <a:p>
            <a:pPr marL="0" indent="0">
              <a:buNone/>
            </a:pPr>
            <a:endParaRPr lang="pl-PL" sz="2400" dirty="0"/>
          </a:p>
          <a:p>
            <a:pPr marL="0" indent="0">
              <a:buNone/>
            </a:pP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13293080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B42639D-7A89-4DB2-A49E-C0437D0E57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8414" y="1895859"/>
            <a:ext cx="5726306" cy="3957135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endParaRPr lang="pl-PL" sz="2200" dirty="0"/>
          </a:p>
          <a:p>
            <a:pPr>
              <a:buFont typeface="Wingdings" panose="05000000000000000000" pitchFamily="2" charset="2"/>
              <a:buChar char="Ø"/>
            </a:pPr>
            <a:r>
              <a:rPr lang="pl-PL" sz="2200" u="sng" dirty="0"/>
              <a:t>Wyposażenie </a:t>
            </a:r>
            <a:r>
              <a:rPr lang="en-US" sz="2200" u="sng" dirty="0"/>
              <a:t>musi </a:t>
            </a:r>
            <a:r>
              <a:rPr lang="pl-PL" sz="2200" u="sng" dirty="0"/>
              <a:t>być nowe </a:t>
            </a:r>
            <a:r>
              <a:rPr lang="pl-PL" sz="2200" dirty="0"/>
              <a:t>– aby jak najdłużej służyło beneficjentom, gdyż </a:t>
            </a:r>
            <a:br>
              <a:rPr lang="en-US" sz="2200" dirty="0"/>
            </a:br>
            <a:r>
              <a:rPr lang="pl-PL" sz="2200" dirty="0"/>
              <a:t>w module II nie dopuszcza się </a:t>
            </a:r>
            <a:r>
              <a:rPr lang="en-US" sz="2200" dirty="0"/>
              <a:t>zakupu </a:t>
            </a:r>
            <a:r>
              <a:rPr lang="pl-PL" sz="2200" dirty="0"/>
              <a:t>wyposażenia obiektu</a:t>
            </a:r>
            <a:r>
              <a:rPr lang="en-US" sz="2200" dirty="0"/>
              <a:t> (mebli, agd itd.);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2200" u="sng" dirty="0"/>
              <a:t>Powierzchnia użytkowa </a:t>
            </a:r>
            <a:r>
              <a:rPr lang="pl-PL" sz="2200" dirty="0"/>
              <a:t>przypadająca </a:t>
            </a:r>
            <a:br>
              <a:rPr lang="en-US" sz="2200" dirty="0"/>
            </a:br>
            <a:r>
              <a:rPr lang="pl-PL" sz="2200" dirty="0"/>
              <a:t>na jednego beneficjenta placówki </a:t>
            </a:r>
            <a:r>
              <a:rPr lang="pl-PL" sz="2200" b="1" dirty="0">
                <a:solidFill>
                  <a:srgbClr val="C00000"/>
                </a:solidFill>
              </a:rPr>
              <a:t>to 5m2</a:t>
            </a:r>
            <a:r>
              <a:rPr lang="en-US" sz="2200" dirty="0"/>
              <a:t>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200" dirty="0"/>
              <a:t>W</a:t>
            </a:r>
            <a:r>
              <a:rPr lang="pl-PL" sz="2200" dirty="0"/>
              <a:t> budynku</a:t>
            </a:r>
            <a:r>
              <a:rPr lang="en-US" sz="2200" dirty="0"/>
              <a:t>,</a:t>
            </a:r>
            <a:r>
              <a:rPr lang="pl-PL" sz="2200" dirty="0"/>
              <a:t> w którym znajdują się inne podmioty poza ośrodkiem wsparcia „Senior+” </a:t>
            </a:r>
            <a:r>
              <a:rPr lang="pl-PL" sz="2200" b="1" dirty="0">
                <a:solidFill>
                  <a:srgbClr val="C00000"/>
                </a:solidFill>
              </a:rPr>
              <a:t>nie można remontować dachu </a:t>
            </a:r>
            <a:r>
              <a:rPr lang="pl-PL" sz="2200" dirty="0"/>
              <a:t>- jest to </a:t>
            </a:r>
            <a:r>
              <a:rPr lang="en-US" sz="2200" dirty="0"/>
              <a:t>wydatek </a:t>
            </a:r>
            <a:r>
              <a:rPr lang="pl-PL" sz="2200" dirty="0" err="1"/>
              <a:t>niekwalifikowan</a:t>
            </a:r>
            <a:r>
              <a:rPr lang="en-US" sz="2200" dirty="0"/>
              <a:t>y,;</a:t>
            </a:r>
          </a:p>
          <a:p>
            <a:pPr>
              <a:buFont typeface="Wingdings" panose="05000000000000000000" pitchFamily="2" charset="2"/>
              <a:buChar char="Ø"/>
            </a:pPr>
            <a:endParaRPr lang="pl-PL" sz="2200" dirty="0"/>
          </a:p>
          <a:p>
            <a:pPr>
              <a:buFont typeface="Wingdings" panose="05000000000000000000" pitchFamily="2" charset="2"/>
              <a:buChar char="Ø"/>
            </a:pPr>
            <a:endParaRPr lang="pl-PL" sz="2200" dirty="0"/>
          </a:p>
        </p:txBody>
      </p:sp>
      <p:pic>
        <p:nvPicPr>
          <p:cNvPr id="4" name="Picture 2" descr="3D Grafika, Metafory, Nieruchomość, Lokalowi Problemy Ilustracji -  Ilustracja złożonej z lokalowi, nieruchomość: 36988094">
            <a:extLst>
              <a:ext uri="{FF2B5EF4-FFF2-40B4-BE49-F238E27FC236}">
                <a16:creationId xmlns:a16="http://schemas.microsoft.com/office/drawing/2014/main" id="{E143EAF8-795C-4ADD-A826-544AB1D476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98" y="2475550"/>
            <a:ext cx="4136384" cy="3125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54637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685800" y="1501286"/>
            <a:ext cx="10820400" cy="719328"/>
          </a:xfrm>
        </p:spPr>
        <p:txBody>
          <a:bodyPr>
            <a:normAutofit fontScale="90000"/>
          </a:bodyPr>
          <a:lstStyle/>
          <a:p>
            <a:pPr algn="ctr"/>
            <a:br>
              <a:rPr lang="pl-PL" sz="1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en-US" sz="1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en-US" sz="1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en-US" sz="1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en-US" sz="1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en-US" sz="1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sz="2700" b="1" dirty="0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Minimalny</a:t>
            </a:r>
            <a:r>
              <a:rPr lang="pl-PL" sz="2700" b="1" dirty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</a:t>
            </a:r>
            <a:r>
              <a:rPr lang="pl-PL" sz="2700" b="1" dirty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tandard pomieszczeń </a:t>
            </a:r>
            <a:r>
              <a:rPr lang="en-US" sz="2700" b="1" dirty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</a:t>
            </a:r>
            <a:r>
              <a:rPr lang="pl-PL" sz="2700" b="1" dirty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ziennego </a:t>
            </a:r>
            <a:r>
              <a:rPr lang="en-US" sz="2700" b="1" dirty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</a:t>
            </a:r>
            <a:r>
              <a:rPr lang="pl-PL" sz="2700" b="1" dirty="0" err="1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omu</a:t>
            </a:r>
            <a:r>
              <a:rPr lang="pl-PL" sz="2700" b="1" dirty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</a:t>
            </a:r>
            <a:r>
              <a:rPr lang="pl-PL" sz="2700" b="1" dirty="0" err="1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enior</a:t>
            </a:r>
            <a:r>
              <a:rPr lang="pl-PL" sz="2700" b="1" dirty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+:</a:t>
            </a:r>
            <a:br>
              <a:rPr lang="pl-PL" sz="2400" b="1" dirty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br>
              <a:rPr lang="pl-PL" sz="2400" b="1" dirty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br>
              <a:rPr lang="pl-PL" sz="2400" dirty="0"/>
            </a:br>
            <a:br>
              <a:rPr lang="pl-PL" sz="2200" b="1" dirty="0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</a:br>
            <a:endParaRPr lang="pl-PL" sz="3100" b="1" dirty="0">
              <a:solidFill>
                <a:srgbClr val="FF0000"/>
              </a:solidFill>
              <a:latin typeface="Sitka Display" panose="02000505000000020004" pitchFamily="2" charset="0"/>
            </a:endParaRPr>
          </a:p>
        </p:txBody>
      </p:sp>
      <p:sp>
        <p:nvSpPr>
          <p:cNvPr id="7" name="Symbol zastępczy zawartości 6"/>
          <p:cNvSpPr>
            <a:spLocks noGrp="1"/>
          </p:cNvSpPr>
          <p:nvPr>
            <p:ph idx="1"/>
          </p:nvPr>
        </p:nvSpPr>
        <p:spPr>
          <a:xfrm>
            <a:off x="685800" y="2220614"/>
            <a:ext cx="10820400" cy="5008861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l-PL" sz="2200" dirty="0">
                <a:latin typeface="Sitka Display" panose="02000505000000020004" pitchFamily="2" charset="0"/>
              </a:rPr>
              <a:t>  </a:t>
            </a:r>
            <a:r>
              <a:rPr lang="pl-PL" sz="2200" b="1" dirty="0">
                <a:latin typeface="Arial" panose="020B0604020202020204" pitchFamily="34" charset="0"/>
                <a:cs typeface="Arial" panose="020B0604020202020204" pitchFamily="34" charset="0"/>
              </a:rPr>
              <a:t>1 pomieszczenie ogólnodostępne </a:t>
            </a: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wyposażone w stoły i krzesła (lub kanapy fotele) pełniące funkcji sali spotkań, jadalni;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200" b="1" dirty="0">
                <a:latin typeface="Arial" panose="020B0604020202020204" pitchFamily="34" charset="0"/>
                <a:cs typeface="Arial" panose="020B0604020202020204" pitchFamily="34" charset="0"/>
              </a:rPr>
              <a:t>pomieszczenie albo pomieszczenia kuchenne lub aneks kuchenny</a:t>
            </a: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, wyposażone </a:t>
            </a:r>
            <a:b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w sprzęty, urządzenia i naczynia do przygotowania i spożycia posiłku;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200" b="1" dirty="0">
                <a:latin typeface="Arial" panose="020B0604020202020204" pitchFamily="34" charset="0"/>
                <a:cs typeface="Arial" panose="020B0604020202020204" pitchFamily="34" charset="0"/>
              </a:rPr>
              <a:t>1 pomieszczenie do utrzymania lub zwiększenia aktywności ruchowej</a:t>
            </a: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 lub kinezyterapii wyposażone w podstawowy sprzęt, odpowiedni do potrzeb i sprawności seniorów;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200" b="1" dirty="0">
                <a:latin typeface="Arial" panose="020B0604020202020204" pitchFamily="34" charset="0"/>
                <a:cs typeface="Arial" panose="020B0604020202020204" pitchFamily="34" charset="0"/>
              </a:rPr>
              <a:t>pomieszczenie pełniące funkcję szatni </a:t>
            </a: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dla seniorów z indywidualnymi szafkami;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200" b="1" dirty="0">
                <a:latin typeface="Arial" panose="020B0604020202020204" pitchFamily="34" charset="0"/>
                <a:cs typeface="Arial" panose="020B0604020202020204" pitchFamily="34" charset="0"/>
              </a:rPr>
              <a:t>łazienka wyposażona w 2 toalety </a:t>
            </a: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(dla kobiet i mężczyzn), umywalkę i prysznic </a:t>
            </a:r>
            <a:b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z krzesełkiem, uchwytem pod prysznicem;</a:t>
            </a:r>
          </a:p>
        </p:txBody>
      </p:sp>
    </p:spTree>
    <p:extLst>
      <p:ext uri="{BB962C8B-B14F-4D97-AF65-F5344CB8AC3E}">
        <p14:creationId xmlns:p14="http://schemas.microsoft.com/office/powerpoint/2010/main" val="38003922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16667" y="1089856"/>
            <a:ext cx="8610600" cy="1293028"/>
          </a:xfrm>
        </p:spPr>
        <p:txBody>
          <a:bodyPr>
            <a:normAutofit/>
          </a:bodyPr>
          <a:lstStyle/>
          <a:p>
            <a:pPr algn="ctr"/>
            <a:br>
              <a:rPr lang="pl-PL" sz="1400" dirty="0"/>
            </a:br>
            <a:br>
              <a:rPr lang="pl-PL" sz="1400" dirty="0"/>
            </a:br>
            <a:br>
              <a:rPr lang="pl-PL" sz="1400" dirty="0"/>
            </a:br>
            <a:br>
              <a:rPr lang="pl-PL" sz="1400" dirty="0"/>
            </a:br>
            <a:endParaRPr lang="pl-PL" sz="16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463040"/>
            <a:ext cx="10515600" cy="471392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Podwyższony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tandard Dziennego Domu Senior+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(fakultatywny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dodatkowo punktowany na etapie oceny wojewódzkiej)</a:t>
            </a:r>
            <a:r>
              <a:rPr lang="pl-PL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1 pomieszczenie klubowe z biblioteczką i prasą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, wyposażone w sprzęt RTV, komputer z dostępem do Internetu, kanapy i fotele,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pomieszczenie do odpoczynku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z miejscami do leżenia,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1 pomieszczenie do terapii indywidualnej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lub poradnictwa rozumianego jako szeroko pojęta praca socjalna,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wydzielone miejsce na pralkę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 i odpowiednio wyposażone miejsce do prasowania.,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 pokój zabiegowo-pielęgniarski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pl-PL" dirty="0">
              <a:latin typeface="Sitka Display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96884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ymbol zastępczy zawartości 14"/>
          <p:cNvSpPr>
            <a:spLocks noGrp="1"/>
          </p:cNvSpPr>
          <p:nvPr>
            <p:ph idx="1"/>
          </p:nvPr>
        </p:nvSpPr>
        <p:spPr>
          <a:xfrm>
            <a:off x="838199" y="1825625"/>
            <a:ext cx="10773697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Minimalny</a:t>
            </a:r>
            <a:r>
              <a:rPr lang="pl-PL" sz="24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standard dla </a:t>
            </a:r>
            <a:r>
              <a:rPr lang="pl-PL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Klubu Senior+: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pl-PL" sz="2400" b="1" dirty="0">
              <a:solidFill>
                <a:srgbClr val="0070C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pl-PL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pl-P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pomieszczenie ogólnodostępne </a:t>
            </a: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wyposażone w stoły i krzesła (lub kanapy 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fotele) pełniące funkcję sali spotkań,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pl-P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pomieszczenie albo pomieszczenia kuchenne lub aneks kuchenny</a:t>
            </a: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wyposażone w sprzęty, urządzenia i naczynia do przygotowania i spożycia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posiłku,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łazienka wyposażona w 2 toalety</a:t>
            </a: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(dla kobiet i mężczyzn) i umywalkę,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wydzielone miejsce </a:t>
            </a: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pełniące funkcję szatni dla seniorów.</a:t>
            </a:r>
          </a:p>
          <a:p>
            <a:pPr>
              <a:buFont typeface="Wingdings" panose="05000000000000000000" pitchFamily="2" charset="2"/>
              <a:buChar char="Ø"/>
            </a:pPr>
            <a:endParaRPr lang="pl-PL" sz="24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41693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ymbol zastępczy zawartości 1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Podwyższony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tandard Klubu Senior+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(fakultatywny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dodatkowo punktowany na etapie oceny wojewódzkiej)</a:t>
            </a:r>
            <a:r>
              <a:rPr lang="pl-PL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pl-PL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pomieszczenie do zajęć rehabilitacyjno-ruchowych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wyposażone w drabinki, materace oraz inne niezbędne wyposażenie stosownie do wieku uczestników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pomieszczenie klubowe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wyposażone w sprzęt RTV, komputer </a:t>
            </a:r>
            <a:b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z dostępem do Internetu, kanapy i fotele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łazienkę wyposażoną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w prysznic z krzesełkiem oraz uchwyty pod prysznicem.</a:t>
            </a:r>
          </a:p>
          <a:p>
            <a:pPr>
              <a:buFont typeface="Wingdings" panose="05000000000000000000" pitchFamily="2" charset="2"/>
              <a:buChar char="Ø"/>
            </a:pP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0507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b="1" dirty="0">
                <a:solidFill>
                  <a:srgbClr val="0070C0"/>
                </a:solidFill>
              </a:rPr>
              <a:t>Kompletowanie dokumentacji ofertowej </a:t>
            </a:r>
            <a:endParaRPr lang="pl-PL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3240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zawartości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752" y="1788047"/>
            <a:ext cx="5133048" cy="4351338"/>
          </a:xfrm>
        </p:spPr>
      </p:pic>
      <p:sp>
        <p:nvSpPr>
          <p:cNvPr id="7" name="pole tekstowe 6"/>
          <p:cNvSpPr txBox="1"/>
          <p:nvPr/>
        </p:nvSpPr>
        <p:spPr>
          <a:xfrm>
            <a:off x="713982" y="1788047"/>
            <a:ext cx="5812078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Krok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Ofertę realizacji zadania należy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wypełnić</a:t>
            </a:r>
            <a:r>
              <a:rPr lang="en-US" sz="2200">
                <a:latin typeface="Arial" panose="020B0604020202020204" pitchFamily="34" charset="0"/>
                <a:cs typeface="Arial" panose="020B0604020202020204" pitchFamily="34" charset="0"/>
              </a:rPr>
              <a:t> w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Generatorze Obsługi Dotacji  (GOD) dostępnym na stronie: </a:t>
            </a:r>
            <a:r>
              <a:rPr lang="en-US" sz="22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das.mrips.gov.pl</a:t>
            </a:r>
          </a:p>
          <a:p>
            <a:endParaRPr lang="en-US" sz="22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2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GOD do oferty należy załączyć wszystkie wymagane w ogłoszeniu załączniki </a:t>
            </a:r>
          </a:p>
          <a:p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Złożyć ofertę </a:t>
            </a: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w Generatorze Obsługi Dotacji (GOD) do dnia </a:t>
            </a:r>
            <a:b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200" b="1" dirty="0">
                <a:latin typeface="Arial" panose="020B0604020202020204" pitchFamily="34" charset="0"/>
                <a:cs typeface="Arial" panose="020B0604020202020204" pitchFamily="34" charset="0"/>
              </a:rPr>
              <a:t>5 stycznia 2023 r. do godz. 16.00</a:t>
            </a:r>
            <a:endParaRPr lang="en-US" sz="22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5231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ymbol zastępczy zawartości 5">
            <a:extLst>
              <a:ext uri="{FF2B5EF4-FFF2-40B4-BE49-F238E27FC236}">
                <a16:creationId xmlns:a16="http://schemas.microsoft.com/office/drawing/2014/main" id="{019DA332-9859-4375-B156-D8342309A0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2524" y="1505633"/>
            <a:ext cx="8238662" cy="264594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Złożoną w generatorze ofertę, która otrzymała w systemie unikalny numer, należy zapisać na komputerze, wydrukować podpisać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przez osoby upoważnione do reprezentowania jednostki samorządu terytorialnego 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ORAZ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kontrasygnować przez skarbnika. Następnie skan oferty </a:t>
            </a:r>
            <a:r>
              <a:rPr lang="pl-PL" b="1" u="sng" dirty="0">
                <a:latin typeface="Arial" panose="020B0604020202020204" pitchFamily="34" charset="0"/>
                <a:cs typeface="Arial" panose="020B0604020202020204" pitchFamily="34" charset="0"/>
              </a:rPr>
              <a:t>WRAZ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z załącznikami należy podpisać kwalifikowanym 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podpisem elektronicznym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(podpisują 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osoby upoważnione do reprezentowania jednostki samorządu terytorialnego) i </a:t>
            </a:r>
            <a:r>
              <a:rPr lang="pl-PL" sz="2000" u="sng" dirty="0">
                <a:latin typeface="Arial" panose="020B0604020202020204" pitchFamily="34" charset="0"/>
                <a:cs typeface="Arial" panose="020B0604020202020204" pitchFamily="34" charset="0"/>
              </a:rPr>
              <a:t>przesłać w wersji elektronicznej do Świętokrzyskiego Urzędu Wojewódzkiego za pośrednictwem poczty e-PUAP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l-PL" sz="2200" dirty="0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Oferta </a:t>
            </a:r>
            <a:r>
              <a:rPr lang="pl-PL" sz="2200" b="1" u="sng" dirty="0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musi</a:t>
            </a:r>
            <a:r>
              <a:rPr lang="pl-PL" sz="2200" dirty="0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być opatrzona podpisem zaufanym i wysłana za pośrednictwem poczty e-PUAP.</a:t>
            </a:r>
          </a:p>
        </p:txBody>
      </p:sp>
      <p:grpSp>
        <p:nvGrpSpPr>
          <p:cNvPr id="6" name="Group 3">
            <a:extLst>
              <a:ext uri="{FF2B5EF4-FFF2-40B4-BE49-F238E27FC236}">
                <a16:creationId xmlns:a16="http://schemas.microsoft.com/office/drawing/2014/main" id="{D48E0E55-EE9A-442E-817C-37FA5AF3F5D4}"/>
              </a:ext>
            </a:extLst>
          </p:cNvPr>
          <p:cNvGrpSpPr/>
          <p:nvPr/>
        </p:nvGrpSpPr>
        <p:grpSpPr>
          <a:xfrm>
            <a:off x="336415" y="2168434"/>
            <a:ext cx="2175138" cy="1728000"/>
            <a:chOff x="190427" y="-16216525"/>
            <a:chExt cx="11772973" cy="1150396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1FA67DA0-C4E2-4014-B693-74E0E070A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427" y="-13478932"/>
              <a:ext cx="10463380" cy="8766374"/>
            </a:xfrm>
            <a:custGeom>
              <a:avLst/>
              <a:gdLst>
                <a:gd name="T0" fmla="*/ 2825 w 3546"/>
                <a:gd name="T1" fmla="*/ 2931 h 2943"/>
                <a:gd name="T2" fmla="*/ 51 w 3546"/>
                <a:gd name="T3" fmla="*/ 1992 h 2943"/>
                <a:gd name="T4" fmla="*/ 11 w 3546"/>
                <a:gd name="T5" fmla="*/ 1912 h 2943"/>
                <a:gd name="T6" fmla="*/ 641 w 3546"/>
                <a:gd name="T7" fmla="*/ 51 h 2943"/>
                <a:gd name="T8" fmla="*/ 721 w 3546"/>
                <a:gd name="T9" fmla="*/ 12 h 2943"/>
                <a:gd name="T10" fmla="*/ 3496 w 3546"/>
                <a:gd name="T11" fmla="*/ 951 h 2943"/>
                <a:gd name="T12" fmla="*/ 3535 w 3546"/>
                <a:gd name="T13" fmla="*/ 1031 h 2943"/>
                <a:gd name="T14" fmla="*/ 2905 w 3546"/>
                <a:gd name="T15" fmla="*/ 2892 h 2943"/>
                <a:gd name="T16" fmla="*/ 2825 w 3546"/>
                <a:gd name="T17" fmla="*/ 2931 h 29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46" h="2943">
                  <a:moveTo>
                    <a:pt x="2825" y="2931"/>
                  </a:moveTo>
                  <a:cubicBezTo>
                    <a:pt x="51" y="1992"/>
                    <a:pt x="51" y="1992"/>
                    <a:pt x="51" y="1992"/>
                  </a:cubicBezTo>
                  <a:cubicBezTo>
                    <a:pt x="18" y="1981"/>
                    <a:pt x="0" y="1945"/>
                    <a:pt x="11" y="1912"/>
                  </a:cubicBezTo>
                  <a:cubicBezTo>
                    <a:pt x="641" y="51"/>
                    <a:pt x="641" y="51"/>
                    <a:pt x="641" y="51"/>
                  </a:cubicBezTo>
                  <a:cubicBezTo>
                    <a:pt x="652" y="18"/>
                    <a:pt x="688" y="0"/>
                    <a:pt x="721" y="12"/>
                  </a:cubicBezTo>
                  <a:cubicBezTo>
                    <a:pt x="3496" y="951"/>
                    <a:pt x="3496" y="951"/>
                    <a:pt x="3496" y="951"/>
                  </a:cubicBezTo>
                  <a:cubicBezTo>
                    <a:pt x="3529" y="962"/>
                    <a:pt x="3546" y="998"/>
                    <a:pt x="3535" y="1031"/>
                  </a:cubicBezTo>
                  <a:cubicBezTo>
                    <a:pt x="2905" y="2892"/>
                    <a:pt x="2905" y="2892"/>
                    <a:pt x="2905" y="2892"/>
                  </a:cubicBezTo>
                  <a:cubicBezTo>
                    <a:pt x="2894" y="2925"/>
                    <a:pt x="2858" y="2943"/>
                    <a:pt x="2825" y="293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CC870B1E-3E9C-4F32-BBFC-9DF100592F0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4861" y="-16216525"/>
              <a:ext cx="9788539" cy="5603458"/>
            </a:xfrm>
            <a:custGeom>
              <a:avLst/>
              <a:gdLst>
                <a:gd name="T0" fmla="*/ 2825 w 3318"/>
                <a:gd name="T1" fmla="*/ 1870 h 1881"/>
                <a:gd name="T2" fmla="*/ 50 w 3318"/>
                <a:gd name="T3" fmla="*/ 930 h 1881"/>
                <a:gd name="T4" fmla="*/ 11 w 3318"/>
                <a:gd name="T5" fmla="*/ 850 h 1881"/>
                <a:gd name="T6" fmla="*/ 116 w 3318"/>
                <a:gd name="T7" fmla="*/ 51 h 1881"/>
                <a:gd name="T8" fmla="*/ 196 w 3318"/>
                <a:gd name="T9" fmla="*/ 11 h 1881"/>
                <a:gd name="T10" fmla="*/ 3267 w 3318"/>
                <a:gd name="T11" fmla="*/ 1051 h 1881"/>
                <a:gd name="T12" fmla="*/ 3307 w 3318"/>
                <a:gd name="T13" fmla="*/ 1131 h 1881"/>
                <a:gd name="T14" fmla="*/ 2905 w 3318"/>
                <a:gd name="T15" fmla="*/ 1830 h 1881"/>
                <a:gd name="T16" fmla="*/ 2825 w 3318"/>
                <a:gd name="T17" fmla="*/ 1870 h 18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18" h="1881">
                  <a:moveTo>
                    <a:pt x="2825" y="1870"/>
                  </a:moveTo>
                  <a:cubicBezTo>
                    <a:pt x="50" y="930"/>
                    <a:pt x="50" y="930"/>
                    <a:pt x="50" y="930"/>
                  </a:cubicBezTo>
                  <a:cubicBezTo>
                    <a:pt x="17" y="919"/>
                    <a:pt x="0" y="883"/>
                    <a:pt x="11" y="850"/>
                  </a:cubicBezTo>
                  <a:cubicBezTo>
                    <a:pt x="116" y="51"/>
                    <a:pt x="116" y="51"/>
                    <a:pt x="116" y="51"/>
                  </a:cubicBezTo>
                  <a:cubicBezTo>
                    <a:pt x="127" y="18"/>
                    <a:pt x="163" y="0"/>
                    <a:pt x="196" y="11"/>
                  </a:cubicBezTo>
                  <a:cubicBezTo>
                    <a:pt x="3267" y="1051"/>
                    <a:pt x="3267" y="1051"/>
                    <a:pt x="3267" y="1051"/>
                  </a:cubicBezTo>
                  <a:cubicBezTo>
                    <a:pt x="3300" y="1062"/>
                    <a:pt x="3318" y="1098"/>
                    <a:pt x="3307" y="1131"/>
                  </a:cubicBezTo>
                  <a:cubicBezTo>
                    <a:pt x="2905" y="1830"/>
                    <a:pt x="2905" y="1830"/>
                    <a:pt x="2905" y="1830"/>
                  </a:cubicBezTo>
                  <a:cubicBezTo>
                    <a:pt x="2894" y="1863"/>
                    <a:pt x="2858" y="1881"/>
                    <a:pt x="2825" y="187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6EAECDFC-A8FF-41E8-9C3C-D35092E5F57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2394" y="-15737193"/>
              <a:ext cx="8879842" cy="4746061"/>
            </a:xfrm>
            <a:custGeom>
              <a:avLst/>
              <a:gdLst>
                <a:gd name="T0" fmla="*/ 2662 w 3010"/>
                <a:gd name="T1" fmla="*/ 1590 h 1593"/>
                <a:gd name="T2" fmla="*/ 14 w 3010"/>
                <a:gd name="T3" fmla="*/ 693 h 1593"/>
                <a:gd name="T4" fmla="*/ 3 w 3010"/>
                <a:gd name="T5" fmla="*/ 670 h 1593"/>
                <a:gd name="T6" fmla="*/ 88 w 3010"/>
                <a:gd name="T7" fmla="*/ 15 h 1593"/>
                <a:gd name="T8" fmla="*/ 111 w 3010"/>
                <a:gd name="T9" fmla="*/ 3 h 1593"/>
                <a:gd name="T10" fmla="*/ 2996 w 3010"/>
                <a:gd name="T11" fmla="*/ 980 h 1593"/>
                <a:gd name="T12" fmla="*/ 3007 w 3010"/>
                <a:gd name="T13" fmla="*/ 1003 h 1593"/>
                <a:gd name="T14" fmla="*/ 2685 w 3010"/>
                <a:gd name="T15" fmla="*/ 1578 h 1593"/>
                <a:gd name="T16" fmla="*/ 2662 w 3010"/>
                <a:gd name="T17" fmla="*/ 1590 h 1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10" h="1593">
                  <a:moveTo>
                    <a:pt x="2662" y="1590"/>
                  </a:moveTo>
                  <a:cubicBezTo>
                    <a:pt x="14" y="693"/>
                    <a:pt x="14" y="693"/>
                    <a:pt x="14" y="693"/>
                  </a:cubicBezTo>
                  <a:cubicBezTo>
                    <a:pt x="5" y="690"/>
                    <a:pt x="0" y="679"/>
                    <a:pt x="3" y="670"/>
                  </a:cubicBezTo>
                  <a:cubicBezTo>
                    <a:pt x="88" y="15"/>
                    <a:pt x="88" y="15"/>
                    <a:pt x="88" y="15"/>
                  </a:cubicBezTo>
                  <a:cubicBezTo>
                    <a:pt x="91" y="5"/>
                    <a:pt x="102" y="0"/>
                    <a:pt x="111" y="3"/>
                  </a:cubicBezTo>
                  <a:cubicBezTo>
                    <a:pt x="2996" y="980"/>
                    <a:pt x="2996" y="980"/>
                    <a:pt x="2996" y="980"/>
                  </a:cubicBezTo>
                  <a:cubicBezTo>
                    <a:pt x="3005" y="983"/>
                    <a:pt x="3010" y="994"/>
                    <a:pt x="3007" y="1003"/>
                  </a:cubicBezTo>
                  <a:cubicBezTo>
                    <a:pt x="2685" y="1578"/>
                    <a:pt x="2685" y="1578"/>
                    <a:pt x="2685" y="1578"/>
                  </a:cubicBezTo>
                  <a:cubicBezTo>
                    <a:pt x="2682" y="1588"/>
                    <a:pt x="2672" y="1593"/>
                    <a:pt x="2662" y="159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245B11B2-DBED-425D-A209-31F779F1F2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6030" y="-12554024"/>
              <a:ext cx="8806344" cy="5829622"/>
            </a:xfrm>
            <a:custGeom>
              <a:avLst/>
              <a:gdLst>
                <a:gd name="T0" fmla="*/ 2566 w 2984"/>
                <a:gd name="T1" fmla="*/ 1946 h 1957"/>
                <a:gd name="T2" fmla="*/ 51 w 2984"/>
                <a:gd name="T3" fmla="*/ 1094 h 1957"/>
                <a:gd name="T4" fmla="*/ 12 w 2984"/>
                <a:gd name="T5" fmla="*/ 1014 h 1957"/>
                <a:gd name="T6" fmla="*/ 338 w 2984"/>
                <a:gd name="T7" fmla="*/ 50 h 1957"/>
                <a:gd name="T8" fmla="*/ 418 w 2984"/>
                <a:gd name="T9" fmla="*/ 11 h 1957"/>
                <a:gd name="T10" fmla="*/ 2933 w 2984"/>
                <a:gd name="T11" fmla="*/ 863 h 1957"/>
                <a:gd name="T12" fmla="*/ 2973 w 2984"/>
                <a:gd name="T13" fmla="*/ 943 h 1957"/>
                <a:gd name="T14" fmla="*/ 2646 w 2984"/>
                <a:gd name="T15" fmla="*/ 1907 h 1957"/>
                <a:gd name="T16" fmla="*/ 2566 w 2984"/>
                <a:gd name="T17" fmla="*/ 1946 h 19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84" h="1957">
                  <a:moveTo>
                    <a:pt x="2566" y="1946"/>
                  </a:moveTo>
                  <a:cubicBezTo>
                    <a:pt x="51" y="1094"/>
                    <a:pt x="51" y="1094"/>
                    <a:pt x="51" y="1094"/>
                  </a:cubicBezTo>
                  <a:cubicBezTo>
                    <a:pt x="18" y="1083"/>
                    <a:pt x="0" y="1047"/>
                    <a:pt x="12" y="1014"/>
                  </a:cubicBezTo>
                  <a:cubicBezTo>
                    <a:pt x="338" y="50"/>
                    <a:pt x="338" y="50"/>
                    <a:pt x="338" y="50"/>
                  </a:cubicBezTo>
                  <a:cubicBezTo>
                    <a:pt x="349" y="17"/>
                    <a:pt x="385" y="0"/>
                    <a:pt x="418" y="11"/>
                  </a:cubicBezTo>
                  <a:cubicBezTo>
                    <a:pt x="2933" y="863"/>
                    <a:pt x="2933" y="863"/>
                    <a:pt x="2933" y="863"/>
                  </a:cubicBezTo>
                  <a:cubicBezTo>
                    <a:pt x="2966" y="874"/>
                    <a:pt x="2984" y="910"/>
                    <a:pt x="2973" y="943"/>
                  </a:cubicBezTo>
                  <a:cubicBezTo>
                    <a:pt x="2646" y="1907"/>
                    <a:pt x="2646" y="1907"/>
                    <a:pt x="2646" y="1907"/>
                  </a:cubicBezTo>
                  <a:cubicBezTo>
                    <a:pt x="2635" y="1940"/>
                    <a:pt x="2599" y="1957"/>
                    <a:pt x="2566" y="1946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BCB6E2BB-3D73-43FD-B366-0E5A2AF7C91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3070" y="-9914323"/>
              <a:ext cx="494438" cy="499585"/>
            </a:xfrm>
            <a:custGeom>
              <a:avLst/>
              <a:gdLst>
                <a:gd name="T0" fmla="*/ 102 w 168"/>
                <a:gd name="T1" fmla="*/ 162 h 167"/>
                <a:gd name="T2" fmla="*/ 22 w 168"/>
                <a:gd name="T3" fmla="*/ 135 h 167"/>
                <a:gd name="T4" fmla="*/ 5 w 168"/>
                <a:gd name="T5" fmla="*/ 101 h 167"/>
                <a:gd name="T6" fmla="*/ 32 w 168"/>
                <a:gd name="T7" fmla="*/ 22 h 167"/>
                <a:gd name="T8" fmla="*/ 66 w 168"/>
                <a:gd name="T9" fmla="*/ 5 h 167"/>
                <a:gd name="T10" fmla="*/ 146 w 168"/>
                <a:gd name="T11" fmla="*/ 32 h 167"/>
                <a:gd name="T12" fmla="*/ 163 w 168"/>
                <a:gd name="T13" fmla="*/ 66 h 167"/>
                <a:gd name="T14" fmla="*/ 136 w 168"/>
                <a:gd name="T15" fmla="*/ 145 h 167"/>
                <a:gd name="T16" fmla="*/ 102 w 168"/>
                <a:gd name="T17" fmla="*/ 162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8" h="167">
                  <a:moveTo>
                    <a:pt x="102" y="162"/>
                  </a:moveTo>
                  <a:cubicBezTo>
                    <a:pt x="22" y="135"/>
                    <a:pt x="22" y="135"/>
                    <a:pt x="22" y="135"/>
                  </a:cubicBezTo>
                  <a:cubicBezTo>
                    <a:pt x="8" y="131"/>
                    <a:pt x="0" y="115"/>
                    <a:pt x="5" y="101"/>
                  </a:cubicBezTo>
                  <a:cubicBezTo>
                    <a:pt x="32" y="22"/>
                    <a:pt x="32" y="22"/>
                    <a:pt x="32" y="22"/>
                  </a:cubicBezTo>
                  <a:cubicBezTo>
                    <a:pt x="37" y="8"/>
                    <a:pt x="52" y="0"/>
                    <a:pt x="66" y="5"/>
                  </a:cubicBezTo>
                  <a:cubicBezTo>
                    <a:pt x="146" y="32"/>
                    <a:pt x="146" y="32"/>
                    <a:pt x="146" y="32"/>
                  </a:cubicBezTo>
                  <a:cubicBezTo>
                    <a:pt x="160" y="36"/>
                    <a:pt x="168" y="52"/>
                    <a:pt x="163" y="66"/>
                  </a:cubicBezTo>
                  <a:cubicBezTo>
                    <a:pt x="136" y="145"/>
                    <a:pt x="136" y="145"/>
                    <a:pt x="136" y="145"/>
                  </a:cubicBezTo>
                  <a:cubicBezTo>
                    <a:pt x="131" y="159"/>
                    <a:pt x="116" y="167"/>
                    <a:pt x="102" y="162"/>
                  </a:cubicBezTo>
                  <a:close/>
                </a:path>
              </a:pathLst>
            </a:custGeom>
            <a:solidFill>
              <a:srgbClr val="282F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2C9EF903-CE20-4B5D-9F76-9CC86B18435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6791" y="-10430786"/>
              <a:ext cx="1302911" cy="773007"/>
            </a:xfrm>
            <a:custGeom>
              <a:avLst/>
              <a:gdLst>
                <a:gd name="T0" fmla="*/ 375 w 441"/>
                <a:gd name="T1" fmla="*/ 255 h 260"/>
                <a:gd name="T2" fmla="*/ 22 w 441"/>
                <a:gd name="T3" fmla="*/ 136 h 260"/>
                <a:gd name="T4" fmla="*/ 5 w 441"/>
                <a:gd name="T5" fmla="*/ 101 h 260"/>
                <a:gd name="T6" fmla="*/ 32 w 441"/>
                <a:gd name="T7" fmla="*/ 22 h 260"/>
                <a:gd name="T8" fmla="*/ 66 w 441"/>
                <a:gd name="T9" fmla="*/ 5 h 260"/>
                <a:gd name="T10" fmla="*/ 419 w 441"/>
                <a:gd name="T11" fmla="*/ 125 h 260"/>
                <a:gd name="T12" fmla="*/ 436 w 441"/>
                <a:gd name="T13" fmla="*/ 159 h 260"/>
                <a:gd name="T14" fmla="*/ 409 w 441"/>
                <a:gd name="T15" fmla="*/ 238 h 260"/>
                <a:gd name="T16" fmla="*/ 375 w 441"/>
                <a:gd name="T17" fmla="*/ 255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1" h="260">
                  <a:moveTo>
                    <a:pt x="375" y="255"/>
                  </a:moveTo>
                  <a:cubicBezTo>
                    <a:pt x="22" y="136"/>
                    <a:pt x="22" y="136"/>
                    <a:pt x="22" y="136"/>
                  </a:cubicBezTo>
                  <a:cubicBezTo>
                    <a:pt x="8" y="131"/>
                    <a:pt x="0" y="116"/>
                    <a:pt x="5" y="101"/>
                  </a:cubicBezTo>
                  <a:cubicBezTo>
                    <a:pt x="32" y="22"/>
                    <a:pt x="32" y="22"/>
                    <a:pt x="32" y="22"/>
                  </a:cubicBezTo>
                  <a:cubicBezTo>
                    <a:pt x="37" y="8"/>
                    <a:pt x="52" y="0"/>
                    <a:pt x="66" y="5"/>
                  </a:cubicBezTo>
                  <a:cubicBezTo>
                    <a:pt x="419" y="125"/>
                    <a:pt x="419" y="125"/>
                    <a:pt x="419" y="125"/>
                  </a:cubicBezTo>
                  <a:cubicBezTo>
                    <a:pt x="433" y="129"/>
                    <a:pt x="441" y="145"/>
                    <a:pt x="436" y="159"/>
                  </a:cubicBezTo>
                  <a:cubicBezTo>
                    <a:pt x="409" y="238"/>
                    <a:pt x="409" y="238"/>
                    <a:pt x="409" y="238"/>
                  </a:cubicBezTo>
                  <a:cubicBezTo>
                    <a:pt x="405" y="252"/>
                    <a:pt x="389" y="260"/>
                    <a:pt x="375" y="255"/>
                  </a:cubicBezTo>
                  <a:close/>
                </a:path>
              </a:pathLst>
            </a:custGeom>
            <a:solidFill>
              <a:srgbClr val="282F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B0772672-2CBC-46FF-B0C3-32B1CB04E96D}"/>
                </a:ext>
              </a:extLst>
            </p:cNvPr>
            <p:cNvSpPr>
              <a:spLocks/>
            </p:cNvSpPr>
            <p:nvPr/>
          </p:nvSpPr>
          <p:spPr bwMode="auto">
            <a:xfrm>
              <a:off x="8201661" y="-8159022"/>
              <a:ext cx="1008921" cy="678491"/>
            </a:xfrm>
            <a:custGeom>
              <a:avLst/>
              <a:gdLst>
                <a:gd name="T0" fmla="*/ 276 w 342"/>
                <a:gd name="T1" fmla="*/ 222 h 227"/>
                <a:gd name="T2" fmla="*/ 21 w 342"/>
                <a:gd name="T3" fmla="*/ 136 h 227"/>
                <a:gd name="T4" fmla="*/ 4 w 342"/>
                <a:gd name="T5" fmla="*/ 101 h 227"/>
                <a:gd name="T6" fmla="*/ 31 w 342"/>
                <a:gd name="T7" fmla="*/ 22 h 227"/>
                <a:gd name="T8" fmla="*/ 66 w 342"/>
                <a:gd name="T9" fmla="*/ 5 h 227"/>
                <a:gd name="T10" fmla="*/ 320 w 342"/>
                <a:gd name="T11" fmla="*/ 91 h 227"/>
                <a:gd name="T12" fmla="*/ 337 w 342"/>
                <a:gd name="T13" fmla="*/ 126 h 227"/>
                <a:gd name="T14" fmla="*/ 310 w 342"/>
                <a:gd name="T15" fmla="*/ 205 h 227"/>
                <a:gd name="T16" fmla="*/ 276 w 342"/>
                <a:gd name="T17" fmla="*/ 222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2" h="227">
                  <a:moveTo>
                    <a:pt x="276" y="222"/>
                  </a:moveTo>
                  <a:cubicBezTo>
                    <a:pt x="21" y="136"/>
                    <a:pt x="21" y="136"/>
                    <a:pt x="21" y="136"/>
                  </a:cubicBezTo>
                  <a:cubicBezTo>
                    <a:pt x="7" y="131"/>
                    <a:pt x="0" y="116"/>
                    <a:pt x="4" y="101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6" y="8"/>
                    <a:pt x="52" y="0"/>
                    <a:pt x="66" y="5"/>
                  </a:cubicBezTo>
                  <a:cubicBezTo>
                    <a:pt x="320" y="91"/>
                    <a:pt x="320" y="91"/>
                    <a:pt x="320" y="91"/>
                  </a:cubicBezTo>
                  <a:cubicBezTo>
                    <a:pt x="334" y="96"/>
                    <a:pt x="342" y="111"/>
                    <a:pt x="337" y="126"/>
                  </a:cubicBezTo>
                  <a:cubicBezTo>
                    <a:pt x="310" y="205"/>
                    <a:pt x="310" y="205"/>
                    <a:pt x="310" y="205"/>
                  </a:cubicBezTo>
                  <a:cubicBezTo>
                    <a:pt x="305" y="219"/>
                    <a:pt x="290" y="227"/>
                    <a:pt x="276" y="222"/>
                  </a:cubicBezTo>
                  <a:close/>
                </a:path>
              </a:pathLst>
            </a:custGeom>
            <a:solidFill>
              <a:srgbClr val="282F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0FDAA2DC-42E5-414E-88E4-E4D9759674B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0513" y="-10947249"/>
              <a:ext cx="1015603" cy="675115"/>
            </a:xfrm>
            <a:custGeom>
              <a:avLst/>
              <a:gdLst>
                <a:gd name="T0" fmla="*/ 277 w 343"/>
                <a:gd name="T1" fmla="*/ 222 h 226"/>
                <a:gd name="T2" fmla="*/ 22 w 343"/>
                <a:gd name="T3" fmla="*/ 135 h 226"/>
                <a:gd name="T4" fmla="*/ 5 w 343"/>
                <a:gd name="T5" fmla="*/ 101 h 226"/>
                <a:gd name="T6" fmla="*/ 32 w 343"/>
                <a:gd name="T7" fmla="*/ 21 h 226"/>
                <a:gd name="T8" fmla="*/ 66 w 343"/>
                <a:gd name="T9" fmla="*/ 4 h 226"/>
                <a:gd name="T10" fmla="*/ 321 w 343"/>
                <a:gd name="T11" fmla="*/ 91 h 226"/>
                <a:gd name="T12" fmla="*/ 338 w 343"/>
                <a:gd name="T13" fmla="*/ 125 h 226"/>
                <a:gd name="T14" fmla="*/ 311 w 343"/>
                <a:gd name="T15" fmla="*/ 205 h 226"/>
                <a:gd name="T16" fmla="*/ 277 w 343"/>
                <a:gd name="T17" fmla="*/ 222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3" h="226">
                  <a:moveTo>
                    <a:pt x="277" y="222"/>
                  </a:moveTo>
                  <a:cubicBezTo>
                    <a:pt x="22" y="135"/>
                    <a:pt x="22" y="135"/>
                    <a:pt x="22" y="135"/>
                  </a:cubicBezTo>
                  <a:cubicBezTo>
                    <a:pt x="8" y="130"/>
                    <a:pt x="0" y="115"/>
                    <a:pt x="5" y="101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6" y="7"/>
                    <a:pt x="52" y="0"/>
                    <a:pt x="66" y="4"/>
                  </a:cubicBezTo>
                  <a:cubicBezTo>
                    <a:pt x="321" y="91"/>
                    <a:pt x="321" y="91"/>
                    <a:pt x="321" y="91"/>
                  </a:cubicBezTo>
                  <a:cubicBezTo>
                    <a:pt x="335" y="96"/>
                    <a:pt x="343" y="111"/>
                    <a:pt x="338" y="125"/>
                  </a:cubicBezTo>
                  <a:cubicBezTo>
                    <a:pt x="311" y="205"/>
                    <a:pt x="311" y="205"/>
                    <a:pt x="311" y="205"/>
                  </a:cubicBezTo>
                  <a:cubicBezTo>
                    <a:pt x="306" y="219"/>
                    <a:pt x="291" y="226"/>
                    <a:pt x="277" y="222"/>
                  </a:cubicBezTo>
                  <a:close/>
                </a:path>
              </a:pathLst>
            </a:custGeom>
            <a:solidFill>
              <a:srgbClr val="282F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542A4742-871C-447E-88AC-12286109597A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2512" y="-8601223"/>
              <a:ext cx="795110" cy="600853"/>
            </a:xfrm>
            <a:custGeom>
              <a:avLst/>
              <a:gdLst>
                <a:gd name="T0" fmla="*/ 204 w 269"/>
                <a:gd name="T1" fmla="*/ 197 h 202"/>
                <a:gd name="T2" fmla="*/ 22 w 269"/>
                <a:gd name="T3" fmla="*/ 136 h 202"/>
                <a:gd name="T4" fmla="*/ 5 w 269"/>
                <a:gd name="T5" fmla="*/ 102 h 202"/>
                <a:gd name="T6" fmla="*/ 32 w 269"/>
                <a:gd name="T7" fmla="*/ 22 h 202"/>
                <a:gd name="T8" fmla="*/ 66 w 269"/>
                <a:gd name="T9" fmla="*/ 5 h 202"/>
                <a:gd name="T10" fmla="*/ 248 w 269"/>
                <a:gd name="T11" fmla="*/ 67 h 202"/>
                <a:gd name="T12" fmla="*/ 265 w 269"/>
                <a:gd name="T13" fmla="*/ 101 h 202"/>
                <a:gd name="T14" fmla="*/ 238 w 269"/>
                <a:gd name="T15" fmla="*/ 180 h 202"/>
                <a:gd name="T16" fmla="*/ 204 w 269"/>
                <a:gd name="T17" fmla="*/ 197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9" h="202">
                  <a:moveTo>
                    <a:pt x="204" y="197"/>
                  </a:moveTo>
                  <a:cubicBezTo>
                    <a:pt x="22" y="136"/>
                    <a:pt x="22" y="136"/>
                    <a:pt x="22" y="136"/>
                  </a:cubicBezTo>
                  <a:cubicBezTo>
                    <a:pt x="8" y="131"/>
                    <a:pt x="0" y="116"/>
                    <a:pt x="5" y="102"/>
                  </a:cubicBezTo>
                  <a:cubicBezTo>
                    <a:pt x="32" y="22"/>
                    <a:pt x="32" y="22"/>
                    <a:pt x="32" y="22"/>
                  </a:cubicBezTo>
                  <a:cubicBezTo>
                    <a:pt x="37" y="8"/>
                    <a:pt x="52" y="0"/>
                    <a:pt x="66" y="5"/>
                  </a:cubicBezTo>
                  <a:cubicBezTo>
                    <a:pt x="248" y="67"/>
                    <a:pt x="248" y="67"/>
                    <a:pt x="248" y="67"/>
                  </a:cubicBezTo>
                  <a:cubicBezTo>
                    <a:pt x="262" y="71"/>
                    <a:pt x="269" y="87"/>
                    <a:pt x="265" y="101"/>
                  </a:cubicBezTo>
                  <a:cubicBezTo>
                    <a:pt x="238" y="180"/>
                    <a:pt x="238" y="180"/>
                    <a:pt x="238" y="180"/>
                  </a:cubicBezTo>
                  <a:cubicBezTo>
                    <a:pt x="233" y="195"/>
                    <a:pt x="218" y="202"/>
                    <a:pt x="204" y="197"/>
                  </a:cubicBezTo>
                  <a:close/>
                </a:path>
              </a:pathLst>
            </a:custGeom>
            <a:solidFill>
              <a:srgbClr val="282F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C8663FF0-2F7F-4A02-94A0-3ACB6257EB8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0916" y="-11477215"/>
              <a:ext cx="768384" cy="594102"/>
            </a:xfrm>
            <a:custGeom>
              <a:avLst/>
              <a:gdLst>
                <a:gd name="T0" fmla="*/ 196 w 262"/>
                <a:gd name="T1" fmla="*/ 194 h 199"/>
                <a:gd name="T2" fmla="*/ 22 w 262"/>
                <a:gd name="T3" fmla="*/ 135 h 199"/>
                <a:gd name="T4" fmla="*/ 5 w 262"/>
                <a:gd name="T5" fmla="*/ 101 h 199"/>
                <a:gd name="T6" fmla="*/ 32 w 262"/>
                <a:gd name="T7" fmla="*/ 22 h 199"/>
                <a:gd name="T8" fmla="*/ 66 w 262"/>
                <a:gd name="T9" fmla="*/ 5 h 199"/>
                <a:gd name="T10" fmla="*/ 240 w 262"/>
                <a:gd name="T11" fmla="*/ 64 h 199"/>
                <a:gd name="T12" fmla="*/ 257 w 262"/>
                <a:gd name="T13" fmla="*/ 98 h 199"/>
                <a:gd name="T14" fmla="*/ 230 w 262"/>
                <a:gd name="T15" fmla="*/ 177 h 199"/>
                <a:gd name="T16" fmla="*/ 196 w 262"/>
                <a:gd name="T17" fmla="*/ 194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2" h="199">
                  <a:moveTo>
                    <a:pt x="196" y="194"/>
                  </a:moveTo>
                  <a:cubicBezTo>
                    <a:pt x="22" y="135"/>
                    <a:pt x="22" y="135"/>
                    <a:pt x="22" y="135"/>
                  </a:cubicBezTo>
                  <a:cubicBezTo>
                    <a:pt x="8" y="131"/>
                    <a:pt x="0" y="115"/>
                    <a:pt x="5" y="101"/>
                  </a:cubicBezTo>
                  <a:cubicBezTo>
                    <a:pt x="32" y="22"/>
                    <a:pt x="32" y="22"/>
                    <a:pt x="32" y="22"/>
                  </a:cubicBezTo>
                  <a:cubicBezTo>
                    <a:pt x="37" y="8"/>
                    <a:pt x="52" y="0"/>
                    <a:pt x="66" y="5"/>
                  </a:cubicBezTo>
                  <a:cubicBezTo>
                    <a:pt x="240" y="64"/>
                    <a:pt x="240" y="64"/>
                    <a:pt x="240" y="64"/>
                  </a:cubicBezTo>
                  <a:cubicBezTo>
                    <a:pt x="255" y="68"/>
                    <a:pt x="262" y="84"/>
                    <a:pt x="257" y="98"/>
                  </a:cubicBezTo>
                  <a:cubicBezTo>
                    <a:pt x="230" y="177"/>
                    <a:pt x="230" y="177"/>
                    <a:pt x="230" y="177"/>
                  </a:cubicBezTo>
                  <a:cubicBezTo>
                    <a:pt x="226" y="191"/>
                    <a:pt x="210" y="199"/>
                    <a:pt x="196" y="194"/>
                  </a:cubicBezTo>
                  <a:close/>
                </a:path>
              </a:pathLst>
            </a:custGeom>
            <a:solidFill>
              <a:srgbClr val="282F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67115DAA-08C4-4D21-BD50-309502B06D1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4637" y="-12000429"/>
              <a:ext cx="494438" cy="496210"/>
            </a:xfrm>
            <a:custGeom>
              <a:avLst/>
              <a:gdLst>
                <a:gd name="T0" fmla="*/ 101 w 167"/>
                <a:gd name="T1" fmla="*/ 163 h 167"/>
                <a:gd name="T2" fmla="*/ 21 w 167"/>
                <a:gd name="T3" fmla="*/ 136 h 167"/>
                <a:gd name="T4" fmla="*/ 5 w 167"/>
                <a:gd name="T5" fmla="*/ 101 h 167"/>
                <a:gd name="T6" fmla="*/ 31 w 167"/>
                <a:gd name="T7" fmla="*/ 22 h 167"/>
                <a:gd name="T8" fmla="*/ 66 w 167"/>
                <a:gd name="T9" fmla="*/ 5 h 167"/>
                <a:gd name="T10" fmla="*/ 145 w 167"/>
                <a:gd name="T11" fmla="*/ 32 h 167"/>
                <a:gd name="T12" fmla="*/ 162 w 167"/>
                <a:gd name="T13" fmla="*/ 66 h 167"/>
                <a:gd name="T14" fmla="*/ 135 w 167"/>
                <a:gd name="T15" fmla="*/ 146 h 167"/>
                <a:gd name="T16" fmla="*/ 101 w 167"/>
                <a:gd name="T17" fmla="*/ 163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167">
                  <a:moveTo>
                    <a:pt x="101" y="163"/>
                  </a:moveTo>
                  <a:cubicBezTo>
                    <a:pt x="21" y="136"/>
                    <a:pt x="21" y="136"/>
                    <a:pt x="21" y="136"/>
                  </a:cubicBezTo>
                  <a:cubicBezTo>
                    <a:pt x="7" y="131"/>
                    <a:pt x="0" y="115"/>
                    <a:pt x="5" y="101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6" y="8"/>
                    <a:pt x="52" y="0"/>
                    <a:pt x="66" y="5"/>
                  </a:cubicBezTo>
                  <a:cubicBezTo>
                    <a:pt x="145" y="32"/>
                    <a:pt x="145" y="32"/>
                    <a:pt x="145" y="32"/>
                  </a:cubicBezTo>
                  <a:cubicBezTo>
                    <a:pt x="159" y="37"/>
                    <a:pt x="167" y="52"/>
                    <a:pt x="162" y="66"/>
                  </a:cubicBezTo>
                  <a:cubicBezTo>
                    <a:pt x="135" y="146"/>
                    <a:pt x="135" y="146"/>
                    <a:pt x="135" y="146"/>
                  </a:cubicBezTo>
                  <a:cubicBezTo>
                    <a:pt x="130" y="160"/>
                    <a:pt x="115" y="167"/>
                    <a:pt x="101" y="163"/>
                  </a:cubicBezTo>
                  <a:close/>
                </a:path>
              </a:pathLst>
            </a:custGeom>
            <a:solidFill>
              <a:srgbClr val="282F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C5F50B16-D83C-4F3D-9D15-CED6DFC226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4234" y="-9735417"/>
              <a:ext cx="494438" cy="499585"/>
            </a:xfrm>
            <a:custGeom>
              <a:avLst/>
              <a:gdLst>
                <a:gd name="T0" fmla="*/ 101 w 167"/>
                <a:gd name="T1" fmla="*/ 162 h 167"/>
                <a:gd name="T2" fmla="*/ 21 w 167"/>
                <a:gd name="T3" fmla="*/ 135 h 167"/>
                <a:gd name="T4" fmla="*/ 5 w 167"/>
                <a:gd name="T5" fmla="*/ 101 h 167"/>
                <a:gd name="T6" fmla="*/ 31 w 167"/>
                <a:gd name="T7" fmla="*/ 21 h 167"/>
                <a:gd name="T8" fmla="*/ 66 w 167"/>
                <a:gd name="T9" fmla="*/ 4 h 167"/>
                <a:gd name="T10" fmla="*/ 145 w 167"/>
                <a:gd name="T11" fmla="*/ 31 h 167"/>
                <a:gd name="T12" fmla="*/ 162 w 167"/>
                <a:gd name="T13" fmla="*/ 66 h 167"/>
                <a:gd name="T14" fmla="*/ 135 w 167"/>
                <a:gd name="T15" fmla="*/ 145 h 167"/>
                <a:gd name="T16" fmla="*/ 101 w 167"/>
                <a:gd name="T17" fmla="*/ 162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167">
                  <a:moveTo>
                    <a:pt x="101" y="162"/>
                  </a:moveTo>
                  <a:cubicBezTo>
                    <a:pt x="21" y="135"/>
                    <a:pt x="21" y="135"/>
                    <a:pt x="21" y="135"/>
                  </a:cubicBezTo>
                  <a:cubicBezTo>
                    <a:pt x="7" y="130"/>
                    <a:pt x="0" y="115"/>
                    <a:pt x="5" y="101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6" y="7"/>
                    <a:pt x="52" y="0"/>
                    <a:pt x="66" y="4"/>
                  </a:cubicBezTo>
                  <a:cubicBezTo>
                    <a:pt x="145" y="31"/>
                    <a:pt x="145" y="31"/>
                    <a:pt x="145" y="31"/>
                  </a:cubicBezTo>
                  <a:cubicBezTo>
                    <a:pt x="159" y="36"/>
                    <a:pt x="167" y="52"/>
                    <a:pt x="162" y="66"/>
                  </a:cubicBezTo>
                  <a:cubicBezTo>
                    <a:pt x="135" y="145"/>
                    <a:pt x="135" y="145"/>
                    <a:pt x="135" y="145"/>
                  </a:cubicBezTo>
                  <a:cubicBezTo>
                    <a:pt x="130" y="159"/>
                    <a:pt x="115" y="167"/>
                    <a:pt x="101" y="162"/>
                  </a:cubicBezTo>
                  <a:close/>
                </a:path>
              </a:pathLst>
            </a:custGeom>
            <a:solidFill>
              <a:srgbClr val="282F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B0DDFAA8-F0B5-4204-8C2C-33AE1A779C0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6026" y="-11207169"/>
              <a:ext cx="494438" cy="502961"/>
            </a:xfrm>
            <a:custGeom>
              <a:avLst/>
              <a:gdLst>
                <a:gd name="T0" fmla="*/ 101 w 167"/>
                <a:gd name="T1" fmla="*/ 163 h 168"/>
                <a:gd name="T2" fmla="*/ 21 w 167"/>
                <a:gd name="T3" fmla="*/ 136 h 168"/>
                <a:gd name="T4" fmla="*/ 4 w 167"/>
                <a:gd name="T5" fmla="*/ 102 h 168"/>
                <a:gd name="T6" fmla="*/ 31 w 167"/>
                <a:gd name="T7" fmla="*/ 22 h 168"/>
                <a:gd name="T8" fmla="*/ 66 w 167"/>
                <a:gd name="T9" fmla="*/ 5 h 168"/>
                <a:gd name="T10" fmla="*/ 145 w 167"/>
                <a:gd name="T11" fmla="*/ 32 h 168"/>
                <a:gd name="T12" fmla="*/ 162 w 167"/>
                <a:gd name="T13" fmla="*/ 66 h 168"/>
                <a:gd name="T14" fmla="*/ 135 w 167"/>
                <a:gd name="T15" fmla="*/ 146 h 168"/>
                <a:gd name="T16" fmla="*/ 101 w 167"/>
                <a:gd name="T17" fmla="*/ 163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168">
                  <a:moveTo>
                    <a:pt x="101" y="163"/>
                  </a:moveTo>
                  <a:cubicBezTo>
                    <a:pt x="21" y="136"/>
                    <a:pt x="21" y="136"/>
                    <a:pt x="21" y="136"/>
                  </a:cubicBezTo>
                  <a:cubicBezTo>
                    <a:pt x="7" y="131"/>
                    <a:pt x="0" y="116"/>
                    <a:pt x="4" y="102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6" y="8"/>
                    <a:pt x="51" y="0"/>
                    <a:pt x="66" y="5"/>
                  </a:cubicBezTo>
                  <a:cubicBezTo>
                    <a:pt x="145" y="32"/>
                    <a:pt x="145" y="32"/>
                    <a:pt x="145" y="32"/>
                  </a:cubicBezTo>
                  <a:cubicBezTo>
                    <a:pt x="159" y="37"/>
                    <a:pt x="167" y="52"/>
                    <a:pt x="162" y="66"/>
                  </a:cubicBezTo>
                  <a:cubicBezTo>
                    <a:pt x="135" y="146"/>
                    <a:pt x="135" y="146"/>
                    <a:pt x="135" y="146"/>
                  </a:cubicBezTo>
                  <a:cubicBezTo>
                    <a:pt x="130" y="160"/>
                    <a:pt x="115" y="168"/>
                    <a:pt x="101" y="163"/>
                  </a:cubicBezTo>
                  <a:close/>
                </a:path>
              </a:pathLst>
            </a:custGeom>
            <a:solidFill>
              <a:srgbClr val="282F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A82623D8-CF4E-4083-A400-AFD414D44E9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5802" y="-11821524"/>
              <a:ext cx="494438" cy="496210"/>
            </a:xfrm>
            <a:custGeom>
              <a:avLst/>
              <a:gdLst>
                <a:gd name="T0" fmla="*/ 101 w 167"/>
                <a:gd name="T1" fmla="*/ 162 h 167"/>
                <a:gd name="T2" fmla="*/ 22 w 167"/>
                <a:gd name="T3" fmla="*/ 135 h 167"/>
                <a:gd name="T4" fmla="*/ 5 w 167"/>
                <a:gd name="T5" fmla="*/ 101 h 167"/>
                <a:gd name="T6" fmla="*/ 32 w 167"/>
                <a:gd name="T7" fmla="*/ 22 h 167"/>
                <a:gd name="T8" fmla="*/ 66 w 167"/>
                <a:gd name="T9" fmla="*/ 5 h 167"/>
                <a:gd name="T10" fmla="*/ 145 w 167"/>
                <a:gd name="T11" fmla="*/ 32 h 167"/>
                <a:gd name="T12" fmla="*/ 162 w 167"/>
                <a:gd name="T13" fmla="*/ 66 h 167"/>
                <a:gd name="T14" fmla="*/ 136 w 167"/>
                <a:gd name="T15" fmla="*/ 145 h 167"/>
                <a:gd name="T16" fmla="*/ 101 w 167"/>
                <a:gd name="T17" fmla="*/ 162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167">
                  <a:moveTo>
                    <a:pt x="101" y="162"/>
                  </a:moveTo>
                  <a:cubicBezTo>
                    <a:pt x="22" y="135"/>
                    <a:pt x="22" y="135"/>
                    <a:pt x="22" y="135"/>
                  </a:cubicBezTo>
                  <a:cubicBezTo>
                    <a:pt x="8" y="131"/>
                    <a:pt x="0" y="115"/>
                    <a:pt x="5" y="101"/>
                  </a:cubicBezTo>
                  <a:cubicBezTo>
                    <a:pt x="32" y="22"/>
                    <a:pt x="32" y="22"/>
                    <a:pt x="32" y="22"/>
                  </a:cubicBezTo>
                  <a:cubicBezTo>
                    <a:pt x="36" y="8"/>
                    <a:pt x="52" y="0"/>
                    <a:pt x="66" y="5"/>
                  </a:cubicBezTo>
                  <a:cubicBezTo>
                    <a:pt x="145" y="32"/>
                    <a:pt x="145" y="32"/>
                    <a:pt x="145" y="32"/>
                  </a:cubicBezTo>
                  <a:cubicBezTo>
                    <a:pt x="160" y="36"/>
                    <a:pt x="167" y="52"/>
                    <a:pt x="162" y="66"/>
                  </a:cubicBezTo>
                  <a:cubicBezTo>
                    <a:pt x="136" y="145"/>
                    <a:pt x="136" y="145"/>
                    <a:pt x="136" y="145"/>
                  </a:cubicBezTo>
                  <a:cubicBezTo>
                    <a:pt x="131" y="159"/>
                    <a:pt x="115" y="167"/>
                    <a:pt x="101" y="162"/>
                  </a:cubicBezTo>
                  <a:close/>
                </a:path>
              </a:pathLst>
            </a:custGeom>
            <a:solidFill>
              <a:srgbClr val="282F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DD3A6426-4BC0-4407-955E-7AD7AEBCEB3F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4984" y="-7885601"/>
              <a:ext cx="427622" cy="293675"/>
            </a:xfrm>
            <a:custGeom>
              <a:avLst/>
              <a:gdLst>
                <a:gd name="T0" fmla="*/ 101 w 144"/>
                <a:gd name="T1" fmla="*/ 94 h 99"/>
                <a:gd name="T2" fmla="*/ 22 w 144"/>
                <a:gd name="T3" fmla="*/ 67 h 99"/>
                <a:gd name="T4" fmla="*/ 5 w 144"/>
                <a:gd name="T5" fmla="*/ 33 h 99"/>
                <a:gd name="T6" fmla="*/ 9 w 144"/>
                <a:gd name="T7" fmla="*/ 22 h 99"/>
                <a:gd name="T8" fmla="*/ 43 w 144"/>
                <a:gd name="T9" fmla="*/ 5 h 99"/>
                <a:gd name="T10" fmla="*/ 123 w 144"/>
                <a:gd name="T11" fmla="*/ 32 h 99"/>
                <a:gd name="T12" fmla="*/ 140 w 144"/>
                <a:gd name="T13" fmla="*/ 66 h 99"/>
                <a:gd name="T14" fmla="*/ 136 w 144"/>
                <a:gd name="T15" fmla="*/ 77 h 99"/>
                <a:gd name="T16" fmla="*/ 101 w 144"/>
                <a:gd name="T17" fmla="*/ 94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99">
                  <a:moveTo>
                    <a:pt x="101" y="94"/>
                  </a:moveTo>
                  <a:cubicBezTo>
                    <a:pt x="22" y="67"/>
                    <a:pt x="22" y="67"/>
                    <a:pt x="22" y="67"/>
                  </a:cubicBezTo>
                  <a:cubicBezTo>
                    <a:pt x="8" y="62"/>
                    <a:pt x="0" y="47"/>
                    <a:pt x="5" y="33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14" y="8"/>
                    <a:pt x="29" y="0"/>
                    <a:pt x="43" y="5"/>
                  </a:cubicBezTo>
                  <a:cubicBezTo>
                    <a:pt x="123" y="32"/>
                    <a:pt x="123" y="32"/>
                    <a:pt x="123" y="32"/>
                  </a:cubicBezTo>
                  <a:cubicBezTo>
                    <a:pt x="137" y="37"/>
                    <a:pt x="144" y="52"/>
                    <a:pt x="140" y="66"/>
                  </a:cubicBezTo>
                  <a:cubicBezTo>
                    <a:pt x="136" y="77"/>
                    <a:pt x="136" y="77"/>
                    <a:pt x="136" y="77"/>
                  </a:cubicBezTo>
                  <a:cubicBezTo>
                    <a:pt x="131" y="91"/>
                    <a:pt x="116" y="99"/>
                    <a:pt x="101" y="94"/>
                  </a:cubicBezTo>
                  <a:close/>
                </a:path>
              </a:pathLst>
            </a:custGeom>
            <a:solidFill>
              <a:srgbClr val="282F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id="{7A3696B6-E3A4-41F1-9C28-7E7190C60B88}"/>
                </a:ext>
              </a:extLst>
            </p:cNvPr>
            <p:cNvSpPr>
              <a:spLocks/>
            </p:cNvSpPr>
            <p:nvPr/>
          </p:nvSpPr>
          <p:spPr bwMode="auto">
            <a:xfrm>
              <a:off x="7232830" y="-7912605"/>
              <a:ext cx="487757" cy="499585"/>
            </a:xfrm>
            <a:custGeom>
              <a:avLst/>
              <a:gdLst>
                <a:gd name="T0" fmla="*/ 101 w 167"/>
                <a:gd name="T1" fmla="*/ 162 h 167"/>
                <a:gd name="T2" fmla="*/ 22 w 167"/>
                <a:gd name="T3" fmla="*/ 135 h 167"/>
                <a:gd name="T4" fmla="*/ 5 w 167"/>
                <a:gd name="T5" fmla="*/ 101 h 167"/>
                <a:gd name="T6" fmla="*/ 32 w 167"/>
                <a:gd name="T7" fmla="*/ 22 h 167"/>
                <a:gd name="T8" fmla="*/ 66 w 167"/>
                <a:gd name="T9" fmla="*/ 5 h 167"/>
                <a:gd name="T10" fmla="*/ 145 w 167"/>
                <a:gd name="T11" fmla="*/ 32 h 167"/>
                <a:gd name="T12" fmla="*/ 162 w 167"/>
                <a:gd name="T13" fmla="*/ 66 h 167"/>
                <a:gd name="T14" fmla="*/ 135 w 167"/>
                <a:gd name="T15" fmla="*/ 145 h 167"/>
                <a:gd name="T16" fmla="*/ 101 w 167"/>
                <a:gd name="T17" fmla="*/ 162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167">
                  <a:moveTo>
                    <a:pt x="101" y="162"/>
                  </a:moveTo>
                  <a:cubicBezTo>
                    <a:pt x="22" y="135"/>
                    <a:pt x="22" y="135"/>
                    <a:pt x="22" y="135"/>
                  </a:cubicBezTo>
                  <a:cubicBezTo>
                    <a:pt x="7" y="131"/>
                    <a:pt x="0" y="115"/>
                    <a:pt x="5" y="101"/>
                  </a:cubicBezTo>
                  <a:cubicBezTo>
                    <a:pt x="32" y="22"/>
                    <a:pt x="32" y="22"/>
                    <a:pt x="32" y="22"/>
                  </a:cubicBezTo>
                  <a:cubicBezTo>
                    <a:pt x="36" y="8"/>
                    <a:pt x="52" y="0"/>
                    <a:pt x="66" y="5"/>
                  </a:cubicBezTo>
                  <a:cubicBezTo>
                    <a:pt x="145" y="32"/>
                    <a:pt x="145" y="32"/>
                    <a:pt x="145" y="32"/>
                  </a:cubicBezTo>
                  <a:cubicBezTo>
                    <a:pt x="159" y="36"/>
                    <a:pt x="167" y="52"/>
                    <a:pt x="162" y="66"/>
                  </a:cubicBezTo>
                  <a:cubicBezTo>
                    <a:pt x="135" y="145"/>
                    <a:pt x="135" y="145"/>
                    <a:pt x="135" y="145"/>
                  </a:cubicBezTo>
                  <a:cubicBezTo>
                    <a:pt x="131" y="159"/>
                    <a:pt x="115" y="167"/>
                    <a:pt x="101" y="162"/>
                  </a:cubicBezTo>
                  <a:close/>
                </a:path>
              </a:pathLst>
            </a:custGeom>
            <a:solidFill>
              <a:srgbClr val="282F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3" name="Freeform 21">
              <a:extLst>
                <a:ext uri="{FF2B5EF4-FFF2-40B4-BE49-F238E27FC236}">
                  <a16:creationId xmlns:a16="http://schemas.microsoft.com/office/drawing/2014/main" id="{0723AE33-EA23-4054-958D-EA73EBB82882}"/>
                </a:ext>
              </a:extLst>
            </p:cNvPr>
            <p:cNvSpPr>
              <a:spLocks/>
            </p:cNvSpPr>
            <p:nvPr/>
          </p:nvSpPr>
          <p:spPr bwMode="auto">
            <a:xfrm>
              <a:off x="7753994" y="-7527789"/>
              <a:ext cx="427622" cy="293675"/>
            </a:xfrm>
            <a:custGeom>
              <a:avLst/>
              <a:gdLst>
                <a:gd name="T0" fmla="*/ 101 w 144"/>
                <a:gd name="T1" fmla="*/ 94 h 98"/>
                <a:gd name="T2" fmla="*/ 22 w 144"/>
                <a:gd name="T3" fmla="*/ 67 h 98"/>
                <a:gd name="T4" fmla="*/ 5 w 144"/>
                <a:gd name="T5" fmla="*/ 32 h 98"/>
                <a:gd name="T6" fmla="*/ 9 w 144"/>
                <a:gd name="T7" fmla="*/ 21 h 98"/>
                <a:gd name="T8" fmla="*/ 43 w 144"/>
                <a:gd name="T9" fmla="*/ 4 h 98"/>
                <a:gd name="T10" fmla="*/ 123 w 144"/>
                <a:gd name="T11" fmla="*/ 31 h 98"/>
                <a:gd name="T12" fmla="*/ 139 w 144"/>
                <a:gd name="T13" fmla="*/ 66 h 98"/>
                <a:gd name="T14" fmla="*/ 136 w 144"/>
                <a:gd name="T15" fmla="*/ 77 h 98"/>
                <a:gd name="T16" fmla="*/ 101 w 144"/>
                <a:gd name="T17" fmla="*/ 9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98">
                  <a:moveTo>
                    <a:pt x="101" y="94"/>
                  </a:moveTo>
                  <a:cubicBezTo>
                    <a:pt x="22" y="67"/>
                    <a:pt x="22" y="67"/>
                    <a:pt x="22" y="67"/>
                  </a:cubicBezTo>
                  <a:cubicBezTo>
                    <a:pt x="8" y="62"/>
                    <a:pt x="0" y="47"/>
                    <a:pt x="5" y="32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14" y="7"/>
                    <a:pt x="29" y="0"/>
                    <a:pt x="43" y="4"/>
                  </a:cubicBezTo>
                  <a:cubicBezTo>
                    <a:pt x="123" y="31"/>
                    <a:pt x="123" y="31"/>
                    <a:pt x="123" y="31"/>
                  </a:cubicBezTo>
                  <a:cubicBezTo>
                    <a:pt x="137" y="36"/>
                    <a:pt x="144" y="52"/>
                    <a:pt x="139" y="66"/>
                  </a:cubicBezTo>
                  <a:cubicBezTo>
                    <a:pt x="136" y="77"/>
                    <a:pt x="136" y="77"/>
                    <a:pt x="136" y="77"/>
                  </a:cubicBezTo>
                  <a:cubicBezTo>
                    <a:pt x="131" y="91"/>
                    <a:pt x="116" y="98"/>
                    <a:pt x="101" y="94"/>
                  </a:cubicBezTo>
                  <a:close/>
                </a:path>
              </a:pathLst>
            </a:custGeom>
            <a:solidFill>
              <a:srgbClr val="282F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4" name="Freeform 22">
              <a:extLst>
                <a:ext uri="{FF2B5EF4-FFF2-40B4-BE49-F238E27FC236}">
                  <a16:creationId xmlns:a16="http://schemas.microsoft.com/office/drawing/2014/main" id="{43E90A4A-77F0-4E62-AC92-C35F023FFA4E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1930" y="-7537916"/>
              <a:ext cx="714931" cy="570473"/>
            </a:xfrm>
            <a:custGeom>
              <a:avLst/>
              <a:gdLst>
                <a:gd name="T0" fmla="*/ 175 w 241"/>
                <a:gd name="T1" fmla="*/ 188 h 192"/>
                <a:gd name="T2" fmla="*/ 21 w 241"/>
                <a:gd name="T3" fmla="*/ 136 h 192"/>
                <a:gd name="T4" fmla="*/ 4 w 241"/>
                <a:gd name="T5" fmla="*/ 101 h 192"/>
                <a:gd name="T6" fmla="*/ 31 w 241"/>
                <a:gd name="T7" fmla="*/ 22 h 192"/>
                <a:gd name="T8" fmla="*/ 66 w 241"/>
                <a:gd name="T9" fmla="*/ 5 h 192"/>
                <a:gd name="T10" fmla="*/ 219 w 241"/>
                <a:gd name="T11" fmla="*/ 57 h 192"/>
                <a:gd name="T12" fmla="*/ 236 w 241"/>
                <a:gd name="T13" fmla="*/ 91 h 192"/>
                <a:gd name="T14" fmla="*/ 209 w 241"/>
                <a:gd name="T15" fmla="*/ 171 h 192"/>
                <a:gd name="T16" fmla="*/ 175 w 241"/>
                <a:gd name="T17" fmla="*/ 188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1" h="192">
                  <a:moveTo>
                    <a:pt x="175" y="188"/>
                  </a:moveTo>
                  <a:cubicBezTo>
                    <a:pt x="21" y="136"/>
                    <a:pt x="21" y="136"/>
                    <a:pt x="21" y="136"/>
                  </a:cubicBezTo>
                  <a:cubicBezTo>
                    <a:pt x="7" y="131"/>
                    <a:pt x="0" y="115"/>
                    <a:pt x="4" y="101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6" y="8"/>
                    <a:pt x="52" y="0"/>
                    <a:pt x="66" y="5"/>
                  </a:cubicBezTo>
                  <a:cubicBezTo>
                    <a:pt x="219" y="57"/>
                    <a:pt x="219" y="57"/>
                    <a:pt x="219" y="57"/>
                  </a:cubicBezTo>
                  <a:cubicBezTo>
                    <a:pt x="233" y="62"/>
                    <a:pt x="241" y="77"/>
                    <a:pt x="236" y="91"/>
                  </a:cubicBezTo>
                  <a:cubicBezTo>
                    <a:pt x="209" y="171"/>
                    <a:pt x="209" y="171"/>
                    <a:pt x="209" y="171"/>
                  </a:cubicBezTo>
                  <a:cubicBezTo>
                    <a:pt x="204" y="185"/>
                    <a:pt x="189" y="192"/>
                    <a:pt x="175" y="188"/>
                  </a:cubicBezTo>
                  <a:close/>
                </a:path>
              </a:pathLst>
            </a:custGeom>
            <a:solidFill>
              <a:srgbClr val="282F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5" name="Freeform 23">
              <a:extLst>
                <a:ext uri="{FF2B5EF4-FFF2-40B4-BE49-F238E27FC236}">
                  <a16:creationId xmlns:a16="http://schemas.microsoft.com/office/drawing/2014/main" id="{2DAE1E28-9FF7-4C1E-A712-57D70CAA5F7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9747" y="-9978458"/>
              <a:ext cx="487757" cy="496210"/>
            </a:xfrm>
            <a:custGeom>
              <a:avLst/>
              <a:gdLst>
                <a:gd name="T0" fmla="*/ 101 w 167"/>
                <a:gd name="T1" fmla="*/ 162 h 167"/>
                <a:gd name="T2" fmla="*/ 22 w 167"/>
                <a:gd name="T3" fmla="*/ 135 h 167"/>
                <a:gd name="T4" fmla="*/ 5 w 167"/>
                <a:gd name="T5" fmla="*/ 101 h 167"/>
                <a:gd name="T6" fmla="*/ 32 w 167"/>
                <a:gd name="T7" fmla="*/ 21 h 167"/>
                <a:gd name="T8" fmla="*/ 66 w 167"/>
                <a:gd name="T9" fmla="*/ 4 h 167"/>
                <a:gd name="T10" fmla="*/ 145 w 167"/>
                <a:gd name="T11" fmla="*/ 31 h 167"/>
                <a:gd name="T12" fmla="*/ 162 w 167"/>
                <a:gd name="T13" fmla="*/ 66 h 167"/>
                <a:gd name="T14" fmla="*/ 135 w 167"/>
                <a:gd name="T15" fmla="*/ 145 h 167"/>
                <a:gd name="T16" fmla="*/ 101 w 167"/>
                <a:gd name="T17" fmla="*/ 162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167">
                  <a:moveTo>
                    <a:pt x="101" y="162"/>
                  </a:moveTo>
                  <a:cubicBezTo>
                    <a:pt x="22" y="135"/>
                    <a:pt x="22" y="135"/>
                    <a:pt x="22" y="135"/>
                  </a:cubicBezTo>
                  <a:cubicBezTo>
                    <a:pt x="7" y="130"/>
                    <a:pt x="0" y="115"/>
                    <a:pt x="5" y="101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6" y="7"/>
                    <a:pt x="52" y="0"/>
                    <a:pt x="66" y="4"/>
                  </a:cubicBezTo>
                  <a:cubicBezTo>
                    <a:pt x="145" y="31"/>
                    <a:pt x="145" y="31"/>
                    <a:pt x="145" y="31"/>
                  </a:cubicBezTo>
                  <a:cubicBezTo>
                    <a:pt x="159" y="36"/>
                    <a:pt x="167" y="51"/>
                    <a:pt x="162" y="66"/>
                  </a:cubicBezTo>
                  <a:cubicBezTo>
                    <a:pt x="135" y="145"/>
                    <a:pt x="135" y="145"/>
                    <a:pt x="135" y="145"/>
                  </a:cubicBezTo>
                  <a:cubicBezTo>
                    <a:pt x="131" y="159"/>
                    <a:pt x="115" y="167"/>
                    <a:pt x="101" y="162"/>
                  </a:cubicBezTo>
                  <a:close/>
                </a:path>
              </a:pathLst>
            </a:custGeom>
            <a:solidFill>
              <a:srgbClr val="282F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6" name="Freeform 24">
              <a:extLst>
                <a:ext uri="{FF2B5EF4-FFF2-40B4-BE49-F238E27FC236}">
                  <a16:creationId xmlns:a16="http://schemas.microsoft.com/office/drawing/2014/main" id="{AEFA8320-488C-4327-B1F3-4B76D8A2576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9523" y="-10589438"/>
              <a:ext cx="494438" cy="499585"/>
            </a:xfrm>
            <a:custGeom>
              <a:avLst/>
              <a:gdLst>
                <a:gd name="T0" fmla="*/ 101 w 167"/>
                <a:gd name="T1" fmla="*/ 163 h 167"/>
                <a:gd name="T2" fmla="*/ 22 w 167"/>
                <a:gd name="T3" fmla="*/ 136 h 167"/>
                <a:gd name="T4" fmla="*/ 5 w 167"/>
                <a:gd name="T5" fmla="*/ 101 h 167"/>
                <a:gd name="T6" fmla="*/ 32 w 167"/>
                <a:gd name="T7" fmla="*/ 22 h 167"/>
                <a:gd name="T8" fmla="*/ 66 w 167"/>
                <a:gd name="T9" fmla="*/ 5 h 167"/>
                <a:gd name="T10" fmla="*/ 145 w 167"/>
                <a:gd name="T11" fmla="*/ 32 h 167"/>
                <a:gd name="T12" fmla="*/ 162 w 167"/>
                <a:gd name="T13" fmla="*/ 66 h 167"/>
                <a:gd name="T14" fmla="*/ 135 w 167"/>
                <a:gd name="T15" fmla="*/ 146 h 167"/>
                <a:gd name="T16" fmla="*/ 101 w 167"/>
                <a:gd name="T17" fmla="*/ 163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167">
                  <a:moveTo>
                    <a:pt x="101" y="163"/>
                  </a:moveTo>
                  <a:cubicBezTo>
                    <a:pt x="22" y="136"/>
                    <a:pt x="22" y="136"/>
                    <a:pt x="22" y="136"/>
                  </a:cubicBezTo>
                  <a:cubicBezTo>
                    <a:pt x="7" y="131"/>
                    <a:pt x="0" y="115"/>
                    <a:pt x="5" y="101"/>
                  </a:cubicBezTo>
                  <a:cubicBezTo>
                    <a:pt x="32" y="22"/>
                    <a:pt x="32" y="22"/>
                    <a:pt x="32" y="22"/>
                  </a:cubicBezTo>
                  <a:cubicBezTo>
                    <a:pt x="36" y="8"/>
                    <a:pt x="52" y="0"/>
                    <a:pt x="66" y="5"/>
                  </a:cubicBezTo>
                  <a:cubicBezTo>
                    <a:pt x="145" y="32"/>
                    <a:pt x="145" y="32"/>
                    <a:pt x="145" y="32"/>
                  </a:cubicBezTo>
                  <a:cubicBezTo>
                    <a:pt x="159" y="37"/>
                    <a:pt x="167" y="52"/>
                    <a:pt x="162" y="66"/>
                  </a:cubicBezTo>
                  <a:cubicBezTo>
                    <a:pt x="135" y="146"/>
                    <a:pt x="135" y="146"/>
                    <a:pt x="135" y="146"/>
                  </a:cubicBezTo>
                  <a:cubicBezTo>
                    <a:pt x="131" y="160"/>
                    <a:pt x="115" y="167"/>
                    <a:pt x="101" y="163"/>
                  </a:cubicBezTo>
                  <a:close/>
                </a:path>
              </a:pathLst>
            </a:custGeom>
            <a:solidFill>
              <a:srgbClr val="282F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7" name="Freeform 25">
              <a:extLst>
                <a:ext uri="{FF2B5EF4-FFF2-40B4-BE49-F238E27FC236}">
                  <a16:creationId xmlns:a16="http://schemas.microsoft.com/office/drawing/2014/main" id="{3700EA1C-FF0F-44E5-8898-E1B11D1C27B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3872" y="-11024887"/>
              <a:ext cx="494438" cy="499585"/>
            </a:xfrm>
            <a:custGeom>
              <a:avLst/>
              <a:gdLst>
                <a:gd name="T0" fmla="*/ 101 w 167"/>
                <a:gd name="T1" fmla="*/ 163 h 167"/>
                <a:gd name="T2" fmla="*/ 22 w 167"/>
                <a:gd name="T3" fmla="*/ 136 h 167"/>
                <a:gd name="T4" fmla="*/ 5 w 167"/>
                <a:gd name="T5" fmla="*/ 101 h 167"/>
                <a:gd name="T6" fmla="*/ 32 w 167"/>
                <a:gd name="T7" fmla="*/ 22 h 167"/>
                <a:gd name="T8" fmla="*/ 66 w 167"/>
                <a:gd name="T9" fmla="*/ 5 h 167"/>
                <a:gd name="T10" fmla="*/ 145 w 167"/>
                <a:gd name="T11" fmla="*/ 32 h 167"/>
                <a:gd name="T12" fmla="*/ 162 w 167"/>
                <a:gd name="T13" fmla="*/ 66 h 167"/>
                <a:gd name="T14" fmla="*/ 136 w 167"/>
                <a:gd name="T15" fmla="*/ 146 h 167"/>
                <a:gd name="T16" fmla="*/ 101 w 167"/>
                <a:gd name="T17" fmla="*/ 163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167">
                  <a:moveTo>
                    <a:pt x="101" y="163"/>
                  </a:moveTo>
                  <a:cubicBezTo>
                    <a:pt x="22" y="136"/>
                    <a:pt x="22" y="136"/>
                    <a:pt x="22" y="136"/>
                  </a:cubicBezTo>
                  <a:cubicBezTo>
                    <a:pt x="8" y="131"/>
                    <a:pt x="0" y="115"/>
                    <a:pt x="5" y="101"/>
                  </a:cubicBezTo>
                  <a:cubicBezTo>
                    <a:pt x="32" y="22"/>
                    <a:pt x="32" y="22"/>
                    <a:pt x="32" y="22"/>
                  </a:cubicBezTo>
                  <a:cubicBezTo>
                    <a:pt x="37" y="8"/>
                    <a:pt x="52" y="0"/>
                    <a:pt x="66" y="5"/>
                  </a:cubicBezTo>
                  <a:cubicBezTo>
                    <a:pt x="145" y="32"/>
                    <a:pt x="145" y="32"/>
                    <a:pt x="145" y="32"/>
                  </a:cubicBezTo>
                  <a:cubicBezTo>
                    <a:pt x="160" y="37"/>
                    <a:pt x="167" y="52"/>
                    <a:pt x="162" y="66"/>
                  </a:cubicBezTo>
                  <a:cubicBezTo>
                    <a:pt x="136" y="146"/>
                    <a:pt x="136" y="146"/>
                    <a:pt x="136" y="146"/>
                  </a:cubicBezTo>
                  <a:cubicBezTo>
                    <a:pt x="131" y="160"/>
                    <a:pt x="115" y="167"/>
                    <a:pt x="101" y="163"/>
                  </a:cubicBezTo>
                  <a:close/>
                </a:path>
              </a:pathLst>
            </a:custGeom>
            <a:solidFill>
              <a:srgbClr val="282F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8" name="Freeform 26">
              <a:extLst>
                <a:ext uri="{FF2B5EF4-FFF2-40B4-BE49-F238E27FC236}">
                  <a16:creationId xmlns:a16="http://schemas.microsoft.com/office/drawing/2014/main" id="{E7666554-EC0E-42D7-B68F-CF74654EE42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3648" y="-11639242"/>
              <a:ext cx="494438" cy="496210"/>
            </a:xfrm>
            <a:custGeom>
              <a:avLst/>
              <a:gdLst>
                <a:gd name="T0" fmla="*/ 101 w 167"/>
                <a:gd name="T1" fmla="*/ 162 h 167"/>
                <a:gd name="T2" fmla="*/ 21 w 167"/>
                <a:gd name="T3" fmla="*/ 135 h 167"/>
                <a:gd name="T4" fmla="*/ 4 w 167"/>
                <a:gd name="T5" fmla="*/ 101 h 167"/>
                <a:gd name="T6" fmla="*/ 31 w 167"/>
                <a:gd name="T7" fmla="*/ 21 h 167"/>
                <a:gd name="T8" fmla="*/ 66 w 167"/>
                <a:gd name="T9" fmla="*/ 4 h 167"/>
                <a:gd name="T10" fmla="*/ 145 w 167"/>
                <a:gd name="T11" fmla="*/ 31 h 167"/>
                <a:gd name="T12" fmla="*/ 162 w 167"/>
                <a:gd name="T13" fmla="*/ 66 h 167"/>
                <a:gd name="T14" fmla="*/ 135 w 167"/>
                <a:gd name="T15" fmla="*/ 145 h 167"/>
                <a:gd name="T16" fmla="*/ 101 w 167"/>
                <a:gd name="T17" fmla="*/ 162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167">
                  <a:moveTo>
                    <a:pt x="101" y="162"/>
                  </a:moveTo>
                  <a:cubicBezTo>
                    <a:pt x="21" y="135"/>
                    <a:pt x="21" y="135"/>
                    <a:pt x="21" y="135"/>
                  </a:cubicBezTo>
                  <a:cubicBezTo>
                    <a:pt x="7" y="130"/>
                    <a:pt x="0" y="115"/>
                    <a:pt x="4" y="101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6" y="7"/>
                    <a:pt x="51" y="0"/>
                    <a:pt x="66" y="4"/>
                  </a:cubicBezTo>
                  <a:cubicBezTo>
                    <a:pt x="145" y="31"/>
                    <a:pt x="145" y="31"/>
                    <a:pt x="145" y="31"/>
                  </a:cubicBezTo>
                  <a:cubicBezTo>
                    <a:pt x="159" y="36"/>
                    <a:pt x="167" y="52"/>
                    <a:pt x="162" y="66"/>
                  </a:cubicBezTo>
                  <a:cubicBezTo>
                    <a:pt x="135" y="145"/>
                    <a:pt x="135" y="145"/>
                    <a:pt x="135" y="145"/>
                  </a:cubicBezTo>
                  <a:cubicBezTo>
                    <a:pt x="130" y="159"/>
                    <a:pt x="115" y="167"/>
                    <a:pt x="101" y="162"/>
                  </a:cubicBezTo>
                  <a:close/>
                </a:path>
              </a:pathLst>
            </a:custGeom>
            <a:solidFill>
              <a:srgbClr val="282F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9" name="Freeform 27">
              <a:extLst>
                <a:ext uri="{FF2B5EF4-FFF2-40B4-BE49-F238E27FC236}">
                  <a16:creationId xmlns:a16="http://schemas.microsoft.com/office/drawing/2014/main" id="{1B7E1C17-49B2-4B92-A613-809BB4C6BC3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8717" y="-9559887"/>
              <a:ext cx="608025" cy="533341"/>
            </a:xfrm>
            <a:custGeom>
              <a:avLst/>
              <a:gdLst>
                <a:gd name="T0" fmla="*/ 140 w 206"/>
                <a:gd name="T1" fmla="*/ 176 h 180"/>
                <a:gd name="T2" fmla="*/ 22 w 206"/>
                <a:gd name="T3" fmla="*/ 136 h 180"/>
                <a:gd name="T4" fmla="*/ 5 w 206"/>
                <a:gd name="T5" fmla="*/ 102 h 180"/>
                <a:gd name="T6" fmla="*/ 32 w 206"/>
                <a:gd name="T7" fmla="*/ 22 h 180"/>
                <a:gd name="T8" fmla="*/ 66 w 206"/>
                <a:gd name="T9" fmla="*/ 5 h 180"/>
                <a:gd name="T10" fmla="*/ 184 w 206"/>
                <a:gd name="T11" fmla="*/ 45 h 180"/>
                <a:gd name="T12" fmla="*/ 201 w 206"/>
                <a:gd name="T13" fmla="*/ 79 h 180"/>
                <a:gd name="T14" fmla="*/ 174 w 206"/>
                <a:gd name="T15" fmla="*/ 159 h 180"/>
                <a:gd name="T16" fmla="*/ 140 w 206"/>
                <a:gd name="T17" fmla="*/ 176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6" h="180">
                  <a:moveTo>
                    <a:pt x="140" y="176"/>
                  </a:moveTo>
                  <a:cubicBezTo>
                    <a:pt x="22" y="136"/>
                    <a:pt x="22" y="136"/>
                    <a:pt x="22" y="136"/>
                  </a:cubicBezTo>
                  <a:cubicBezTo>
                    <a:pt x="8" y="131"/>
                    <a:pt x="0" y="116"/>
                    <a:pt x="5" y="102"/>
                  </a:cubicBezTo>
                  <a:cubicBezTo>
                    <a:pt x="32" y="22"/>
                    <a:pt x="32" y="22"/>
                    <a:pt x="32" y="22"/>
                  </a:cubicBezTo>
                  <a:cubicBezTo>
                    <a:pt x="37" y="8"/>
                    <a:pt x="52" y="0"/>
                    <a:pt x="66" y="5"/>
                  </a:cubicBezTo>
                  <a:cubicBezTo>
                    <a:pt x="184" y="45"/>
                    <a:pt x="184" y="45"/>
                    <a:pt x="184" y="45"/>
                  </a:cubicBezTo>
                  <a:cubicBezTo>
                    <a:pt x="198" y="50"/>
                    <a:pt x="206" y="65"/>
                    <a:pt x="201" y="79"/>
                  </a:cubicBezTo>
                  <a:cubicBezTo>
                    <a:pt x="174" y="159"/>
                    <a:pt x="174" y="159"/>
                    <a:pt x="174" y="159"/>
                  </a:cubicBezTo>
                  <a:cubicBezTo>
                    <a:pt x="169" y="173"/>
                    <a:pt x="154" y="180"/>
                    <a:pt x="140" y="176"/>
                  </a:cubicBezTo>
                  <a:close/>
                </a:path>
              </a:pathLst>
            </a:custGeom>
            <a:solidFill>
              <a:srgbClr val="282F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0" name="Freeform 28">
              <a:extLst>
                <a:ext uri="{FF2B5EF4-FFF2-40B4-BE49-F238E27FC236}">
                  <a16:creationId xmlns:a16="http://schemas.microsoft.com/office/drawing/2014/main" id="{976E6871-C322-4DC7-BD42-618DC244812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6869" y="-8314299"/>
              <a:ext cx="601344" cy="536717"/>
            </a:xfrm>
            <a:custGeom>
              <a:avLst/>
              <a:gdLst>
                <a:gd name="T0" fmla="*/ 139 w 205"/>
                <a:gd name="T1" fmla="*/ 175 h 180"/>
                <a:gd name="T2" fmla="*/ 21 w 205"/>
                <a:gd name="T3" fmla="*/ 135 h 180"/>
                <a:gd name="T4" fmla="*/ 4 w 205"/>
                <a:gd name="T5" fmla="*/ 101 h 180"/>
                <a:gd name="T6" fmla="*/ 31 w 205"/>
                <a:gd name="T7" fmla="*/ 21 h 180"/>
                <a:gd name="T8" fmla="*/ 66 w 205"/>
                <a:gd name="T9" fmla="*/ 4 h 180"/>
                <a:gd name="T10" fmla="*/ 183 w 205"/>
                <a:gd name="T11" fmla="*/ 44 h 180"/>
                <a:gd name="T12" fmla="*/ 200 w 205"/>
                <a:gd name="T13" fmla="*/ 79 h 180"/>
                <a:gd name="T14" fmla="*/ 173 w 205"/>
                <a:gd name="T15" fmla="*/ 158 h 180"/>
                <a:gd name="T16" fmla="*/ 139 w 205"/>
                <a:gd name="T17" fmla="*/ 175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5" h="180">
                  <a:moveTo>
                    <a:pt x="139" y="175"/>
                  </a:moveTo>
                  <a:cubicBezTo>
                    <a:pt x="21" y="135"/>
                    <a:pt x="21" y="135"/>
                    <a:pt x="21" y="135"/>
                  </a:cubicBezTo>
                  <a:cubicBezTo>
                    <a:pt x="7" y="130"/>
                    <a:pt x="0" y="115"/>
                    <a:pt x="4" y="101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6" y="7"/>
                    <a:pt x="51" y="0"/>
                    <a:pt x="66" y="4"/>
                  </a:cubicBezTo>
                  <a:cubicBezTo>
                    <a:pt x="183" y="44"/>
                    <a:pt x="183" y="44"/>
                    <a:pt x="183" y="44"/>
                  </a:cubicBezTo>
                  <a:cubicBezTo>
                    <a:pt x="197" y="49"/>
                    <a:pt x="205" y="64"/>
                    <a:pt x="200" y="79"/>
                  </a:cubicBezTo>
                  <a:cubicBezTo>
                    <a:pt x="173" y="158"/>
                    <a:pt x="173" y="158"/>
                    <a:pt x="173" y="158"/>
                  </a:cubicBezTo>
                  <a:cubicBezTo>
                    <a:pt x="168" y="172"/>
                    <a:pt x="153" y="180"/>
                    <a:pt x="139" y="175"/>
                  </a:cubicBezTo>
                  <a:close/>
                </a:path>
              </a:pathLst>
            </a:custGeom>
            <a:solidFill>
              <a:srgbClr val="282F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1" name="Freeform 29">
              <a:extLst>
                <a:ext uri="{FF2B5EF4-FFF2-40B4-BE49-F238E27FC236}">
                  <a16:creationId xmlns:a16="http://schemas.microsoft.com/office/drawing/2014/main" id="{A0271424-733B-40F6-9D24-B712857DA65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3469" y="-9343850"/>
              <a:ext cx="2973310" cy="1350231"/>
            </a:xfrm>
            <a:custGeom>
              <a:avLst/>
              <a:gdLst>
                <a:gd name="T0" fmla="*/ 942 w 1008"/>
                <a:gd name="T1" fmla="*/ 448 h 453"/>
                <a:gd name="T2" fmla="*/ 21 w 1008"/>
                <a:gd name="T3" fmla="*/ 136 h 453"/>
                <a:gd name="T4" fmla="*/ 5 w 1008"/>
                <a:gd name="T5" fmla="*/ 101 h 453"/>
                <a:gd name="T6" fmla="*/ 31 w 1008"/>
                <a:gd name="T7" fmla="*/ 22 h 453"/>
                <a:gd name="T8" fmla="*/ 66 w 1008"/>
                <a:gd name="T9" fmla="*/ 5 h 453"/>
                <a:gd name="T10" fmla="*/ 987 w 1008"/>
                <a:gd name="T11" fmla="*/ 317 h 453"/>
                <a:gd name="T12" fmla="*/ 1004 w 1008"/>
                <a:gd name="T13" fmla="*/ 351 h 453"/>
                <a:gd name="T14" fmla="*/ 977 w 1008"/>
                <a:gd name="T15" fmla="*/ 431 h 453"/>
                <a:gd name="T16" fmla="*/ 942 w 1008"/>
                <a:gd name="T17" fmla="*/ 448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08" h="453">
                  <a:moveTo>
                    <a:pt x="942" y="448"/>
                  </a:moveTo>
                  <a:cubicBezTo>
                    <a:pt x="21" y="136"/>
                    <a:pt x="21" y="136"/>
                    <a:pt x="21" y="136"/>
                  </a:cubicBezTo>
                  <a:cubicBezTo>
                    <a:pt x="7" y="131"/>
                    <a:pt x="0" y="116"/>
                    <a:pt x="5" y="101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6" y="8"/>
                    <a:pt x="52" y="0"/>
                    <a:pt x="66" y="5"/>
                  </a:cubicBezTo>
                  <a:cubicBezTo>
                    <a:pt x="987" y="317"/>
                    <a:pt x="987" y="317"/>
                    <a:pt x="987" y="317"/>
                  </a:cubicBezTo>
                  <a:cubicBezTo>
                    <a:pt x="1001" y="322"/>
                    <a:pt x="1008" y="337"/>
                    <a:pt x="1004" y="351"/>
                  </a:cubicBezTo>
                  <a:cubicBezTo>
                    <a:pt x="977" y="431"/>
                    <a:pt x="977" y="431"/>
                    <a:pt x="977" y="431"/>
                  </a:cubicBezTo>
                  <a:cubicBezTo>
                    <a:pt x="972" y="445"/>
                    <a:pt x="957" y="453"/>
                    <a:pt x="942" y="448"/>
                  </a:cubicBezTo>
                  <a:close/>
                </a:path>
              </a:pathLst>
            </a:custGeom>
            <a:solidFill>
              <a:srgbClr val="282F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2" name="Freeform 30">
              <a:extLst>
                <a:ext uri="{FF2B5EF4-FFF2-40B4-BE49-F238E27FC236}">
                  <a16:creationId xmlns:a16="http://schemas.microsoft.com/office/drawing/2014/main" id="{F94BF20F-B4FB-433A-B23E-0135F9ED64E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0374" y="-8351430"/>
              <a:ext cx="3280664" cy="2481049"/>
            </a:xfrm>
            <a:custGeom>
              <a:avLst/>
              <a:gdLst>
                <a:gd name="T0" fmla="*/ 911 w 1110"/>
                <a:gd name="T1" fmla="*/ 828 h 833"/>
                <a:gd name="T2" fmla="*/ 22 w 1110"/>
                <a:gd name="T3" fmla="*/ 527 h 833"/>
                <a:gd name="T4" fmla="*/ 5 w 1110"/>
                <a:gd name="T5" fmla="*/ 493 h 833"/>
                <a:gd name="T6" fmla="*/ 164 w 1110"/>
                <a:gd name="T7" fmla="*/ 21 h 833"/>
                <a:gd name="T8" fmla="*/ 199 w 1110"/>
                <a:gd name="T9" fmla="*/ 5 h 833"/>
                <a:gd name="T10" fmla="*/ 1088 w 1110"/>
                <a:gd name="T11" fmla="*/ 306 h 833"/>
                <a:gd name="T12" fmla="*/ 1105 w 1110"/>
                <a:gd name="T13" fmla="*/ 340 h 833"/>
                <a:gd name="T14" fmla="*/ 945 w 1110"/>
                <a:gd name="T15" fmla="*/ 811 h 833"/>
                <a:gd name="T16" fmla="*/ 911 w 1110"/>
                <a:gd name="T17" fmla="*/ 828 h 8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10" h="833">
                  <a:moveTo>
                    <a:pt x="911" y="828"/>
                  </a:moveTo>
                  <a:cubicBezTo>
                    <a:pt x="22" y="527"/>
                    <a:pt x="22" y="527"/>
                    <a:pt x="22" y="527"/>
                  </a:cubicBezTo>
                  <a:cubicBezTo>
                    <a:pt x="8" y="522"/>
                    <a:pt x="0" y="507"/>
                    <a:pt x="5" y="493"/>
                  </a:cubicBezTo>
                  <a:cubicBezTo>
                    <a:pt x="164" y="21"/>
                    <a:pt x="164" y="21"/>
                    <a:pt x="164" y="21"/>
                  </a:cubicBezTo>
                  <a:cubicBezTo>
                    <a:pt x="169" y="7"/>
                    <a:pt x="185" y="0"/>
                    <a:pt x="199" y="5"/>
                  </a:cubicBezTo>
                  <a:cubicBezTo>
                    <a:pt x="1088" y="306"/>
                    <a:pt x="1088" y="306"/>
                    <a:pt x="1088" y="306"/>
                  </a:cubicBezTo>
                  <a:cubicBezTo>
                    <a:pt x="1102" y="310"/>
                    <a:pt x="1110" y="326"/>
                    <a:pt x="1105" y="340"/>
                  </a:cubicBezTo>
                  <a:cubicBezTo>
                    <a:pt x="945" y="811"/>
                    <a:pt x="945" y="811"/>
                    <a:pt x="945" y="811"/>
                  </a:cubicBezTo>
                  <a:cubicBezTo>
                    <a:pt x="941" y="825"/>
                    <a:pt x="925" y="833"/>
                    <a:pt x="911" y="828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3" name="Freeform 31">
              <a:extLst>
                <a:ext uri="{FF2B5EF4-FFF2-40B4-BE49-F238E27FC236}">
                  <a16:creationId xmlns:a16="http://schemas.microsoft.com/office/drawing/2014/main" id="{67839D41-797F-43A3-9844-191CD0989EB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4275" y="-9796177"/>
              <a:ext cx="494438" cy="496210"/>
            </a:xfrm>
            <a:custGeom>
              <a:avLst/>
              <a:gdLst>
                <a:gd name="T0" fmla="*/ 102 w 168"/>
                <a:gd name="T1" fmla="*/ 162 h 167"/>
                <a:gd name="T2" fmla="*/ 22 w 168"/>
                <a:gd name="T3" fmla="*/ 136 h 167"/>
                <a:gd name="T4" fmla="*/ 5 w 168"/>
                <a:gd name="T5" fmla="*/ 101 h 167"/>
                <a:gd name="T6" fmla="*/ 32 w 168"/>
                <a:gd name="T7" fmla="*/ 22 h 167"/>
                <a:gd name="T8" fmla="*/ 66 w 168"/>
                <a:gd name="T9" fmla="*/ 5 h 167"/>
                <a:gd name="T10" fmla="*/ 146 w 168"/>
                <a:gd name="T11" fmla="*/ 32 h 167"/>
                <a:gd name="T12" fmla="*/ 163 w 168"/>
                <a:gd name="T13" fmla="*/ 66 h 167"/>
                <a:gd name="T14" fmla="*/ 136 w 168"/>
                <a:gd name="T15" fmla="*/ 145 h 167"/>
                <a:gd name="T16" fmla="*/ 102 w 168"/>
                <a:gd name="T17" fmla="*/ 162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8" h="167">
                  <a:moveTo>
                    <a:pt x="102" y="162"/>
                  </a:moveTo>
                  <a:cubicBezTo>
                    <a:pt x="22" y="136"/>
                    <a:pt x="22" y="136"/>
                    <a:pt x="22" y="136"/>
                  </a:cubicBezTo>
                  <a:cubicBezTo>
                    <a:pt x="8" y="131"/>
                    <a:pt x="0" y="115"/>
                    <a:pt x="5" y="101"/>
                  </a:cubicBezTo>
                  <a:cubicBezTo>
                    <a:pt x="32" y="22"/>
                    <a:pt x="32" y="22"/>
                    <a:pt x="32" y="22"/>
                  </a:cubicBezTo>
                  <a:cubicBezTo>
                    <a:pt x="37" y="8"/>
                    <a:pt x="52" y="0"/>
                    <a:pt x="66" y="5"/>
                  </a:cubicBezTo>
                  <a:cubicBezTo>
                    <a:pt x="146" y="32"/>
                    <a:pt x="146" y="32"/>
                    <a:pt x="146" y="32"/>
                  </a:cubicBezTo>
                  <a:cubicBezTo>
                    <a:pt x="160" y="37"/>
                    <a:pt x="168" y="52"/>
                    <a:pt x="163" y="66"/>
                  </a:cubicBezTo>
                  <a:cubicBezTo>
                    <a:pt x="136" y="145"/>
                    <a:pt x="136" y="145"/>
                    <a:pt x="136" y="145"/>
                  </a:cubicBezTo>
                  <a:cubicBezTo>
                    <a:pt x="131" y="160"/>
                    <a:pt x="116" y="167"/>
                    <a:pt x="102" y="162"/>
                  </a:cubicBezTo>
                  <a:close/>
                </a:path>
              </a:pathLst>
            </a:custGeom>
            <a:solidFill>
              <a:srgbClr val="282F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4" name="Freeform 32">
              <a:extLst>
                <a:ext uri="{FF2B5EF4-FFF2-40B4-BE49-F238E27FC236}">
                  <a16:creationId xmlns:a16="http://schemas.microsoft.com/office/drawing/2014/main" id="{222BC189-B496-42DD-8888-46FA60689DF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4051" y="-10403781"/>
              <a:ext cx="501120" cy="496210"/>
            </a:xfrm>
            <a:custGeom>
              <a:avLst/>
              <a:gdLst>
                <a:gd name="T0" fmla="*/ 102 w 168"/>
                <a:gd name="T1" fmla="*/ 162 h 167"/>
                <a:gd name="T2" fmla="*/ 22 w 168"/>
                <a:gd name="T3" fmla="*/ 135 h 167"/>
                <a:gd name="T4" fmla="*/ 5 w 168"/>
                <a:gd name="T5" fmla="*/ 101 h 167"/>
                <a:gd name="T6" fmla="*/ 32 w 168"/>
                <a:gd name="T7" fmla="*/ 21 h 167"/>
                <a:gd name="T8" fmla="*/ 66 w 168"/>
                <a:gd name="T9" fmla="*/ 4 h 167"/>
                <a:gd name="T10" fmla="*/ 146 w 168"/>
                <a:gd name="T11" fmla="*/ 31 h 167"/>
                <a:gd name="T12" fmla="*/ 163 w 168"/>
                <a:gd name="T13" fmla="*/ 66 h 167"/>
                <a:gd name="T14" fmla="*/ 136 w 168"/>
                <a:gd name="T15" fmla="*/ 145 h 167"/>
                <a:gd name="T16" fmla="*/ 102 w 168"/>
                <a:gd name="T17" fmla="*/ 162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8" h="167">
                  <a:moveTo>
                    <a:pt x="102" y="162"/>
                  </a:moveTo>
                  <a:cubicBezTo>
                    <a:pt x="22" y="135"/>
                    <a:pt x="22" y="135"/>
                    <a:pt x="22" y="135"/>
                  </a:cubicBezTo>
                  <a:cubicBezTo>
                    <a:pt x="8" y="130"/>
                    <a:pt x="0" y="115"/>
                    <a:pt x="5" y="101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7" y="7"/>
                    <a:pt x="52" y="0"/>
                    <a:pt x="66" y="4"/>
                  </a:cubicBezTo>
                  <a:cubicBezTo>
                    <a:pt x="146" y="31"/>
                    <a:pt x="146" y="31"/>
                    <a:pt x="146" y="31"/>
                  </a:cubicBezTo>
                  <a:cubicBezTo>
                    <a:pt x="160" y="36"/>
                    <a:pt x="168" y="52"/>
                    <a:pt x="163" y="66"/>
                  </a:cubicBezTo>
                  <a:cubicBezTo>
                    <a:pt x="136" y="145"/>
                    <a:pt x="136" y="145"/>
                    <a:pt x="136" y="145"/>
                  </a:cubicBezTo>
                  <a:cubicBezTo>
                    <a:pt x="131" y="159"/>
                    <a:pt x="116" y="167"/>
                    <a:pt x="102" y="162"/>
                  </a:cubicBezTo>
                  <a:close/>
                </a:path>
              </a:pathLst>
            </a:custGeom>
            <a:solidFill>
              <a:srgbClr val="282F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5" name="Freeform 33">
              <a:extLst>
                <a:ext uri="{FF2B5EF4-FFF2-40B4-BE49-F238E27FC236}">
                  <a16:creationId xmlns:a16="http://schemas.microsoft.com/office/drawing/2014/main" id="{7C0DA8DD-EE66-4DB7-82D5-0401FDD3B66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8534" y="-10231627"/>
              <a:ext cx="494438" cy="499585"/>
            </a:xfrm>
            <a:custGeom>
              <a:avLst/>
              <a:gdLst>
                <a:gd name="T0" fmla="*/ 101 w 167"/>
                <a:gd name="T1" fmla="*/ 163 h 168"/>
                <a:gd name="T2" fmla="*/ 21 w 167"/>
                <a:gd name="T3" fmla="*/ 136 h 168"/>
                <a:gd name="T4" fmla="*/ 5 w 167"/>
                <a:gd name="T5" fmla="*/ 102 h 168"/>
                <a:gd name="T6" fmla="*/ 31 w 167"/>
                <a:gd name="T7" fmla="*/ 22 h 168"/>
                <a:gd name="T8" fmla="*/ 66 w 167"/>
                <a:gd name="T9" fmla="*/ 5 h 168"/>
                <a:gd name="T10" fmla="*/ 145 w 167"/>
                <a:gd name="T11" fmla="*/ 32 h 168"/>
                <a:gd name="T12" fmla="*/ 162 w 167"/>
                <a:gd name="T13" fmla="*/ 66 h 168"/>
                <a:gd name="T14" fmla="*/ 135 w 167"/>
                <a:gd name="T15" fmla="*/ 146 h 168"/>
                <a:gd name="T16" fmla="*/ 101 w 167"/>
                <a:gd name="T17" fmla="*/ 163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168">
                  <a:moveTo>
                    <a:pt x="101" y="163"/>
                  </a:moveTo>
                  <a:cubicBezTo>
                    <a:pt x="21" y="136"/>
                    <a:pt x="21" y="136"/>
                    <a:pt x="21" y="136"/>
                  </a:cubicBezTo>
                  <a:cubicBezTo>
                    <a:pt x="7" y="131"/>
                    <a:pt x="0" y="116"/>
                    <a:pt x="5" y="102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6" y="8"/>
                    <a:pt x="52" y="0"/>
                    <a:pt x="66" y="5"/>
                  </a:cubicBezTo>
                  <a:cubicBezTo>
                    <a:pt x="145" y="32"/>
                    <a:pt x="145" y="32"/>
                    <a:pt x="145" y="32"/>
                  </a:cubicBezTo>
                  <a:cubicBezTo>
                    <a:pt x="159" y="37"/>
                    <a:pt x="167" y="52"/>
                    <a:pt x="162" y="66"/>
                  </a:cubicBezTo>
                  <a:cubicBezTo>
                    <a:pt x="135" y="146"/>
                    <a:pt x="135" y="146"/>
                    <a:pt x="135" y="146"/>
                  </a:cubicBezTo>
                  <a:cubicBezTo>
                    <a:pt x="130" y="160"/>
                    <a:pt x="115" y="168"/>
                    <a:pt x="101" y="163"/>
                  </a:cubicBezTo>
                  <a:close/>
                </a:path>
              </a:pathLst>
            </a:custGeom>
            <a:solidFill>
              <a:srgbClr val="282F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6" name="Freeform 34">
              <a:extLst>
                <a:ext uri="{FF2B5EF4-FFF2-40B4-BE49-F238E27FC236}">
                  <a16:creationId xmlns:a16="http://schemas.microsoft.com/office/drawing/2014/main" id="{3C2589F1-CB45-4A1E-BB3C-33ACF5F9A5E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3062" y="-10045970"/>
              <a:ext cx="494438" cy="496210"/>
            </a:xfrm>
            <a:custGeom>
              <a:avLst/>
              <a:gdLst>
                <a:gd name="T0" fmla="*/ 102 w 168"/>
                <a:gd name="T1" fmla="*/ 162 h 167"/>
                <a:gd name="T2" fmla="*/ 22 w 168"/>
                <a:gd name="T3" fmla="*/ 135 h 167"/>
                <a:gd name="T4" fmla="*/ 5 w 168"/>
                <a:gd name="T5" fmla="*/ 101 h 167"/>
                <a:gd name="T6" fmla="*/ 32 w 168"/>
                <a:gd name="T7" fmla="*/ 22 h 167"/>
                <a:gd name="T8" fmla="*/ 66 w 168"/>
                <a:gd name="T9" fmla="*/ 5 h 167"/>
                <a:gd name="T10" fmla="*/ 146 w 168"/>
                <a:gd name="T11" fmla="*/ 32 h 167"/>
                <a:gd name="T12" fmla="*/ 163 w 168"/>
                <a:gd name="T13" fmla="*/ 66 h 167"/>
                <a:gd name="T14" fmla="*/ 136 w 168"/>
                <a:gd name="T15" fmla="*/ 145 h 167"/>
                <a:gd name="T16" fmla="*/ 102 w 168"/>
                <a:gd name="T17" fmla="*/ 162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8" h="167">
                  <a:moveTo>
                    <a:pt x="102" y="162"/>
                  </a:moveTo>
                  <a:cubicBezTo>
                    <a:pt x="22" y="135"/>
                    <a:pt x="22" y="135"/>
                    <a:pt x="22" y="135"/>
                  </a:cubicBezTo>
                  <a:cubicBezTo>
                    <a:pt x="8" y="131"/>
                    <a:pt x="0" y="115"/>
                    <a:pt x="5" y="101"/>
                  </a:cubicBezTo>
                  <a:cubicBezTo>
                    <a:pt x="32" y="22"/>
                    <a:pt x="32" y="22"/>
                    <a:pt x="32" y="22"/>
                  </a:cubicBezTo>
                  <a:cubicBezTo>
                    <a:pt x="37" y="7"/>
                    <a:pt x="52" y="0"/>
                    <a:pt x="66" y="5"/>
                  </a:cubicBezTo>
                  <a:cubicBezTo>
                    <a:pt x="146" y="32"/>
                    <a:pt x="146" y="32"/>
                    <a:pt x="146" y="32"/>
                  </a:cubicBezTo>
                  <a:cubicBezTo>
                    <a:pt x="160" y="36"/>
                    <a:pt x="168" y="52"/>
                    <a:pt x="163" y="66"/>
                  </a:cubicBezTo>
                  <a:cubicBezTo>
                    <a:pt x="136" y="145"/>
                    <a:pt x="136" y="145"/>
                    <a:pt x="136" y="145"/>
                  </a:cubicBezTo>
                  <a:cubicBezTo>
                    <a:pt x="131" y="159"/>
                    <a:pt x="116" y="167"/>
                    <a:pt x="102" y="162"/>
                  </a:cubicBezTo>
                  <a:close/>
                </a:path>
              </a:pathLst>
            </a:custGeom>
            <a:solidFill>
              <a:srgbClr val="282F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7" name="Freeform 35">
              <a:extLst>
                <a:ext uri="{FF2B5EF4-FFF2-40B4-BE49-F238E27FC236}">
                  <a16:creationId xmlns:a16="http://schemas.microsoft.com/office/drawing/2014/main" id="{B4CEF133-3491-4D0E-BD82-8BB9CAD695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0997" y="-9853562"/>
              <a:ext cx="494438" cy="496210"/>
            </a:xfrm>
            <a:custGeom>
              <a:avLst/>
              <a:gdLst>
                <a:gd name="T0" fmla="*/ 101 w 167"/>
                <a:gd name="T1" fmla="*/ 162 h 167"/>
                <a:gd name="T2" fmla="*/ 21 w 167"/>
                <a:gd name="T3" fmla="*/ 135 h 167"/>
                <a:gd name="T4" fmla="*/ 4 w 167"/>
                <a:gd name="T5" fmla="*/ 101 h 167"/>
                <a:gd name="T6" fmla="*/ 31 w 167"/>
                <a:gd name="T7" fmla="*/ 22 h 167"/>
                <a:gd name="T8" fmla="*/ 66 w 167"/>
                <a:gd name="T9" fmla="*/ 5 h 167"/>
                <a:gd name="T10" fmla="*/ 145 w 167"/>
                <a:gd name="T11" fmla="*/ 32 h 167"/>
                <a:gd name="T12" fmla="*/ 162 w 167"/>
                <a:gd name="T13" fmla="*/ 66 h 167"/>
                <a:gd name="T14" fmla="*/ 135 w 167"/>
                <a:gd name="T15" fmla="*/ 145 h 167"/>
                <a:gd name="T16" fmla="*/ 101 w 167"/>
                <a:gd name="T17" fmla="*/ 162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167">
                  <a:moveTo>
                    <a:pt x="101" y="162"/>
                  </a:moveTo>
                  <a:cubicBezTo>
                    <a:pt x="21" y="135"/>
                    <a:pt x="21" y="135"/>
                    <a:pt x="21" y="135"/>
                  </a:cubicBezTo>
                  <a:cubicBezTo>
                    <a:pt x="7" y="131"/>
                    <a:pt x="0" y="115"/>
                    <a:pt x="4" y="101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6" y="8"/>
                    <a:pt x="52" y="0"/>
                    <a:pt x="66" y="5"/>
                  </a:cubicBezTo>
                  <a:cubicBezTo>
                    <a:pt x="145" y="32"/>
                    <a:pt x="145" y="32"/>
                    <a:pt x="145" y="32"/>
                  </a:cubicBezTo>
                  <a:cubicBezTo>
                    <a:pt x="159" y="36"/>
                    <a:pt x="167" y="52"/>
                    <a:pt x="162" y="66"/>
                  </a:cubicBezTo>
                  <a:cubicBezTo>
                    <a:pt x="135" y="145"/>
                    <a:pt x="135" y="145"/>
                    <a:pt x="135" y="145"/>
                  </a:cubicBezTo>
                  <a:cubicBezTo>
                    <a:pt x="130" y="160"/>
                    <a:pt x="115" y="167"/>
                    <a:pt x="101" y="162"/>
                  </a:cubicBezTo>
                  <a:close/>
                </a:path>
              </a:pathLst>
            </a:custGeom>
            <a:solidFill>
              <a:srgbClr val="282F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8" name="Freeform 36">
              <a:extLst>
                <a:ext uri="{FF2B5EF4-FFF2-40B4-BE49-F238E27FC236}">
                  <a16:creationId xmlns:a16="http://schemas.microsoft.com/office/drawing/2014/main" id="{C34F86DB-3A3C-447F-9AE7-539396D503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5525" y="-9667905"/>
              <a:ext cx="494438" cy="496210"/>
            </a:xfrm>
            <a:custGeom>
              <a:avLst/>
              <a:gdLst>
                <a:gd name="T0" fmla="*/ 101 w 167"/>
                <a:gd name="T1" fmla="*/ 162 h 167"/>
                <a:gd name="T2" fmla="*/ 22 w 167"/>
                <a:gd name="T3" fmla="*/ 135 h 167"/>
                <a:gd name="T4" fmla="*/ 5 w 167"/>
                <a:gd name="T5" fmla="*/ 101 h 167"/>
                <a:gd name="T6" fmla="*/ 32 w 167"/>
                <a:gd name="T7" fmla="*/ 21 h 167"/>
                <a:gd name="T8" fmla="*/ 66 w 167"/>
                <a:gd name="T9" fmla="*/ 4 h 167"/>
                <a:gd name="T10" fmla="*/ 146 w 167"/>
                <a:gd name="T11" fmla="*/ 31 h 167"/>
                <a:gd name="T12" fmla="*/ 163 w 167"/>
                <a:gd name="T13" fmla="*/ 66 h 167"/>
                <a:gd name="T14" fmla="*/ 136 w 167"/>
                <a:gd name="T15" fmla="*/ 145 h 167"/>
                <a:gd name="T16" fmla="*/ 101 w 167"/>
                <a:gd name="T17" fmla="*/ 162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167">
                  <a:moveTo>
                    <a:pt x="101" y="162"/>
                  </a:moveTo>
                  <a:cubicBezTo>
                    <a:pt x="22" y="135"/>
                    <a:pt x="22" y="135"/>
                    <a:pt x="22" y="135"/>
                  </a:cubicBezTo>
                  <a:cubicBezTo>
                    <a:pt x="8" y="130"/>
                    <a:pt x="0" y="115"/>
                    <a:pt x="5" y="101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7" y="7"/>
                    <a:pt x="52" y="0"/>
                    <a:pt x="66" y="4"/>
                  </a:cubicBezTo>
                  <a:cubicBezTo>
                    <a:pt x="146" y="31"/>
                    <a:pt x="146" y="31"/>
                    <a:pt x="146" y="31"/>
                  </a:cubicBezTo>
                  <a:cubicBezTo>
                    <a:pt x="160" y="36"/>
                    <a:pt x="167" y="51"/>
                    <a:pt x="163" y="66"/>
                  </a:cubicBezTo>
                  <a:cubicBezTo>
                    <a:pt x="136" y="145"/>
                    <a:pt x="136" y="145"/>
                    <a:pt x="136" y="145"/>
                  </a:cubicBezTo>
                  <a:cubicBezTo>
                    <a:pt x="131" y="159"/>
                    <a:pt x="116" y="167"/>
                    <a:pt x="101" y="162"/>
                  </a:cubicBezTo>
                  <a:close/>
                </a:path>
              </a:pathLst>
            </a:custGeom>
            <a:solidFill>
              <a:srgbClr val="282F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9" name="Freeform 37">
              <a:extLst>
                <a:ext uri="{FF2B5EF4-FFF2-40B4-BE49-F238E27FC236}">
                  <a16:creationId xmlns:a16="http://schemas.microsoft.com/office/drawing/2014/main" id="{DABB9379-4067-45A3-A0C3-5EABA79AF63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0008" y="-9495751"/>
              <a:ext cx="494438" cy="496210"/>
            </a:xfrm>
            <a:custGeom>
              <a:avLst/>
              <a:gdLst>
                <a:gd name="T0" fmla="*/ 101 w 167"/>
                <a:gd name="T1" fmla="*/ 163 h 167"/>
                <a:gd name="T2" fmla="*/ 21 w 167"/>
                <a:gd name="T3" fmla="*/ 136 h 167"/>
                <a:gd name="T4" fmla="*/ 4 w 167"/>
                <a:gd name="T5" fmla="*/ 101 h 167"/>
                <a:gd name="T6" fmla="*/ 31 w 167"/>
                <a:gd name="T7" fmla="*/ 22 h 167"/>
                <a:gd name="T8" fmla="*/ 66 w 167"/>
                <a:gd name="T9" fmla="*/ 5 h 167"/>
                <a:gd name="T10" fmla="*/ 145 w 167"/>
                <a:gd name="T11" fmla="*/ 32 h 167"/>
                <a:gd name="T12" fmla="*/ 162 w 167"/>
                <a:gd name="T13" fmla="*/ 66 h 167"/>
                <a:gd name="T14" fmla="*/ 135 w 167"/>
                <a:gd name="T15" fmla="*/ 146 h 167"/>
                <a:gd name="T16" fmla="*/ 101 w 167"/>
                <a:gd name="T17" fmla="*/ 163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167">
                  <a:moveTo>
                    <a:pt x="101" y="163"/>
                  </a:moveTo>
                  <a:cubicBezTo>
                    <a:pt x="21" y="136"/>
                    <a:pt x="21" y="136"/>
                    <a:pt x="21" y="136"/>
                  </a:cubicBezTo>
                  <a:cubicBezTo>
                    <a:pt x="7" y="131"/>
                    <a:pt x="0" y="115"/>
                    <a:pt x="4" y="101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6" y="8"/>
                    <a:pt x="51" y="0"/>
                    <a:pt x="66" y="5"/>
                  </a:cubicBezTo>
                  <a:cubicBezTo>
                    <a:pt x="145" y="32"/>
                    <a:pt x="145" y="32"/>
                    <a:pt x="145" y="32"/>
                  </a:cubicBezTo>
                  <a:cubicBezTo>
                    <a:pt x="159" y="37"/>
                    <a:pt x="167" y="52"/>
                    <a:pt x="162" y="66"/>
                  </a:cubicBezTo>
                  <a:cubicBezTo>
                    <a:pt x="135" y="146"/>
                    <a:pt x="135" y="146"/>
                    <a:pt x="135" y="146"/>
                  </a:cubicBezTo>
                  <a:cubicBezTo>
                    <a:pt x="130" y="160"/>
                    <a:pt x="115" y="167"/>
                    <a:pt x="101" y="163"/>
                  </a:cubicBezTo>
                  <a:close/>
                </a:path>
              </a:pathLst>
            </a:custGeom>
            <a:solidFill>
              <a:srgbClr val="282F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0" name="Freeform 38">
              <a:extLst>
                <a:ext uri="{FF2B5EF4-FFF2-40B4-BE49-F238E27FC236}">
                  <a16:creationId xmlns:a16="http://schemas.microsoft.com/office/drawing/2014/main" id="{8BB985EE-E22B-4507-AF45-7A9B15193CEC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4536" y="-9310094"/>
              <a:ext cx="494438" cy="496210"/>
            </a:xfrm>
            <a:custGeom>
              <a:avLst/>
              <a:gdLst>
                <a:gd name="T0" fmla="*/ 101 w 167"/>
                <a:gd name="T1" fmla="*/ 162 h 167"/>
                <a:gd name="T2" fmla="*/ 22 w 167"/>
                <a:gd name="T3" fmla="*/ 135 h 167"/>
                <a:gd name="T4" fmla="*/ 5 w 167"/>
                <a:gd name="T5" fmla="*/ 101 h 167"/>
                <a:gd name="T6" fmla="*/ 32 w 167"/>
                <a:gd name="T7" fmla="*/ 21 h 167"/>
                <a:gd name="T8" fmla="*/ 66 w 167"/>
                <a:gd name="T9" fmla="*/ 4 h 167"/>
                <a:gd name="T10" fmla="*/ 146 w 167"/>
                <a:gd name="T11" fmla="*/ 31 h 167"/>
                <a:gd name="T12" fmla="*/ 163 w 167"/>
                <a:gd name="T13" fmla="*/ 66 h 167"/>
                <a:gd name="T14" fmla="*/ 136 w 167"/>
                <a:gd name="T15" fmla="*/ 145 h 167"/>
                <a:gd name="T16" fmla="*/ 101 w 167"/>
                <a:gd name="T17" fmla="*/ 162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167">
                  <a:moveTo>
                    <a:pt x="101" y="162"/>
                  </a:moveTo>
                  <a:cubicBezTo>
                    <a:pt x="22" y="135"/>
                    <a:pt x="22" y="135"/>
                    <a:pt x="22" y="135"/>
                  </a:cubicBezTo>
                  <a:cubicBezTo>
                    <a:pt x="8" y="130"/>
                    <a:pt x="0" y="115"/>
                    <a:pt x="5" y="101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7" y="7"/>
                    <a:pt x="52" y="0"/>
                    <a:pt x="66" y="4"/>
                  </a:cubicBezTo>
                  <a:cubicBezTo>
                    <a:pt x="146" y="31"/>
                    <a:pt x="146" y="31"/>
                    <a:pt x="146" y="31"/>
                  </a:cubicBezTo>
                  <a:cubicBezTo>
                    <a:pt x="160" y="36"/>
                    <a:pt x="167" y="52"/>
                    <a:pt x="163" y="66"/>
                  </a:cubicBezTo>
                  <a:cubicBezTo>
                    <a:pt x="136" y="145"/>
                    <a:pt x="136" y="145"/>
                    <a:pt x="136" y="145"/>
                  </a:cubicBezTo>
                  <a:cubicBezTo>
                    <a:pt x="131" y="159"/>
                    <a:pt x="115" y="167"/>
                    <a:pt x="101" y="162"/>
                  </a:cubicBezTo>
                  <a:close/>
                </a:path>
              </a:pathLst>
            </a:custGeom>
            <a:solidFill>
              <a:srgbClr val="282F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1" name="Freeform 39">
              <a:extLst>
                <a:ext uri="{FF2B5EF4-FFF2-40B4-BE49-F238E27FC236}">
                  <a16:creationId xmlns:a16="http://schemas.microsoft.com/office/drawing/2014/main" id="{5A294967-E223-40C8-A85B-FE7B5095C427}"/>
                </a:ext>
              </a:extLst>
            </p:cNvPr>
            <p:cNvSpPr>
              <a:spLocks/>
            </p:cNvSpPr>
            <p:nvPr/>
          </p:nvSpPr>
          <p:spPr bwMode="auto">
            <a:xfrm>
              <a:off x="7032382" y="-9131189"/>
              <a:ext cx="487757" cy="496210"/>
            </a:xfrm>
            <a:custGeom>
              <a:avLst/>
              <a:gdLst>
                <a:gd name="T0" fmla="*/ 101 w 167"/>
                <a:gd name="T1" fmla="*/ 162 h 167"/>
                <a:gd name="T2" fmla="*/ 22 w 167"/>
                <a:gd name="T3" fmla="*/ 135 h 167"/>
                <a:gd name="T4" fmla="*/ 5 w 167"/>
                <a:gd name="T5" fmla="*/ 101 h 167"/>
                <a:gd name="T6" fmla="*/ 32 w 167"/>
                <a:gd name="T7" fmla="*/ 22 h 167"/>
                <a:gd name="T8" fmla="*/ 66 w 167"/>
                <a:gd name="T9" fmla="*/ 5 h 167"/>
                <a:gd name="T10" fmla="*/ 145 w 167"/>
                <a:gd name="T11" fmla="*/ 32 h 167"/>
                <a:gd name="T12" fmla="*/ 162 w 167"/>
                <a:gd name="T13" fmla="*/ 66 h 167"/>
                <a:gd name="T14" fmla="*/ 135 w 167"/>
                <a:gd name="T15" fmla="*/ 145 h 167"/>
                <a:gd name="T16" fmla="*/ 101 w 167"/>
                <a:gd name="T17" fmla="*/ 162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167">
                  <a:moveTo>
                    <a:pt x="101" y="162"/>
                  </a:moveTo>
                  <a:cubicBezTo>
                    <a:pt x="22" y="135"/>
                    <a:pt x="22" y="135"/>
                    <a:pt x="22" y="135"/>
                  </a:cubicBezTo>
                  <a:cubicBezTo>
                    <a:pt x="8" y="131"/>
                    <a:pt x="0" y="115"/>
                    <a:pt x="5" y="101"/>
                  </a:cubicBezTo>
                  <a:cubicBezTo>
                    <a:pt x="32" y="22"/>
                    <a:pt x="32" y="22"/>
                    <a:pt x="32" y="22"/>
                  </a:cubicBezTo>
                  <a:cubicBezTo>
                    <a:pt x="36" y="8"/>
                    <a:pt x="52" y="0"/>
                    <a:pt x="66" y="5"/>
                  </a:cubicBezTo>
                  <a:cubicBezTo>
                    <a:pt x="145" y="32"/>
                    <a:pt x="145" y="32"/>
                    <a:pt x="145" y="32"/>
                  </a:cubicBezTo>
                  <a:cubicBezTo>
                    <a:pt x="159" y="36"/>
                    <a:pt x="167" y="52"/>
                    <a:pt x="162" y="66"/>
                  </a:cubicBezTo>
                  <a:cubicBezTo>
                    <a:pt x="135" y="145"/>
                    <a:pt x="135" y="145"/>
                    <a:pt x="135" y="145"/>
                  </a:cubicBezTo>
                  <a:cubicBezTo>
                    <a:pt x="131" y="159"/>
                    <a:pt x="115" y="167"/>
                    <a:pt x="101" y="162"/>
                  </a:cubicBezTo>
                  <a:close/>
                </a:path>
              </a:pathLst>
            </a:custGeom>
            <a:solidFill>
              <a:srgbClr val="282F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2" name="Freeform 40">
              <a:extLst>
                <a:ext uri="{FF2B5EF4-FFF2-40B4-BE49-F238E27FC236}">
                  <a16:creationId xmlns:a16="http://schemas.microsoft.com/office/drawing/2014/main" id="{6C40F5D4-1418-447F-B7B2-CBB60CA331BA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183" y="-8955659"/>
              <a:ext cx="494438" cy="496210"/>
            </a:xfrm>
            <a:custGeom>
              <a:avLst/>
              <a:gdLst>
                <a:gd name="T0" fmla="*/ 101 w 167"/>
                <a:gd name="T1" fmla="*/ 162 h 167"/>
                <a:gd name="T2" fmla="*/ 22 w 167"/>
                <a:gd name="T3" fmla="*/ 135 h 167"/>
                <a:gd name="T4" fmla="*/ 5 w 167"/>
                <a:gd name="T5" fmla="*/ 101 h 167"/>
                <a:gd name="T6" fmla="*/ 32 w 167"/>
                <a:gd name="T7" fmla="*/ 21 h 167"/>
                <a:gd name="T8" fmla="*/ 66 w 167"/>
                <a:gd name="T9" fmla="*/ 4 h 167"/>
                <a:gd name="T10" fmla="*/ 146 w 167"/>
                <a:gd name="T11" fmla="*/ 31 h 167"/>
                <a:gd name="T12" fmla="*/ 163 w 167"/>
                <a:gd name="T13" fmla="*/ 66 h 167"/>
                <a:gd name="T14" fmla="*/ 136 w 167"/>
                <a:gd name="T15" fmla="*/ 145 h 167"/>
                <a:gd name="T16" fmla="*/ 101 w 167"/>
                <a:gd name="T17" fmla="*/ 162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167">
                  <a:moveTo>
                    <a:pt x="101" y="162"/>
                  </a:moveTo>
                  <a:cubicBezTo>
                    <a:pt x="22" y="135"/>
                    <a:pt x="22" y="135"/>
                    <a:pt x="22" y="135"/>
                  </a:cubicBezTo>
                  <a:cubicBezTo>
                    <a:pt x="8" y="130"/>
                    <a:pt x="0" y="115"/>
                    <a:pt x="5" y="101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7" y="7"/>
                    <a:pt x="52" y="0"/>
                    <a:pt x="66" y="4"/>
                  </a:cubicBezTo>
                  <a:cubicBezTo>
                    <a:pt x="146" y="31"/>
                    <a:pt x="146" y="31"/>
                    <a:pt x="146" y="31"/>
                  </a:cubicBezTo>
                  <a:cubicBezTo>
                    <a:pt x="160" y="36"/>
                    <a:pt x="167" y="51"/>
                    <a:pt x="163" y="66"/>
                  </a:cubicBezTo>
                  <a:cubicBezTo>
                    <a:pt x="136" y="145"/>
                    <a:pt x="136" y="145"/>
                    <a:pt x="136" y="145"/>
                  </a:cubicBezTo>
                  <a:cubicBezTo>
                    <a:pt x="131" y="159"/>
                    <a:pt x="115" y="167"/>
                    <a:pt x="101" y="162"/>
                  </a:cubicBezTo>
                  <a:close/>
                </a:path>
              </a:pathLst>
            </a:custGeom>
            <a:solidFill>
              <a:srgbClr val="282F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3" name="Freeform 41">
              <a:extLst>
                <a:ext uri="{FF2B5EF4-FFF2-40B4-BE49-F238E27FC236}">
                  <a16:creationId xmlns:a16="http://schemas.microsoft.com/office/drawing/2014/main" id="{FE91FEC6-4845-4958-91EB-F5D0FF7405FF}"/>
                </a:ext>
              </a:extLst>
            </p:cNvPr>
            <p:cNvSpPr>
              <a:spLocks/>
            </p:cNvSpPr>
            <p:nvPr/>
          </p:nvSpPr>
          <p:spPr bwMode="auto">
            <a:xfrm>
              <a:off x="8061348" y="-8780129"/>
              <a:ext cx="494438" cy="496210"/>
            </a:xfrm>
            <a:custGeom>
              <a:avLst/>
              <a:gdLst>
                <a:gd name="T0" fmla="*/ 101 w 167"/>
                <a:gd name="T1" fmla="*/ 163 h 167"/>
                <a:gd name="T2" fmla="*/ 21 w 167"/>
                <a:gd name="T3" fmla="*/ 136 h 167"/>
                <a:gd name="T4" fmla="*/ 4 w 167"/>
                <a:gd name="T5" fmla="*/ 101 h 167"/>
                <a:gd name="T6" fmla="*/ 31 w 167"/>
                <a:gd name="T7" fmla="*/ 22 h 167"/>
                <a:gd name="T8" fmla="*/ 66 w 167"/>
                <a:gd name="T9" fmla="*/ 5 h 167"/>
                <a:gd name="T10" fmla="*/ 145 w 167"/>
                <a:gd name="T11" fmla="*/ 32 h 167"/>
                <a:gd name="T12" fmla="*/ 162 w 167"/>
                <a:gd name="T13" fmla="*/ 66 h 167"/>
                <a:gd name="T14" fmla="*/ 135 w 167"/>
                <a:gd name="T15" fmla="*/ 146 h 167"/>
                <a:gd name="T16" fmla="*/ 101 w 167"/>
                <a:gd name="T17" fmla="*/ 163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167">
                  <a:moveTo>
                    <a:pt x="101" y="163"/>
                  </a:moveTo>
                  <a:cubicBezTo>
                    <a:pt x="21" y="136"/>
                    <a:pt x="21" y="136"/>
                    <a:pt x="21" y="136"/>
                  </a:cubicBezTo>
                  <a:cubicBezTo>
                    <a:pt x="7" y="131"/>
                    <a:pt x="0" y="115"/>
                    <a:pt x="4" y="101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6" y="8"/>
                    <a:pt x="51" y="0"/>
                    <a:pt x="66" y="5"/>
                  </a:cubicBezTo>
                  <a:cubicBezTo>
                    <a:pt x="145" y="32"/>
                    <a:pt x="145" y="32"/>
                    <a:pt x="145" y="32"/>
                  </a:cubicBezTo>
                  <a:cubicBezTo>
                    <a:pt x="159" y="37"/>
                    <a:pt x="167" y="52"/>
                    <a:pt x="162" y="66"/>
                  </a:cubicBezTo>
                  <a:cubicBezTo>
                    <a:pt x="135" y="146"/>
                    <a:pt x="135" y="146"/>
                    <a:pt x="135" y="146"/>
                  </a:cubicBezTo>
                  <a:cubicBezTo>
                    <a:pt x="130" y="160"/>
                    <a:pt x="115" y="167"/>
                    <a:pt x="101" y="163"/>
                  </a:cubicBezTo>
                  <a:close/>
                </a:path>
              </a:pathLst>
            </a:custGeom>
            <a:solidFill>
              <a:srgbClr val="282F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4" name="Freeform 42">
              <a:extLst>
                <a:ext uri="{FF2B5EF4-FFF2-40B4-BE49-F238E27FC236}">
                  <a16:creationId xmlns:a16="http://schemas.microsoft.com/office/drawing/2014/main" id="{4215157B-8AF4-4C49-B29D-46C4D5E496D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5081" y="-10839231"/>
              <a:ext cx="494438" cy="496210"/>
            </a:xfrm>
            <a:custGeom>
              <a:avLst/>
              <a:gdLst>
                <a:gd name="T0" fmla="*/ 101 w 167"/>
                <a:gd name="T1" fmla="*/ 162 h 167"/>
                <a:gd name="T2" fmla="*/ 21 w 167"/>
                <a:gd name="T3" fmla="*/ 135 h 167"/>
                <a:gd name="T4" fmla="*/ 4 w 167"/>
                <a:gd name="T5" fmla="*/ 101 h 167"/>
                <a:gd name="T6" fmla="*/ 31 w 167"/>
                <a:gd name="T7" fmla="*/ 21 h 167"/>
                <a:gd name="T8" fmla="*/ 66 w 167"/>
                <a:gd name="T9" fmla="*/ 5 h 167"/>
                <a:gd name="T10" fmla="*/ 145 w 167"/>
                <a:gd name="T11" fmla="*/ 31 h 167"/>
                <a:gd name="T12" fmla="*/ 162 w 167"/>
                <a:gd name="T13" fmla="*/ 66 h 167"/>
                <a:gd name="T14" fmla="*/ 135 w 167"/>
                <a:gd name="T15" fmla="*/ 145 h 167"/>
                <a:gd name="T16" fmla="*/ 101 w 167"/>
                <a:gd name="T17" fmla="*/ 162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167">
                  <a:moveTo>
                    <a:pt x="101" y="162"/>
                  </a:moveTo>
                  <a:cubicBezTo>
                    <a:pt x="21" y="135"/>
                    <a:pt x="21" y="135"/>
                    <a:pt x="21" y="135"/>
                  </a:cubicBezTo>
                  <a:cubicBezTo>
                    <a:pt x="7" y="130"/>
                    <a:pt x="0" y="115"/>
                    <a:pt x="4" y="101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6" y="7"/>
                    <a:pt x="52" y="0"/>
                    <a:pt x="66" y="5"/>
                  </a:cubicBezTo>
                  <a:cubicBezTo>
                    <a:pt x="145" y="31"/>
                    <a:pt x="145" y="31"/>
                    <a:pt x="145" y="31"/>
                  </a:cubicBezTo>
                  <a:cubicBezTo>
                    <a:pt x="159" y="36"/>
                    <a:pt x="167" y="52"/>
                    <a:pt x="162" y="66"/>
                  </a:cubicBezTo>
                  <a:cubicBezTo>
                    <a:pt x="135" y="145"/>
                    <a:pt x="135" y="145"/>
                    <a:pt x="135" y="145"/>
                  </a:cubicBezTo>
                  <a:cubicBezTo>
                    <a:pt x="130" y="159"/>
                    <a:pt x="115" y="167"/>
                    <a:pt x="101" y="162"/>
                  </a:cubicBezTo>
                  <a:close/>
                </a:path>
              </a:pathLst>
            </a:custGeom>
            <a:solidFill>
              <a:srgbClr val="282F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5" name="Freeform 43">
              <a:extLst>
                <a:ext uri="{FF2B5EF4-FFF2-40B4-BE49-F238E27FC236}">
                  <a16:creationId xmlns:a16="http://schemas.microsoft.com/office/drawing/2014/main" id="{8A99BF05-4773-410C-B183-368DFBB8548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6246" y="-10660325"/>
              <a:ext cx="494438" cy="496210"/>
            </a:xfrm>
            <a:custGeom>
              <a:avLst/>
              <a:gdLst>
                <a:gd name="T0" fmla="*/ 101 w 167"/>
                <a:gd name="T1" fmla="*/ 163 h 167"/>
                <a:gd name="T2" fmla="*/ 22 w 167"/>
                <a:gd name="T3" fmla="*/ 136 h 167"/>
                <a:gd name="T4" fmla="*/ 5 w 167"/>
                <a:gd name="T5" fmla="*/ 101 h 167"/>
                <a:gd name="T6" fmla="*/ 32 w 167"/>
                <a:gd name="T7" fmla="*/ 22 h 167"/>
                <a:gd name="T8" fmla="*/ 66 w 167"/>
                <a:gd name="T9" fmla="*/ 5 h 167"/>
                <a:gd name="T10" fmla="*/ 146 w 167"/>
                <a:gd name="T11" fmla="*/ 32 h 167"/>
                <a:gd name="T12" fmla="*/ 163 w 167"/>
                <a:gd name="T13" fmla="*/ 66 h 167"/>
                <a:gd name="T14" fmla="*/ 136 w 167"/>
                <a:gd name="T15" fmla="*/ 146 h 167"/>
                <a:gd name="T16" fmla="*/ 101 w 167"/>
                <a:gd name="T17" fmla="*/ 163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167">
                  <a:moveTo>
                    <a:pt x="101" y="163"/>
                  </a:moveTo>
                  <a:cubicBezTo>
                    <a:pt x="22" y="136"/>
                    <a:pt x="22" y="136"/>
                    <a:pt x="22" y="136"/>
                  </a:cubicBezTo>
                  <a:cubicBezTo>
                    <a:pt x="8" y="131"/>
                    <a:pt x="0" y="115"/>
                    <a:pt x="5" y="101"/>
                  </a:cubicBezTo>
                  <a:cubicBezTo>
                    <a:pt x="32" y="22"/>
                    <a:pt x="32" y="22"/>
                    <a:pt x="32" y="22"/>
                  </a:cubicBezTo>
                  <a:cubicBezTo>
                    <a:pt x="37" y="8"/>
                    <a:pt x="52" y="0"/>
                    <a:pt x="66" y="5"/>
                  </a:cubicBezTo>
                  <a:cubicBezTo>
                    <a:pt x="146" y="32"/>
                    <a:pt x="146" y="32"/>
                    <a:pt x="146" y="32"/>
                  </a:cubicBezTo>
                  <a:cubicBezTo>
                    <a:pt x="160" y="37"/>
                    <a:pt x="167" y="52"/>
                    <a:pt x="163" y="66"/>
                  </a:cubicBezTo>
                  <a:cubicBezTo>
                    <a:pt x="136" y="146"/>
                    <a:pt x="136" y="146"/>
                    <a:pt x="136" y="146"/>
                  </a:cubicBezTo>
                  <a:cubicBezTo>
                    <a:pt x="131" y="160"/>
                    <a:pt x="115" y="167"/>
                    <a:pt x="101" y="163"/>
                  </a:cubicBezTo>
                  <a:close/>
                </a:path>
              </a:pathLst>
            </a:custGeom>
            <a:solidFill>
              <a:srgbClr val="282F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6" name="Freeform 44">
              <a:extLst>
                <a:ext uri="{FF2B5EF4-FFF2-40B4-BE49-F238E27FC236}">
                  <a16:creationId xmlns:a16="http://schemas.microsoft.com/office/drawing/2014/main" id="{B7AAB306-6E0D-4B30-A4A6-6572C2478E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0774" y="-10478044"/>
              <a:ext cx="494438" cy="496210"/>
            </a:xfrm>
            <a:custGeom>
              <a:avLst/>
              <a:gdLst>
                <a:gd name="T0" fmla="*/ 101 w 167"/>
                <a:gd name="T1" fmla="*/ 162 h 167"/>
                <a:gd name="T2" fmla="*/ 21 w 167"/>
                <a:gd name="T3" fmla="*/ 135 h 167"/>
                <a:gd name="T4" fmla="*/ 4 w 167"/>
                <a:gd name="T5" fmla="*/ 101 h 167"/>
                <a:gd name="T6" fmla="*/ 31 w 167"/>
                <a:gd name="T7" fmla="*/ 22 h 167"/>
                <a:gd name="T8" fmla="*/ 66 w 167"/>
                <a:gd name="T9" fmla="*/ 5 h 167"/>
                <a:gd name="T10" fmla="*/ 145 w 167"/>
                <a:gd name="T11" fmla="*/ 32 h 167"/>
                <a:gd name="T12" fmla="*/ 162 w 167"/>
                <a:gd name="T13" fmla="*/ 66 h 167"/>
                <a:gd name="T14" fmla="*/ 135 w 167"/>
                <a:gd name="T15" fmla="*/ 145 h 167"/>
                <a:gd name="T16" fmla="*/ 101 w 167"/>
                <a:gd name="T17" fmla="*/ 162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167">
                  <a:moveTo>
                    <a:pt x="101" y="162"/>
                  </a:moveTo>
                  <a:cubicBezTo>
                    <a:pt x="21" y="135"/>
                    <a:pt x="21" y="135"/>
                    <a:pt x="21" y="135"/>
                  </a:cubicBezTo>
                  <a:cubicBezTo>
                    <a:pt x="7" y="131"/>
                    <a:pt x="0" y="115"/>
                    <a:pt x="4" y="101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6" y="8"/>
                    <a:pt x="52" y="0"/>
                    <a:pt x="66" y="5"/>
                  </a:cubicBezTo>
                  <a:cubicBezTo>
                    <a:pt x="145" y="32"/>
                    <a:pt x="145" y="32"/>
                    <a:pt x="145" y="32"/>
                  </a:cubicBezTo>
                  <a:cubicBezTo>
                    <a:pt x="159" y="36"/>
                    <a:pt x="167" y="52"/>
                    <a:pt x="162" y="66"/>
                  </a:cubicBezTo>
                  <a:cubicBezTo>
                    <a:pt x="135" y="145"/>
                    <a:pt x="135" y="145"/>
                    <a:pt x="135" y="145"/>
                  </a:cubicBezTo>
                  <a:cubicBezTo>
                    <a:pt x="130" y="159"/>
                    <a:pt x="115" y="167"/>
                    <a:pt x="101" y="162"/>
                  </a:cubicBezTo>
                  <a:close/>
                </a:path>
              </a:pathLst>
            </a:custGeom>
            <a:solidFill>
              <a:srgbClr val="282F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7" name="Freeform 45">
              <a:extLst>
                <a:ext uri="{FF2B5EF4-FFF2-40B4-BE49-F238E27FC236}">
                  <a16:creationId xmlns:a16="http://schemas.microsoft.com/office/drawing/2014/main" id="{6B56D6CB-5AF0-4E25-A8AB-234BF9C78AB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5301" y="-10295763"/>
              <a:ext cx="494438" cy="499585"/>
            </a:xfrm>
            <a:custGeom>
              <a:avLst/>
              <a:gdLst>
                <a:gd name="T0" fmla="*/ 101 w 167"/>
                <a:gd name="T1" fmla="*/ 163 h 168"/>
                <a:gd name="T2" fmla="*/ 22 w 167"/>
                <a:gd name="T3" fmla="*/ 136 h 168"/>
                <a:gd name="T4" fmla="*/ 5 w 167"/>
                <a:gd name="T5" fmla="*/ 102 h 168"/>
                <a:gd name="T6" fmla="*/ 32 w 167"/>
                <a:gd name="T7" fmla="*/ 22 h 168"/>
                <a:gd name="T8" fmla="*/ 66 w 167"/>
                <a:gd name="T9" fmla="*/ 5 h 168"/>
                <a:gd name="T10" fmla="*/ 146 w 167"/>
                <a:gd name="T11" fmla="*/ 32 h 168"/>
                <a:gd name="T12" fmla="*/ 163 w 167"/>
                <a:gd name="T13" fmla="*/ 66 h 168"/>
                <a:gd name="T14" fmla="*/ 136 w 167"/>
                <a:gd name="T15" fmla="*/ 146 h 168"/>
                <a:gd name="T16" fmla="*/ 101 w 167"/>
                <a:gd name="T17" fmla="*/ 163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168">
                  <a:moveTo>
                    <a:pt x="101" y="163"/>
                  </a:moveTo>
                  <a:cubicBezTo>
                    <a:pt x="22" y="136"/>
                    <a:pt x="22" y="136"/>
                    <a:pt x="22" y="136"/>
                  </a:cubicBezTo>
                  <a:cubicBezTo>
                    <a:pt x="8" y="131"/>
                    <a:pt x="0" y="116"/>
                    <a:pt x="5" y="102"/>
                  </a:cubicBezTo>
                  <a:cubicBezTo>
                    <a:pt x="32" y="22"/>
                    <a:pt x="32" y="22"/>
                    <a:pt x="32" y="22"/>
                  </a:cubicBezTo>
                  <a:cubicBezTo>
                    <a:pt x="37" y="8"/>
                    <a:pt x="52" y="0"/>
                    <a:pt x="66" y="5"/>
                  </a:cubicBezTo>
                  <a:cubicBezTo>
                    <a:pt x="146" y="32"/>
                    <a:pt x="146" y="32"/>
                    <a:pt x="146" y="32"/>
                  </a:cubicBezTo>
                  <a:cubicBezTo>
                    <a:pt x="160" y="37"/>
                    <a:pt x="167" y="52"/>
                    <a:pt x="163" y="66"/>
                  </a:cubicBezTo>
                  <a:cubicBezTo>
                    <a:pt x="136" y="146"/>
                    <a:pt x="136" y="146"/>
                    <a:pt x="136" y="146"/>
                  </a:cubicBezTo>
                  <a:cubicBezTo>
                    <a:pt x="131" y="160"/>
                    <a:pt x="116" y="168"/>
                    <a:pt x="101" y="163"/>
                  </a:cubicBezTo>
                  <a:close/>
                </a:path>
              </a:pathLst>
            </a:custGeom>
            <a:solidFill>
              <a:srgbClr val="282F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8" name="Freeform 46">
              <a:extLst>
                <a:ext uri="{FF2B5EF4-FFF2-40B4-BE49-F238E27FC236}">
                  <a16:creationId xmlns:a16="http://schemas.microsoft.com/office/drawing/2014/main" id="{13609EE8-C2B3-4C32-9B19-FF9B957222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8176" y="-11460337"/>
              <a:ext cx="494438" cy="499585"/>
            </a:xfrm>
            <a:custGeom>
              <a:avLst/>
              <a:gdLst>
                <a:gd name="T0" fmla="*/ 101 w 167"/>
                <a:gd name="T1" fmla="*/ 163 h 167"/>
                <a:gd name="T2" fmla="*/ 22 w 167"/>
                <a:gd name="T3" fmla="*/ 136 h 167"/>
                <a:gd name="T4" fmla="*/ 5 w 167"/>
                <a:gd name="T5" fmla="*/ 101 h 167"/>
                <a:gd name="T6" fmla="*/ 32 w 167"/>
                <a:gd name="T7" fmla="*/ 22 h 167"/>
                <a:gd name="T8" fmla="*/ 66 w 167"/>
                <a:gd name="T9" fmla="*/ 5 h 167"/>
                <a:gd name="T10" fmla="*/ 146 w 167"/>
                <a:gd name="T11" fmla="*/ 32 h 167"/>
                <a:gd name="T12" fmla="*/ 163 w 167"/>
                <a:gd name="T13" fmla="*/ 66 h 167"/>
                <a:gd name="T14" fmla="*/ 136 w 167"/>
                <a:gd name="T15" fmla="*/ 146 h 167"/>
                <a:gd name="T16" fmla="*/ 101 w 167"/>
                <a:gd name="T17" fmla="*/ 163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167">
                  <a:moveTo>
                    <a:pt x="101" y="163"/>
                  </a:moveTo>
                  <a:cubicBezTo>
                    <a:pt x="22" y="136"/>
                    <a:pt x="22" y="136"/>
                    <a:pt x="22" y="136"/>
                  </a:cubicBezTo>
                  <a:cubicBezTo>
                    <a:pt x="8" y="131"/>
                    <a:pt x="0" y="115"/>
                    <a:pt x="5" y="101"/>
                  </a:cubicBezTo>
                  <a:cubicBezTo>
                    <a:pt x="32" y="22"/>
                    <a:pt x="32" y="22"/>
                    <a:pt x="32" y="22"/>
                  </a:cubicBezTo>
                  <a:cubicBezTo>
                    <a:pt x="37" y="8"/>
                    <a:pt x="52" y="0"/>
                    <a:pt x="66" y="5"/>
                  </a:cubicBezTo>
                  <a:cubicBezTo>
                    <a:pt x="146" y="32"/>
                    <a:pt x="146" y="32"/>
                    <a:pt x="146" y="32"/>
                  </a:cubicBezTo>
                  <a:cubicBezTo>
                    <a:pt x="160" y="37"/>
                    <a:pt x="167" y="52"/>
                    <a:pt x="163" y="66"/>
                  </a:cubicBezTo>
                  <a:cubicBezTo>
                    <a:pt x="136" y="146"/>
                    <a:pt x="136" y="146"/>
                    <a:pt x="136" y="146"/>
                  </a:cubicBezTo>
                  <a:cubicBezTo>
                    <a:pt x="131" y="160"/>
                    <a:pt x="115" y="167"/>
                    <a:pt x="101" y="163"/>
                  </a:cubicBezTo>
                  <a:close/>
                </a:path>
              </a:pathLst>
            </a:custGeom>
            <a:solidFill>
              <a:srgbClr val="282F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9" name="Freeform 47">
              <a:extLst>
                <a:ext uri="{FF2B5EF4-FFF2-40B4-BE49-F238E27FC236}">
                  <a16:creationId xmlns:a16="http://schemas.microsoft.com/office/drawing/2014/main" id="{19144E3F-4DF3-4B2E-902D-86B012E09C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6022" y="-11281431"/>
              <a:ext cx="494438" cy="499585"/>
            </a:xfrm>
            <a:custGeom>
              <a:avLst/>
              <a:gdLst>
                <a:gd name="T0" fmla="*/ 101 w 167"/>
                <a:gd name="T1" fmla="*/ 163 h 167"/>
                <a:gd name="T2" fmla="*/ 21 w 167"/>
                <a:gd name="T3" fmla="*/ 136 h 167"/>
                <a:gd name="T4" fmla="*/ 4 w 167"/>
                <a:gd name="T5" fmla="*/ 101 h 167"/>
                <a:gd name="T6" fmla="*/ 31 w 167"/>
                <a:gd name="T7" fmla="*/ 22 h 167"/>
                <a:gd name="T8" fmla="*/ 66 w 167"/>
                <a:gd name="T9" fmla="*/ 5 h 167"/>
                <a:gd name="T10" fmla="*/ 145 w 167"/>
                <a:gd name="T11" fmla="*/ 32 h 167"/>
                <a:gd name="T12" fmla="*/ 162 w 167"/>
                <a:gd name="T13" fmla="*/ 66 h 167"/>
                <a:gd name="T14" fmla="*/ 135 w 167"/>
                <a:gd name="T15" fmla="*/ 146 h 167"/>
                <a:gd name="T16" fmla="*/ 101 w 167"/>
                <a:gd name="T17" fmla="*/ 163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167">
                  <a:moveTo>
                    <a:pt x="101" y="163"/>
                  </a:moveTo>
                  <a:cubicBezTo>
                    <a:pt x="21" y="136"/>
                    <a:pt x="21" y="136"/>
                    <a:pt x="21" y="136"/>
                  </a:cubicBezTo>
                  <a:cubicBezTo>
                    <a:pt x="7" y="131"/>
                    <a:pt x="0" y="115"/>
                    <a:pt x="4" y="101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6" y="8"/>
                    <a:pt x="51" y="0"/>
                    <a:pt x="66" y="5"/>
                  </a:cubicBezTo>
                  <a:cubicBezTo>
                    <a:pt x="145" y="32"/>
                    <a:pt x="145" y="32"/>
                    <a:pt x="145" y="32"/>
                  </a:cubicBezTo>
                  <a:cubicBezTo>
                    <a:pt x="159" y="37"/>
                    <a:pt x="167" y="52"/>
                    <a:pt x="162" y="66"/>
                  </a:cubicBezTo>
                  <a:cubicBezTo>
                    <a:pt x="135" y="146"/>
                    <a:pt x="135" y="146"/>
                    <a:pt x="135" y="146"/>
                  </a:cubicBezTo>
                  <a:cubicBezTo>
                    <a:pt x="130" y="160"/>
                    <a:pt x="115" y="167"/>
                    <a:pt x="101" y="163"/>
                  </a:cubicBezTo>
                  <a:close/>
                </a:path>
              </a:pathLst>
            </a:custGeom>
            <a:solidFill>
              <a:srgbClr val="282F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0" name="Freeform 48">
              <a:extLst>
                <a:ext uri="{FF2B5EF4-FFF2-40B4-BE49-F238E27FC236}">
                  <a16:creationId xmlns:a16="http://schemas.microsoft.com/office/drawing/2014/main" id="{7896D131-873D-4651-86E5-13CECACB19E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3868" y="-11099150"/>
              <a:ext cx="494438" cy="499585"/>
            </a:xfrm>
            <a:custGeom>
              <a:avLst/>
              <a:gdLst>
                <a:gd name="T0" fmla="*/ 101 w 167"/>
                <a:gd name="T1" fmla="*/ 162 h 167"/>
                <a:gd name="T2" fmla="*/ 22 w 167"/>
                <a:gd name="T3" fmla="*/ 135 h 167"/>
                <a:gd name="T4" fmla="*/ 5 w 167"/>
                <a:gd name="T5" fmla="*/ 101 h 167"/>
                <a:gd name="T6" fmla="*/ 32 w 167"/>
                <a:gd name="T7" fmla="*/ 22 h 167"/>
                <a:gd name="T8" fmla="*/ 66 w 167"/>
                <a:gd name="T9" fmla="*/ 5 h 167"/>
                <a:gd name="T10" fmla="*/ 145 w 167"/>
                <a:gd name="T11" fmla="*/ 32 h 167"/>
                <a:gd name="T12" fmla="*/ 162 w 167"/>
                <a:gd name="T13" fmla="*/ 66 h 167"/>
                <a:gd name="T14" fmla="*/ 136 w 167"/>
                <a:gd name="T15" fmla="*/ 145 h 167"/>
                <a:gd name="T16" fmla="*/ 101 w 167"/>
                <a:gd name="T17" fmla="*/ 162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167">
                  <a:moveTo>
                    <a:pt x="101" y="162"/>
                  </a:moveTo>
                  <a:cubicBezTo>
                    <a:pt x="22" y="135"/>
                    <a:pt x="22" y="135"/>
                    <a:pt x="22" y="135"/>
                  </a:cubicBezTo>
                  <a:cubicBezTo>
                    <a:pt x="8" y="131"/>
                    <a:pt x="0" y="115"/>
                    <a:pt x="5" y="101"/>
                  </a:cubicBezTo>
                  <a:cubicBezTo>
                    <a:pt x="32" y="22"/>
                    <a:pt x="32" y="22"/>
                    <a:pt x="32" y="22"/>
                  </a:cubicBezTo>
                  <a:cubicBezTo>
                    <a:pt x="37" y="8"/>
                    <a:pt x="52" y="0"/>
                    <a:pt x="66" y="5"/>
                  </a:cubicBezTo>
                  <a:cubicBezTo>
                    <a:pt x="145" y="32"/>
                    <a:pt x="145" y="32"/>
                    <a:pt x="145" y="32"/>
                  </a:cubicBezTo>
                  <a:cubicBezTo>
                    <a:pt x="160" y="36"/>
                    <a:pt x="167" y="52"/>
                    <a:pt x="162" y="66"/>
                  </a:cubicBezTo>
                  <a:cubicBezTo>
                    <a:pt x="136" y="145"/>
                    <a:pt x="136" y="145"/>
                    <a:pt x="136" y="145"/>
                  </a:cubicBezTo>
                  <a:cubicBezTo>
                    <a:pt x="131" y="160"/>
                    <a:pt x="115" y="167"/>
                    <a:pt x="101" y="162"/>
                  </a:cubicBezTo>
                  <a:close/>
                </a:path>
              </a:pathLst>
            </a:custGeom>
            <a:solidFill>
              <a:srgbClr val="282F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1" name="Freeform 49">
              <a:extLst>
                <a:ext uri="{FF2B5EF4-FFF2-40B4-BE49-F238E27FC236}">
                  <a16:creationId xmlns:a16="http://schemas.microsoft.com/office/drawing/2014/main" id="{FD4A2144-CE18-442E-9A42-3428C6D0C09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8396" y="-10913493"/>
              <a:ext cx="494438" cy="496210"/>
            </a:xfrm>
            <a:custGeom>
              <a:avLst/>
              <a:gdLst>
                <a:gd name="T0" fmla="*/ 101 w 167"/>
                <a:gd name="T1" fmla="*/ 162 h 167"/>
                <a:gd name="T2" fmla="*/ 21 w 167"/>
                <a:gd name="T3" fmla="*/ 135 h 167"/>
                <a:gd name="T4" fmla="*/ 4 w 167"/>
                <a:gd name="T5" fmla="*/ 101 h 167"/>
                <a:gd name="T6" fmla="*/ 31 w 167"/>
                <a:gd name="T7" fmla="*/ 21 h 167"/>
                <a:gd name="T8" fmla="*/ 66 w 167"/>
                <a:gd name="T9" fmla="*/ 4 h 167"/>
                <a:gd name="T10" fmla="*/ 145 w 167"/>
                <a:gd name="T11" fmla="*/ 31 h 167"/>
                <a:gd name="T12" fmla="*/ 162 w 167"/>
                <a:gd name="T13" fmla="*/ 66 h 167"/>
                <a:gd name="T14" fmla="*/ 135 w 167"/>
                <a:gd name="T15" fmla="*/ 145 h 167"/>
                <a:gd name="T16" fmla="*/ 101 w 167"/>
                <a:gd name="T17" fmla="*/ 162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167">
                  <a:moveTo>
                    <a:pt x="101" y="162"/>
                  </a:moveTo>
                  <a:cubicBezTo>
                    <a:pt x="21" y="135"/>
                    <a:pt x="21" y="135"/>
                    <a:pt x="21" y="135"/>
                  </a:cubicBezTo>
                  <a:cubicBezTo>
                    <a:pt x="7" y="130"/>
                    <a:pt x="0" y="115"/>
                    <a:pt x="4" y="101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6" y="7"/>
                    <a:pt x="52" y="0"/>
                    <a:pt x="66" y="4"/>
                  </a:cubicBezTo>
                  <a:cubicBezTo>
                    <a:pt x="145" y="31"/>
                    <a:pt x="145" y="31"/>
                    <a:pt x="145" y="31"/>
                  </a:cubicBezTo>
                  <a:cubicBezTo>
                    <a:pt x="159" y="36"/>
                    <a:pt x="167" y="51"/>
                    <a:pt x="162" y="66"/>
                  </a:cubicBezTo>
                  <a:cubicBezTo>
                    <a:pt x="135" y="145"/>
                    <a:pt x="135" y="145"/>
                    <a:pt x="135" y="145"/>
                  </a:cubicBezTo>
                  <a:cubicBezTo>
                    <a:pt x="130" y="159"/>
                    <a:pt x="115" y="167"/>
                    <a:pt x="101" y="162"/>
                  </a:cubicBezTo>
                  <a:close/>
                </a:path>
              </a:pathLst>
            </a:custGeom>
            <a:solidFill>
              <a:srgbClr val="282F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2" name="Freeform 50">
              <a:extLst>
                <a:ext uri="{FF2B5EF4-FFF2-40B4-BE49-F238E27FC236}">
                  <a16:creationId xmlns:a16="http://schemas.microsoft.com/office/drawing/2014/main" id="{13E6640B-C18F-4D8F-8F9F-5C86864B277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3192" y="-10110106"/>
              <a:ext cx="494438" cy="499585"/>
            </a:xfrm>
            <a:custGeom>
              <a:avLst/>
              <a:gdLst>
                <a:gd name="T0" fmla="*/ 101 w 167"/>
                <a:gd name="T1" fmla="*/ 163 h 168"/>
                <a:gd name="T2" fmla="*/ 22 w 167"/>
                <a:gd name="T3" fmla="*/ 136 h 168"/>
                <a:gd name="T4" fmla="*/ 5 w 167"/>
                <a:gd name="T5" fmla="*/ 102 h 168"/>
                <a:gd name="T6" fmla="*/ 32 w 167"/>
                <a:gd name="T7" fmla="*/ 22 h 168"/>
                <a:gd name="T8" fmla="*/ 66 w 167"/>
                <a:gd name="T9" fmla="*/ 5 h 168"/>
                <a:gd name="T10" fmla="*/ 146 w 167"/>
                <a:gd name="T11" fmla="*/ 32 h 168"/>
                <a:gd name="T12" fmla="*/ 163 w 167"/>
                <a:gd name="T13" fmla="*/ 66 h 168"/>
                <a:gd name="T14" fmla="*/ 136 w 167"/>
                <a:gd name="T15" fmla="*/ 146 h 168"/>
                <a:gd name="T16" fmla="*/ 101 w 167"/>
                <a:gd name="T17" fmla="*/ 163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168">
                  <a:moveTo>
                    <a:pt x="101" y="163"/>
                  </a:moveTo>
                  <a:cubicBezTo>
                    <a:pt x="22" y="136"/>
                    <a:pt x="22" y="136"/>
                    <a:pt x="22" y="136"/>
                  </a:cubicBezTo>
                  <a:cubicBezTo>
                    <a:pt x="8" y="131"/>
                    <a:pt x="0" y="116"/>
                    <a:pt x="5" y="102"/>
                  </a:cubicBezTo>
                  <a:cubicBezTo>
                    <a:pt x="32" y="22"/>
                    <a:pt x="32" y="22"/>
                    <a:pt x="32" y="22"/>
                  </a:cubicBezTo>
                  <a:cubicBezTo>
                    <a:pt x="37" y="8"/>
                    <a:pt x="52" y="0"/>
                    <a:pt x="66" y="5"/>
                  </a:cubicBezTo>
                  <a:cubicBezTo>
                    <a:pt x="146" y="32"/>
                    <a:pt x="146" y="32"/>
                    <a:pt x="146" y="32"/>
                  </a:cubicBezTo>
                  <a:cubicBezTo>
                    <a:pt x="160" y="37"/>
                    <a:pt x="167" y="52"/>
                    <a:pt x="163" y="66"/>
                  </a:cubicBezTo>
                  <a:cubicBezTo>
                    <a:pt x="136" y="146"/>
                    <a:pt x="136" y="146"/>
                    <a:pt x="136" y="146"/>
                  </a:cubicBezTo>
                  <a:cubicBezTo>
                    <a:pt x="131" y="160"/>
                    <a:pt x="115" y="168"/>
                    <a:pt x="101" y="163"/>
                  </a:cubicBezTo>
                  <a:close/>
                </a:path>
              </a:pathLst>
            </a:custGeom>
            <a:solidFill>
              <a:srgbClr val="282F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3" name="Freeform 51">
              <a:extLst>
                <a:ext uri="{FF2B5EF4-FFF2-40B4-BE49-F238E27FC236}">
                  <a16:creationId xmlns:a16="http://schemas.microsoft.com/office/drawing/2014/main" id="{43D814A5-C770-45CE-9A89-1EEBF5CB2CED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1038" y="-9927825"/>
              <a:ext cx="494438" cy="496210"/>
            </a:xfrm>
            <a:custGeom>
              <a:avLst/>
              <a:gdLst>
                <a:gd name="T0" fmla="*/ 101 w 167"/>
                <a:gd name="T1" fmla="*/ 163 h 167"/>
                <a:gd name="T2" fmla="*/ 21 w 167"/>
                <a:gd name="T3" fmla="*/ 136 h 167"/>
                <a:gd name="T4" fmla="*/ 4 w 167"/>
                <a:gd name="T5" fmla="*/ 101 h 167"/>
                <a:gd name="T6" fmla="*/ 31 w 167"/>
                <a:gd name="T7" fmla="*/ 22 h 167"/>
                <a:gd name="T8" fmla="*/ 66 w 167"/>
                <a:gd name="T9" fmla="*/ 5 h 167"/>
                <a:gd name="T10" fmla="*/ 145 w 167"/>
                <a:gd name="T11" fmla="*/ 32 h 167"/>
                <a:gd name="T12" fmla="*/ 162 w 167"/>
                <a:gd name="T13" fmla="*/ 66 h 167"/>
                <a:gd name="T14" fmla="*/ 135 w 167"/>
                <a:gd name="T15" fmla="*/ 146 h 167"/>
                <a:gd name="T16" fmla="*/ 101 w 167"/>
                <a:gd name="T17" fmla="*/ 163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167">
                  <a:moveTo>
                    <a:pt x="101" y="163"/>
                  </a:moveTo>
                  <a:cubicBezTo>
                    <a:pt x="21" y="136"/>
                    <a:pt x="21" y="136"/>
                    <a:pt x="21" y="136"/>
                  </a:cubicBezTo>
                  <a:cubicBezTo>
                    <a:pt x="7" y="131"/>
                    <a:pt x="0" y="115"/>
                    <a:pt x="4" y="101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6" y="8"/>
                    <a:pt x="52" y="0"/>
                    <a:pt x="66" y="5"/>
                  </a:cubicBezTo>
                  <a:cubicBezTo>
                    <a:pt x="145" y="32"/>
                    <a:pt x="145" y="32"/>
                    <a:pt x="145" y="32"/>
                  </a:cubicBezTo>
                  <a:cubicBezTo>
                    <a:pt x="159" y="37"/>
                    <a:pt x="167" y="52"/>
                    <a:pt x="162" y="66"/>
                  </a:cubicBezTo>
                  <a:cubicBezTo>
                    <a:pt x="135" y="146"/>
                    <a:pt x="135" y="146"/>
                    <a:pt x="135" y="146"/>
                  </a:cubicBezTo>
                  <a:cubicBezTo>
                    <a:pt x="130" y="160"/>
                    <a:pt x="115" y="167"/>
                    <a:pt x="101" y="163"/>
                  </a:cubicBezTo>
                  <a:close/>
                </a:path>
              </a:pathLst>
            </a:custGeom>
            <a:solidFill>
              <a:srgbClr val="282F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4" name="Freeform 52">
              <a:extLst>
                <a:ext uri="{FF2B5EF4-FFF2-40B4-BE49-F238E27FC236}">
                  <a16:creationId xmlns:a16="http://schemas.microsoft.com/office/drawing/2014/main" id="{E79FB16A-64A8-4104-B952-287B0FB94D4B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5566" y="-9742168"/>
              <a:ext cx="501120" cy="496210"/>
            </a:xfrm>
            <a:custGeom>
              <a:avLst/>
              <a:gdLst>
                <a:gd name="T0" fmla="*/ 102 w 168"/>
                <a:gd name="T1" fmla="*/ 162 h 167"/>
                <a:gd name="T2" fmla="*/ 22 w 168"/>
                <a:gd name="T3" fmla="*/ 135 h 167"/>
                <a:gd name="T4" fmla="*/ 5 w 168"/>
                <a:gd name="T5" fmla="*/ 101 h 167"/>
                <a:gd name="T6" fmla="*/ 32 w 168"/>
                <a:gd name="T7" fmla="*/ 21 h 167"/>
                <a:gd name="T8" fmla="*/ 66 w 168"/>
                <a:gd name="T9" fmla="*/ 4 h 167"/>
                <a:gd name="T10" fmla="*/ 146 w 168"/>
                <a:gd name="T11" fmla="*/ 31 h 167"/>
                <a:gd name="T12" fmla="*/ 163 w 168"/>
                <a:gd name="T13" fmla="*/ 66 h 167"/>
                <a:gd name="T14" fmla="*/ 136 w 168"/>
                <a:gd name="T15" fmla="*/ 145 h 167"/>
                <a:gd name="T16" fmla="*/ 102 w 168"/>
                <a:gd name="T17" fmla="*/ 162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8" h="167">
                  <a:moveTo>
                    <a:pt x="102" y="162"/>
                  </a:moveTo>
                  <a:cubicBezTo>
                    <a:pt x="22" y="135"/>
                    <a:pt x="22" y="135"/>
                    <a:pt x="22" y="135"/>
                  </a:cubicBezTo>
                  <a:cubicBezTo>
                    <a:pt x="8" y="130"/>
                    <a:pt x="0" y="115"/>
                    <a:pt x="5" y="101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7" y="7"/>
                    <a:pt x="52" y="0"/>
                    <a:pt x="66" y="4"/>
                  </a:cubicBezTo>
                  <a:cubicBezTo>
                    <a:pt x="146" y="31"/>
                    <a:pt x="146" y="31"/>
                    <a:pt x="146" y="31"/>
                  </a:cubicBezTo>
                  <a:cubicBezTo>
                    <a:pt x="160" y="36"/>
                    <a:pt x="168" y="52"/>
                    <a:pt x="163" y="66"/>
                  </a:cubicBezTo>
                  <a:cubicBezTo>
                    <a:pt x="136" y="145"/>
                    <a:pt x="136" y="145"/>
                    <a:pt x="136" y="145"/>
                  </a:cubicBezTo>
                  <a:cubicBezTo>
                    <a:pt x="131" y="159"/>
                    <a:pt x="116" y="167"/>
                    <a:pt x="102" y="162"/>
                  </a:cubicBezTo>
                  <a:close/>
                </a:path>
              </a:pathLst>
            </a:custGeom>
            <a:solidFill>
              <a:srgbClr val="282F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5" name="Freeform 53">
              <a:extLst>
                <a:ext uri="{FF2B5EF4-FFF2-40B4-BE49-F238E27FC236}">
                  <a16:creationId xmlns:a16="http://schemas.microsoft.com/office/drawing/2014/main" id="{E3C3662F-2B62-47A4-AD03-DC00CC091770}"/>
                </a:ext>
              </a:extLst>
            </p:cNvPr>
            <p:cNvSpPr>
              <a:spLocks/>
            </p:cNvSpPr>
            <p:nvPr/>
          </p:nvSpPr>
          <p:spPr bwMode="auto">
            <a:xfrm>
              <a:off x="7466686" y="-9573389"/>
              <a:ext cx="494438" cy="496210"/>
            </a:xfrm>
            <a:custGeom>
              <a:avLst/>
              <a:gdLst>
                <a:gd name="T0" fmla="*/ 101 w 167"/>
                <a:gd name="T1" fmla="*/ 163 h 167"/>
                <a:gd name="T2" fmla="*/ 22 w 167"/>
                <a:gd name="T3" fmla="*/ 136 h 167"/>
                <a:gd name="T4" fmla="*/ 5 w 167"/>
                <a:gd name="T5" fmla="*/ 101 h 167"/>
                <a:gd name="T6" fmla="*/ 32 w 167"/>
                <a:gd name="T7" fmla="*/ 22 h 167"/>
                <a:gd name="T8" fmla="*/ 66 w 167"/>
                <a:gd name="T9" fmla="*/ 5 h 167"/>
                <a:gd name="T10" fmla="*/ 146 w 167"/>
                <a:gd name="T11" fmla="*/ 32 h 167"/>
                <a:gd name="T12" fmla="*/ 163 w 167"/>
                <a:gd name="T13" fmla="*/ 66 h 167"/>
                <a:gd name="T14" fmla="*/ 136 w 167"/>
                <a:gd name="T15" fmla="*/ 146 h 167"/>
                <a:gd name="T16" fmla="*/ 101 w 167"/>
                <a:gd name="T17" fmla="*/ 163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167">
                  <a:moveTo>
                    <a:pt x="101" y="163"/>
                  </a:moveTo>
                  <a:cubicBezTo>
                    <a:pt x="22" y="136"/>
                    <a:pt x="22" y="136"/>
                    <a:pt x="22" y="136"/>
                  </a:cubicBezTo>
                  <a:cubicBezTo>
                    <a:pt x="8" y="131"/>
                    <a:pt x="0" y="115"/>
                    <a:pt x="5" y="101"/>
                  </a:cubicBezTo>
                  <a:cubicBezTo>
                    <a:pt x="32" y="22"/>
                    <a:pt x="32" y="22"/>
                    <a:pt x="32" y="22"/>
                  </a:cubicBezTo>
                  <a:cubicBezTo>
                    <a:pt x="37" y="8"/>
                    <a:pt x="52" y="0"/>
                    <a:pt x="66" y="5"/>
                  </a:cubicBezTo>
                  <a:cubicBezTo>
                    <a:pt x="146" y="32"/>
                    <a:pt x="146" y="32"/>
                    <a:pt x="146" y="32"/>
                  </a:cubicBezTo>
                  <a:cubicBezTo>
                    <a:pt x="160" y="37"/>
                    <a:pt x="167" y="52"/>
                    <a:pt x="163" y="66"/>
                  </a:cubicBezTo>
                  <a:cubicBezTo>
                    <a:pt x="136" y="146"/>
                    <a:pt x="136" y="146"/>
                    <a:pt x="136" y="146"/>
                  </a:cubicBezTo>
                  <a:cubicBezTo>
                    <a:pt x="131" y="160"/>
                    <a:pt x="115" y="167"/>
                    <a:pt x="101" y="163"/>
                  </a:cubicBezTo>
                  <a:close/>
                </a:path>
              </a:pathLst>
            </a:custGeom>
            <a:solidFill>
              <a:srgbClr val="282F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6" name="Freeform 54">
              <a:extLst>
                <a:ext uri="{FF2B5EF4-FFF2-40B4-BE49-F238E27FC236}">
                  <a16:creationId xmlns:a16="http://schemas.microsoft.com/office/drawing/2014/main" id="{49CDEC72-2CC1-4542-89A5-84A6FE46777A}"/>
                </a:ext>
              </a:extLst>
            </p:cNvPr>
            <p:cNvSpPr>
              <a:spLocks/>
            </p:cNvSpPr>
            <p:nvPr/>
          </p:nvSpPr>
          <p:spPr bwMode="auto">
            <a:xfrm>
              <a:off x="8001213" y="-9391108"/>
              <a:ext cx="494438" cy="496210"/>
            </a:xfrm>
            <a:custGeom>
              <a:avLst/>
              <a:gdLst>
                <a:gd name="T0" fmla="*/ 101 w 167"/>
                <a:gd name="T1" fmla="*/ 162 h 167"/>
                <a:gd name="T2" fmla="*/ 21 w 167"/>
                <a:gd name="T3" fmla="*/ 135 h 167"/>
                <a:gd name="T4" fmla="*/ 5 w 167"/>
                <a:gd name="T5" fmla="*/ 101 h 167"/>
                <a:gd name="T6" fmla="*/ 31 w 167"/>
                <a:gd name="T7" fmla="*/ 22 h 167"/>
                <a:gd name="T8" fmla="*/ 66 w 167"/>
                <a:gd name="T9" fmla="*/ 5 h 167"/>
                <a:gd name="T10" fmla="*/ 145 w 167"/>
                <a:gd name="T11" fmla="*/ 32 h 167"/>
                <a:gd name="T12" fmla="*/ 162 w 167"/>
                <a:gd name="T13" fmla="*/ 66 h 167"/>
                <a:gd name="T14" fmla="*/ 135 w 167"/>
                <a:gd name="T15" fmla="*/ 145 h 167"/>
                <a:gd name="T16" fmla="*/ 101 w 167"/>
                <a:gd name="T17" fmla="*/ 162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167">
                  <a:moveTo>
                    <a:pt x="101" y="162"/>
                  </a:moveTo>
                  <a:cubicBezTo>
                    <a:pt x="21" y="135"/>
                    <a:pt x="21" y="135"/>
                    <a:pt x="21" y="135"/>
                  </a:cubicBezTo>
                  <a:cubicBezTo>
                    <a:pt x="7" y="131"/>
                    <a:pt x="0" y="115"/>
                    <a:pt x="5" y="101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6" y="8"/>
                    <a:pt x="52" y="0"/>
                    <a:pt x="66" y="5"/>
                  </a:cubicBezTo>
                  <a:cubicBezTo>
                    <a:pt x="145" y="32"/>
                    <a:pt x="145" y="32"/>
                    <a:pt x="145" y="32"/>
                  </a:cubicBezTo>
                  <a:cubicBezTo>
                    <a:pt x="159" y="36"/>
                    <a:pt x="167" y="52"/>
                    <a:pt x="162" y="66"/>
                  </a:cubicBezTo>
                  <a:cubicBezTo>
                    <a:pt x="135" y="145"/>
                    <a:pt x="135" y="145"/>
                    <a:pt x="135" y="145"/>
                  </a:cubicBezTo>
                  <a:cubicBezTo>
                    <a:pt x="130" y="160"/>
                    <a:pt x="115" y="167"/>
                    <a:pt x="101" y="162"/>
                  </a:cubicBezTo>
                  <a:close/>
                </a:path>
              </a:pathLst>
            </a:custGeom>
            <a:solidFill>
              <a:srgbClr val="282F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7" name="Freeform 55">
              <a:extLst>
                <a:ext uri="{FF2B5EF4-FFF2-40B4-BE49-F238E27FC236}">
                  <a16:creationId xmlns:a16="http://schemas.microsoft.com/office/drawing/2014/main" id="{9CFD47EB-32CE-496F-B8B7-2B6EA3F9549D}"/>
                </a:ext>
              </a:extLst>
            </p:cNvPr>
            <p:cNvSpPr>
              <a:spLocks/>
            </p:cNvSpPr>
            <p:nvPr/>
          </p:nvSpPr>
          <p:spPr bwMode="auto">
            <a:xfrm>
              <a:off x="8535741" y="-9205451"/>
              <a:ext cx="494438" cy="496210"/>
            </a:xfrm>
            <a:custGeom>
              <a:avLst/>
              <a:gdLst>
                <a:gd name="T0" fmla="*/ 102 w 168"/>
                <a:gd name="T1" fmla="*/ 162 h 167"/>
                <a:gd name="T2" fmla="*/ 22 w 168"/>
                <a:gd name="T3" fmla="*/ 135 h 167"/>
                <a:gd name="T4" fmla="*/ 5 w 168"/>
                <a:gd name="T5" fmla="*/ 101 h 167"/>
                <a:gd name="T6" fmla="*/ 32 w 168"/>
                <a:gd name="T7" fmla="*/ 21 h 167"/>
                <a:gd name="T8" fmla="*/ 66 w 168"/>
                <a:gd name="T9" fmla="*/ 4 h 167"/>
                <a:gd name="T10" fmla="*/ 146 w 168"/>
                <a:gd name="T11" fmla="*/ 31 h 167"/>
                <a:gd name="T12" fmla="*/ 163 w 168"/>
                <a:gd name="T13" fmla="*/ 66 h 167"/>
                <a:gd name="T14" fmla="*/ 136 w 168"/>
                <a:gd name="T15" fmla="*/ 145 h 167"/>
                <a:gd name="T16" fmla="*/ 102 w 168"/>
                <a:gd name="T17" fmla="*/ 162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8" h="167">
                  <a:moveTo>
                    <a:pt x="102" y="162"/>
                  </a:moveTo>
                  <a:cubicBezTo>
                    <a:pt x="22" y="135"/>
                    <a:pt x="22" y="135"/>
                    <a:pt x="22" y="135"/>
                  </a:cubicBezTo>
                  <a:cubicBezTo>
                    <a:pt x="8" y="130"/>
                    <a:pt x="0" y="115"/>
                    <a:pt x="5" y="101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7" y="7"/>
                    <a:pt x="52" y="0"/>
                    <a:pt x="66" y="4"/>
                  </a:cubicBezTo>
                  <a:cubicBezTo>
                    <a:pt x="146" y="31"/>
                    <a:pt x="146" y="31"/>
                    <a:pt x="146" y="31"/>
                  </a:cubicBezTo>
                  <a:cubicBezTo>
                    <a:pt x="160" y="36"/>
                    <a:pt x="168" y="51"/>
                    <a:pt x="163" y="66"/>
                  </a:cubicBezTo>
                  <a:cubicBezTo>
                    <a:pt x="136" y="145"/>
                    <a:pt x="136" y="145"/>
                    <a:pt x="136" y="145"/>
                  </a:cubicBezTo>
                  <a:cubicBezTo>
                    <a:pt x="131" y="159"/>
                    <a:pt x="116" y="167"/>
                    <a:pt x="102" y="162"/>
                  </a:cubicBezTo>
                  <a:close/>
                </a:path>
              </a:pathLst>
            </a:custGeom>
            <a:solidFill>
              <a:srgbClr val="282F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8" name="Freeform 56">
              <a:extLst>
                <a:ext uri="{FF2B5EF4-FFF2-40B4-BE49-F238E27FC236}">
                  <a16:creationId xmlns:a16="http://schemas.microsoft.com/office/drawing/2014/main" id="{17265168-2AAA-41E7-8AB9-147DE0B88F46}"/>
                </a:ext>
              </a:extLst>
            </p:cNvPr>
            <p:cNvSpPr>
              <a:spLocks/>
            </p:cNvSpPr>
            <p:nvPr/>
          </p:nvSpPr>
          <p:spPr bwMode="auto">
            <a:xfrm>
              <a:off x="9063587" y="-9026546"/>
              <a:ext cx="494438" cy="496210"/>
            </a:xfrm>
            <a:custGeom>
              <a:avLst/>
              <a:gdLst>
                <a:gd name="T0" fmla="*/ 101 w 167"/>
                <a:gd name="T1" fmla="*/ 162 h 167"/>
                <a:gd name="T2" fmla="*/ 22 w 167"/>
                <a:gd name="T3" fmla="*/ 135 h 167"/>
                <a:gd name="T4" fmla="*/ 5 w 167"/>
                <a:gd name="T5" fmla="*/ 101 h 167"/>
                <a:gd name="T6" fmla="*/ 31 w 167"/>
                <a:gd name="T7" fmla="*/ 22 h 167"/>
                <a:gd name="T8" fmla="*/ 66 w 167"/>
                <a:gd name="T9" fmla="*/ 5 h 167"/>
                <a:gd name="T10" fmla="*/ 145 w 167"/>
                <a:gd name="T11" fmla="*/ 32 h 167"/>
                <a:gd name="T12" fmla="*/ 162 w 167"/>
                <a:gd name="T13" fmla="*/ 66 h 167"/>
                <a:gd name="T14" fmla="*/ 135 w 167"/>
                <a:gd name="T15" fmla="*/ 145 h 167"/>
                <a:gd name="T16" fmla="*/ 101 w 167"/>
                <a:gd name="T17" fmla="*/ 162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167">
                  <a:moveTo>
                    <a:pt x="101" y="162"/>
                  </a:moveTo>
                  <a:cubicBezTo>
                    <a:pt x="22" y="135"/>
                    <a:pt x="22" y="135"/>
                    <a:pt x="22" y="135"/>
                  </a:cubicBezTo>
                  <a:cubicBezTo>
                    <a:pt x="7" y="131"/>
                    <a:pt x="0" y="115"/>
                    <a:pt x="5" y="101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6" y="8"/>
                    <a:pt x="52" y="0"/>
                    <a:pt x="66" y="5"/>
                  </a:cubicBezTo>
                  <a:cubicBezTo>
                    <a:pt x="145" y="32"/>
                    <a:pt x="145" y="32"/>
                    <a:pt x="145" y="32"/>
                  </a:cubicBezTo>
                  <a:cubicBezTo>
                    <a:pt x="159" y="36"/>
                    <a:pt x="167" y="52"/>
                    <a:pt x="162" y="66"/>
                  </a:cubicBezTo>
                  <a:cubicBezTo>
                    <a:pt x="135" y="145"/>
                    <a:pt x="135" y="145"/>
                    <a:pt x="135" y="145"/>
                  </a:cubicBezTo>
                  <a:cubicBezTo>
                    <a:pt x="131" y="159"/>
                    <a:pt x="115" y="167"/>
                    <a:pt x="101" y="162"/>
                  </a:cubicBezTo>
                  <a:close/>
                </a:path>
              </a:pathLst>
            </a:custGeom>
            <a:solidFill>
              <a:srgbClr val="282F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9" name="Freeform 57">
              <a:extLst>
                <a:ext uri="{FF2B5EF4-FFF2-40B4-BE49-F238E27FC236}">
                  <a16:creationId xmlns:a16="http://schemas.microsoft.com/office/drawing/2014/main" id="{5350390C-5DAE-4B6A-8B53-5D02C679600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8803" y="-9613896"/>
              <a:ext cx="494438" cy="496210"/>
            </a:xfrm>
            <a:custGeom>
              <a:avLst/>
              <a:gdLst>
                <a:gd name="T0" fmla="*/ 101 w 167"/>
                <a:gd name="T1" fmla="*/ 163 h 167"/>
                <a:gd name="T2" fmla="*/ 22 w 167"/>
                <a:gd name="T3" fmla="*/ 136 h 167"/>
                <a:gd name="T4" fmla="*/ 5 w 167"/>
                <a:gd name="T5" fmla="*/ 101 h 167"/>
                <a:gd name="T6" fmla="*/ 32 w 167"/>
                <a:gd name="T7" fmla="*/ 22 h 167"/>
                <a:gd name="T8" fmla="*/ 66 w 167"/>
                <a:gd name="T9" fmla="*/ 5 h 167"/>
                <a:gd name="T10" fmla="*/ 146 w 167"/>
                <a:gd name="T11" fmla="*/ 32 h 167"/>
                <a:gd name="T12" fmla="*/ 163 w 167"/>
                <a:gd name="T13" fmla="*/ 66 h 167"/>
                <a:gd name="T14" fmla="*/ 136 w 167"/>
                <a:gd name="T15" fmla="*/ 146 h 167"/>
                <a:gd name="T16" fmla="*/ 101 w 167"/>
                <a:gd name="T17" fmla="*/ 163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167">
                  <a:moveTo>
                    <a:pt x="101" y="163"/>
                  </a:moveTo>
                  <a:cubicBezTo>
                    <a:pt x="22" y="136"/>
                    <a:pt x="22" y="136"/>
                    <a:pt x="22" y="136"/>
                  </a:cubicBezTo>
                  <a:cubicBezTo>
                    <a:pt x="8" y="131"/>
                    <a:pt x="0" y="116"/>
                    <a:pt x="5" y="101"/>
                  </a:cubicBezTo>
                  <a:cubicBezTo>
                    <a:pt x="32" y="22"/>
                    <a:pt x="32" y="22"/>
                    <a:pt x="32" y="22"/>
                  </a:cubicBezTo>
                  <a:cubicBezTo>
                    <a:pt x="37" y="8"/>
                    <a:pt x="52" y="0"/>
                    <a:pt x="66" y="5"/>
                  </a:cubicBezTo>
                  <a:cubicBezTo>
                    <a:pt x="146" y="32"/>
                    <a:pt x="146" y="32"/>
                    <a:pt x="146" y="32"/>
                  </a:cubicBezTo>
                  <a:cubicBezTo>
                    <a:pt x="160" y="37"/>
                    <a:pt x="167" y="52"/>
                    <a:pt x="163" y="66"/>
                  </a:cubicBezTo>
                  <a:cubicBezTo>
                    <a:pt x="136" y="146"/>
                    <a:pt x="136" y="146"/>
                    <a:pt x="136" y="146"/>
                  </a:cubicBezTo>
                  <a:cubicBezTo>
                    <a:pt x="131" y="160"/>
                    <a:pt x="115" y="167"/>
                    <a:pt x="101" y="163"/>
                  </a:cubicBezTo>
                  <a:close/>
                </a:path>
              </a:pathLst>
            </a:custGeom>
            <a:solidFill>
              <a:srgbClr val="282F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0" name="Freeform 58">
              <a:extLst>
                <a:ext uri="{FF2B5EF4-FFF2-40B4-BE49-F238E27FC236}">
                  <a16:creationId xmlns:a16="http://schemas.microsoft.com/office/drawing/2014/main" id="{B0F42997-E350-4F14-A25D-32FE6F9855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6649" y="-9431615"/>
              <a:ext cx="494438" cy="496210"/>
            </a:xfrm>
            <a:custGeom>
              <a:avLst/>
              <a:gdLst>
                <a:gd name="T0" fmla="*/ 101 w 167"/>
                <a:gd name="T1" fmla="*/ 162 h 167"/>
                <a:gd name="T2" fmla="*/ 21 w 167"/>
                <a:gd name="T3" fmla="*/ 136 h 167"/>
                <a:gd name="T4" fmla="*/ 5 w 167"/>
                <a:gd name="T5" fmla="*/ 101 h 167"/>
                <a:gd name="T6" fmla="*/ 31 w 167"/>
                <a:gd name="T7" fmla="*/ 22 h 167"/>
                <a:gd name="T8" fmla="*/ 66 w 167"/>
                <a:gd name="T9" fmla="*/ 5 h 167"/>
                <a:gd name="T10" fmla="*/ 145 w 167"/>
                <a:gd name="T11" fmla="*/ 32 h 167"/>
                <a:gd name="T12" fmla="*/ 162 w 167"/>
                <a:gd name="T13" fmla="*/ 66 h 167"/>
                <a:gd name="T14" fmla="*/ 135 w 167"/>
                <a:gd name="T15" fmla="*/ 146 h 167"/>
                <a:gd name="T16" fmla="*/ 101 w 167"/>
                <a:gd name="T17" fmla="*/ 162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167">
                  <a:moveTo>
                    <a:pt x="101" y="162"/>
                  </a:moveTo>
                  <a:cubicBezTo>
                    <a:pt x="21" y="136"/>
                    <a:pt x="21" y="136"/>
                    <a:pt x="21" y="136"/>
                  </a:cubicBezTo>
                  <a:cubicBezTo>
                    <a:pt x="7" y="131"/>
                    <a:pt x="0" y="115"/>
                    <a:pt x="5" y="101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6" y="8"/>
                    <a:pt x="52" y="0"/>
                    <a:pt x="66" y="5"/>
                  </a:cubicBezTo>
                  <a:cubicBezTo>
                    <a:pt x="145" y="32"/>
                    <a:pt x="145" y="32"/>
                    <a:pt x="145" y="32"/>
                  </a:cubicBezTo>
                  <a:cubicBezTo>
                    <a:pt x="159" y="37"/>
                    <a:pt x="167" y="52"/>
                    <a:pt x="162" y="66"/>
                  </a:cubicBezTo>
                  <a:cubicBezTo>
                    <a:pt x="135" y="146"/>
                    <a:pt x="135" y="146"/>
                    <a:pt x="135" y="146"/>
                  </a:cubicBezTo>
                  <a:cubicBezTo>
                    <a:pt x="130" y="160"/>
                    <a:pt x="115" y="167"/>
                    <a:pt x="101" y="162"/>
                  </a:cubicBezTo>
                  <a:close/>
                </a:path>
              </a:pathLst>
            </a:custGeom>
            <a:solidFill>
              <a:srgbClr val="282F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1" name="Freeform 59">
              <a:extLst>
                <a:ext uri="{FF2B5EF4-FFF2-40B4-BE49-F238E27FC236}">
                  <a16:creationId xmlns:a16="http://schemas.microsoft.com/office/drawing/2014/main" id="{E7C9FD9A-180D-4213-93E1-EBF076F9E03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1177" y="-9249334"/>
              <a:ext cx="494438" cy="499585"/>
            </a:xfrm>
            <a:custGeom>
              <a:avLst/>
              <a:gdLst>
                <a:gd name="T0" fmla="*/ 102 w 168"/>
                <a:gd name="T1" fmla="*/ 162 h 167"/>
                <a:gd name="T2" fmla="*/ 22 w 168"/>
                <a:gd name="T3" fmla="*/ 135 h 167"/>
                <a:gd name="T4" fmla="*/ 5 w 168"/>
                <a:gd name="T5" fmla="*/ 101 h 167"/>
                <a:gd name="T6" fmla="*/ 32 w 168"/>
                <a:gd name="T7" fmla="*/ 21 h 167"/>
                <a:gd name="T8" fmla="*/ 66 w 168"/>
                <a:gd name="T9" fmla="*/ 4 h 167"/>
                <a:gd name="T10" fmla="*/ 146 w 168"/>
                <a:gd name="T11" fmla="*/ 31 h 167"/>
                <a:gd name="T12" fmla="*/ 163 w 168"/>
                <a:gd name="T13" fmla="*/ 66 h 167"/>
                <a:gd name="T14" fmla="*/ 136 w 168"/>
                <a:gd name="T15" fmla="*/ 145 h 167"/>
                <a:gd name="T16" fmla="*/ 102 w 168"/>
                <a:gd name="T17" fmla="*/ 162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8" h="167">
                  <a:moveTo>
                    <a:pt x="102" y="162"/>
                  </a:moveTo>
                  <a:cubicBezTo>
                    <a:pt x="22" y="135"/>
                    <a:pt x="22" y="135"/>
                    <a:pt x="22" y="135"/>
                  </a:cubicBezTo>
                  <a:cubicBezTo>
                    <a:pt x="8" y="130"/>
                    <a:pt x="0" y="115"/>
                    <a:pt x="5" y="101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7" y="7"/>
                    <a:pt x="52" y="0"/>
                    <a:pt x="66" y="4"/>
                  </a:cubicBezTo>
                  <a:cubicBezTo>
                    <a:pt x="146" y="31"/>
                    <a:pt x="146" y="31"/>
                    <a:pt x="146" y="31"/>
                  </a:cubicBezTo>
                  <a:cubicBezTo>
                    <a:pt x="160" y="36"/>
                    <a:pt x="168" y="52"/>
                    <a:pt x="163" y="66"/>
                  </a:cubicBezTo>
                  <a:cubicBezTo>
                    <a:pt x="136" y="145"/>
                    <a:pt x="136" y="145"/>
                    <a:pt x="136" y="145"/>
                  </a:cubicBezTo>
                  <a:cubicBezTo>
                    <a:pt x="131" y="159"/>
                    <a:pt x="116" y="167"/>
                    <a:pt x="102" y="162"/>
                  </a:cubicBezTo>
                  <a:close/>
                </a:path>
              </a:pathLst>
            </a:custGeom>
            <a:solidFill>
              <a:srgbClr val="282F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2" name="Freeform 60">
              <a:extLst>
                <a:ext uri="{FF2B5EF4-FFF2-40B4-BE49-F238E27FC236}">
                  <a16:creationId xmlns:a16="http://schemas.microsoft.com/office/drawing/2014/main" id="{1BB2B6B5-217E-47BB-864C-BB848D6D004D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9068" y="-9060302"/>
              <a:ext cx="494438" cy="496210"/>
            </a:xfrm>
            <a:custGeom>
              <a:avLst/>
              <a:gdLst>
                <a:gd name="T0" fmla="*/ 101 w 167"/>
                <a:gd name="T1" fmla="*/ 162 h 167"/>
                <a:gd name="T2" fmla="*/ 22 w 167"/>
                <a:gd name="T3" fmla="*/ 135 h 167"/>
                <a:gd name="T4" fmla="*/ 5 w 167"/>
                <a:gd name="T5" fmla="*/ 101 h 167"/>
                <a:gd name="T6" fmla="*/ 32 w 167"/>
                <a:gd name="T7" fmla="*/ 21 h 167"/>
                <a:gd name="T8" fmla="*/ 66 w 167"/>
                <a:gd name="T9" fmla="*/ 4 h 167"/>
                <a:gd name="T10" fmla="*/ 146 w 167"/>
                <a:gd name="T11" fmla="*/ 31 h 167"/>
                <a:gd name="T12" fmla="*/ 163 w 167"/>
                <a:gd name="T13" fmla="*/ 66 h 167"/>
                <a:gd name="T14" fmla="*/ 136 w 167"/>
                <a:gd name="T15" fmla="*/ 145 h 167"/>
                <a:gd name="T16" fmla="*/ 101 w 167"/>
                <a:gd name="T17" fmla="*/ 162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167">
                  <a:moveTo>
                    <a:pt x="101" y="162"/>
                  </a:moveTo>
                  <a:cubicBezTo>
                    <a:pt x="22" y="135"/>
                    <a:pt x="22" y="135"/>
                    <a:pt x="22" y="135"/>
                  </a:cubicBezTo>
                  <a:cubicBezTo>
                    <a:pt x="8" y="130"/>
                    <a:pt x="0" y="115"/>
                    <a:pt x="5" y="101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7" y="7"/>
                    <a:pt x="52" y="0"/>
                    <a:pt x="66" y="4"/>
                  </a:cubicBezTo>
                  <a:cubicBezTo>
                    <a:pt x="146" y="31"/>
                    <a:pt x="146" y="31"/>
                    <a:pt x="146" y="31"/>
                  </a:cubicBezTo>
                  <a:cubicBezTo>
                    <a:pt x="160" y="36"/>
                    <a:pt x="167" y="51"/>
                    <a:pt x="163" y="66"/>
                  </a:cubicBezTo>
                  <a:cubicBezTo>
                    <a:pt x="136" y="145"/>
                    <a:pt x="136" y="145"/>
                    <a:pt x="136" y="145"/>
                  </a:cubicBezTo>
                  <a:cubicBezTo>
                    <a:pt x="131" y="159"/>
                    <a:pt x="116" y="167"/>
                    <a:pt x="101" y="162"/>
                  </a:cubicBezTo>
                  <a:close/>
                </a:path>
              </a:pathLst>
            </a:custGeom>
            <a:solidFill>
              <a:srgbClr val="282F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3" name="Freeform 61">
              <a:extLst>
                <a:ext uri="{FF2B5EF4-FFF2-40B4-BE49-F238E27FC236}">
                  <a16:creationId xmlns:a16="http://schemas.microsoft.com/office/drawing/2014/main" id="{E1EEDAAB-0B2F-4B02-919B-19D459847F8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3595" y="-8881396"/>
              <a:ext cx="494438" cy="496210"/>
            </a:xfrm>
            <a:custGeom>
              <a:avLst/>
              <a:gdLst>
                <a:gd name="T0" fmla="*/ 101 w 167"/>
                <a:gd name="T1" fmla="*/ 163 h 167"/>
                <a:gd name="T2" fmla="*/ 22 w 167"/>
                <a:gd name="T3" fmla="*/ 136 h 167"/>
                <a:gd name="T4" fmla="*/ 5 w 167"/>
                <a:gd name="T5" fmla="*/ 101 h 167"/>
                <a:gd name="T6" fmla="*/ 31 w 167"/>
                <a:gd name="T7" fmla="*/ 22 h 167"/>
                <a:gd name="T8" fmla="*/ 66 w 167"/>
                <a:gd name="T9" fmla="*/ 5 h 167"/>
                <a:gd name="T10" fmla="*/ 145 w 167"/>
                <a:gd name="T11" fmla="*/ 32 h 167"/>
                <a:gd name="T12" fmla="*/ 162 w 167"/>
                <a:gd name="T13" fmla="*/ 66 h 167"/>
                <a:gd name="T14" fmla="*/ 135 w 167"/>
                <a:gd name="T15" fmla="*/ 146 h 167"/>
                <a:gd name="T16" fmla="*/ 101 w 167"/>
                <a:gd name="T17" fmla="*/ 163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167">
                  <a:moveTo>
                    <a:pt x="101" y="163"/>
                  </a:moveTo>
                  <a:cubicBezTo>
                    <a:pt x="22" y="136"/>
                    <a:pt x="22" y="136"/>
                    <a:pt x="22" y="136"/>
                  </a:cubicBezTo>
                  <a:cubicBezTo>
                    <a:pt x="7" y="131"/>
                    <a:pt x="0" y="116"/>
                    <a:pt x="5" y="101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6" y="8"/>
                    <a:pt x="52" y="0"/>
                    <a:pt x="66" y="5"/>
                  </a:cubicBezTo>
                  <a:cubicBezTo>
                    <a:pt x="145" y="32"/>
                    <a:pt x="145" y="32"/>
                    <a:pt x="145" y="32"/>
                  </a:cubicBezTo>
                  <a:cubicBezTo>
                    <a:pt x="159" y="37"/>
                    <a:pt x="167" y="52"/>
                    <a:pt x="162" y="66"/>
                  </a:cubicBezTo>
                  <a:cubicBezTo>
                    <a:pt x="135" y="146"/>
                    <a:pt x="135" y="146"/>
                    <a:pt x="135" y="146"/>
                  </a:cubicBezTo>
                  <a:cubicBezTo>
                    <a:pt x="130" y="160"/>
                    <a:pt x="115" y="167"/>
                    <a:pt x="101" y="163"/>
                  </a:cubicBezTo>
                  <a:close/>
                </a:path>
              </a:pathLst>
            </a:custGeom>
            <a:solidFill>
              <a:srgbClr val="282F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4" name="Freeform 62">
              <a:extLst>
                <a:ext uri="{FF2B5EF4-FFF2-40B4-BE49-F238E27FC236}">
                  <a16:creationId xmlns:a16="http://schemas.microsoft.com/office/drawing/2014/main" id="{A4C8FD39-BE31-4E14-A44D-827244E8C7AF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8123" y="-8695739"/>
              <a:ext cx="494438" cy="496210"/>
            </a:xfrm>
            <a:custGeom>
              <a:avLst/>
              <a:gdLst>
                <a:gd name="T0" fmla="*/ 102 w 168"/>
                <a:gd name="T1" fmla="*/ 162 h 167"/>
                <a:gd name="T2" fmla="*/ 22 w 168"/>
                <a:gd name="T3" fmla="*/ 135 h 167"/>
                <a:gd name="T4" fmla="*/ 5 w 168"/>
                <a:gd name="T5" fmla="*/ 101 h 167"/>
                <a:gd name="T6" fmla="*/ 32 w 168"/>
                <a:gd name="T7" fmla="*/ 22 h 167"/>
                <a:gd name="T8" fmla="*/ 66 w 168"/>
                <a:gd name="T9" fmla="*/ 5 h 167"/>
                <a:gd name="T10" fmla="*/ 146 w 168"/>
                <a:gd name="T11" fmla="*/ 32 h 167"/>
                <a:gd name="T12" fmla="*/ 163 w 168"/>
                <a:gd name="T13" fmla="*/ 66 h 167"/>
                <a:gd name="T14" fmla="*/ 136 w 168"/>
                <a:gd name="T15" fmla="*/ 145 h 167"/>
                <a:gd name="T16" fmla="*/ 102 w 168"/>
                <a:gd name="T17" fmla="*/ 162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8" h="167">
                  <a:moveTo>
                    <a:pt x="102" y="162"/>
                  </a:moveTo>
                  <a:cubicBezTo>
                    <a:pt x="22" y="135"/>
                    <a:pt x="22" y="135"/>
                    <a:pt x="22" y="135"/>
                  </a:cubicBezTo>
                  <a:cubicBezTo>
                    <a:pt x="8" y="131"/>
                    <a:pt x="0" y="115"/>
                    <a:pt x="5" y="101"/>
                  </a:cubicBezTo>
                  <a:cubicBezTo>
                    <a:pt x="32" y="22"/>
                    <a:pt x="32" y="22"/>
                    <a:pt x="32" y="22"/>
                  </a:cubicBezTo>
                  <a:cubicBezTo>
                    <a:pt x="37" y="7"/>
                    <a:pt x="52" y="0"/>
                    <a:pt x="66" y="5"/>
                  </a:cubicBezTo>
                  <a:cubicBezTo>
                    <a:pt x="146" y="32"/>
                    <a:pt x="146" y="32"/>
                    <a:pt x="146" y="32"/>
                  </a:cubicBezTo>
                  <a:cubicBezTo>
                    <a:pt x="160" y="36"/>
                    <a:pt x="168" y="52"/>
                    <a:pt x="163" y="66"/>
                  </a:cubicBezTo>
                  <a:cubicBezTo>
                    <a:pt x="136" y="145"/>
                    <a:pt x="136" y="145"/>
                    <a:pt x="136" y="145"/>
                  </a:cubicBezTo>
                  <a:cubicBezTo>
                    <a:pt x="131" y="159"/>
                    <a:pt x="116" y="167"/>
                    <a:pt x="102" y="162"/>
                  </a:cubicBezTo>
                  <a:close/>
                </a:path>
              </a:pathLst>
            </a:custGeom>
            <a:solidFill>
              <a:srgbClr val="282F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5" name="Freeform 63">
              <a:extLst>
                <a:ext uri="{FF2B5EF4-FFF2-40B4-BE49-F238E27FC236}">
                  <a16:creationId xmlns:a16="http://schemas.microsoft.com/office/drawing/2014/main" id="{9E736171-E50E-4BD3-A0C5-1C707C6D65EE}"/>
                </a:ext>
              </a:extLst>
            </p:cNvPr>
            <p:cNvSpPr>
              <a:spLocks/>
            </p:cNvSpPr>
            <p:nvPr/>
          </p:nvSpPr>
          <p:spPr bwMode="auto">
            <a:xfrm>
              <a:off x="7132606" y="-8520209"/>
              <a:ext cx="494438" cy="496210"/>
            </a:xfrm>
            <a:custGeom>
              <a:avLst/>
              <a:gdLst>
                <a:gd name="T0" fmla="*/ 101 w 167"/>
                <a:gd name="T1" fmla="*/ 162 h 167"/>
                <a:gd name="T2" fmla="*/ 22 w 167"/>
                <a:gd name="T3" fmla="*/ 135 h 167"/>
                <a:gd name="T4" fmla="*/ 5 w 167"/>
                <a:gd name="T5" fmla="*/ 101 h 167"/>
                <a:gd name="T6" fmla="*/ 32 w 167"/>
                <a:gd name="T7" fmla="*/ 22 h 167"/>
                <a:gd name="T8" fmla="*/ 66 w 167"/>
                <a:gd name="T9" fmla="*/ 5 h 167"/>
                <a:gd name="T10" fmla="*/ 146 w 167"/>
                <a:gd name="T11" fmla="*/ 32 h 167"/>
                <a:gd name="T12" fmla="*/ 163 w 167"/>
                <a:gd name="T13" fmla="*/ 66 h 167"/>
                <a:gd name="T14" fmla="*/ 136 w 167"/>
                <a:gd name="T15" fmla="*/ 145 h 167"/>
                <a:gd name="T16" fmla="*/ 101 w 167"/>
                <a:gd name="T17" fmla="*/ 162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167">
                  <a:moveTo>
                    <a:pt x="101" y="162"/>
                  </a:moveTo>
                  <a:cubicBezTo>
                    <a:pt x="22" y="135"/>
                    <a:pt x="22" y="135"/>
                    <a:pt x="22" y="135"/>
                  </a:cubicBezTo>
                  <a:cubicBezTo>
                    <a:pt x="8" y="131"/>
                    <a:pt x="0" y="115"/>
                    <a:pt x="5" y="101"/>
                  </a:cubicBezTo>
                  <a:cubicBezTo>
                    <a:pt x="32" y="22"/>
                    <a:pt x="32" y="22"/>
                    <a:pt x="32" y="22"/>
                  </a:cubicBezTo>
                  <a:cubicBezTo>
                    <a:pt x="37" y="8"/>
                    <a:pt x="52" y="0"/>
                    <a:pt x="66" y="5"/>
                  </a:cubicBezTo>
                  <a:cubicBezTo>
                    <a:pt x="146" y="32"/>
                    <a:pt x="146" y="32"/>
                    <a:pt x="146" y="32"/>
                  </a:cubicBezTo>
                  <a:cubicBezTo>
                    <a:pt x="160" y="36"/>
                    <a:pt x="167" y="52"/>
                    <a:pt x="163" y="66"/>
                  </a:cubicBezTo>
                  <a:cubicBezTo>
                    <a:pt x="136" y="145"/>
                    <a:pt x="136" y="145"/>
                    <a:pt x="136" y="145"/>
                  </a:cubicBezTo>
                  <a:cubicBezTo>
                    <a:pt x="131" y="160"/>
                    <a:pt x="115" y="167"/>
                    <a:pt x="101" y="162"/>
                  </a:cubicBezTo>
                  <a:close/>
                </a:path>
              </a:pathLst>
            </a:custGeom>
            <a:solidFill>
              <a:srgbClr val="282F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6" name="Freeform 64">
              <a:extLst>
                <a:ext uri="{FF2B5EF4-FFF2-40B4-BE49-F238E27FC236}">
                  <a16:creationId xmlns:a16="http://schemas.microsoft.com/office/drawing/2014/main" id="{F31866E9-D4E6-4B17-87C7-0C0B1656905F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7134" y="-8341304"/>
              <a:ext cx="487757" cy="499585"/>
            </a:xfrm>
            <a:custGeom>
              <a:avLst/>
              <a:gdLst>
                <a:gd name="T0" fmla="*/ 101 w 167"/>
                <a:gd name="T1" fmla="*/ 162 h 167"/>
                <a:gd name="T2" fmla="*/ 21 w 167"/>
                <a:gd name="T3" fmla="*/ 135 h 167"/>
                <a:gd name="T4" fmla="*/ 4 w 167"/>
                <a:gd name="T5" fmla="*/ 101 h 167"/>
                <a:gd name="T6" fmla="*/ 31 w 167"/>
                <a:gd name="T7" fmla="*/ 22 h 167"/>
                <a:gd name="T8" fmla="*/ 66 w 167"/>
                <a:gd name="T9" fmla="*/ 5 h 167"/>
                <a:gd name="T10" fmla="*/ 145 w 167"/>
                <a:gd name="T11" fmla="*/ 31 h 167"/>
                <a:gd name="T12" fmla="*/ 162 w 167"/>
                <a:gd name="T13" fmla="*/ 66 h 167"/>
                <a:gd name="T14" fmla="*/ 135 w 167"/>
                <a:gd name="T15" fmla="*/ 145 h 167"/>
                <a:gd name="T16" fmla="*/ 101 w 167"/>
                <a:gd name="T17" fmla="*/ 162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167">
                  <a:moveTo>
                    <a:pt x="101" y="162"/>
                  </a:moveTo>
                  <a:cubicBezTo>
                    <a:pt x="21" y="135"/>
                    <a:pt x="21" y="135"/>
                    <a:pt x="21" y="135"/>
                  </a:cubicBezTo>
                  <a:cubicBezTo>
                    <a:pt x="7" y="130"/>
                    <a:pt x="0" y="115"/>
                    <a:pt x="4" y="101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6" y="7"/>
                    <a:pt x="52" y="0"/>
                    <a:pt x="66" y="5"/>
                  </a:cubicBezTo>
                  <a:cubicBezTo>
                    <a:pt x="145" y="31"/>
                    <a:pt x="145" y="31"/>
                    <a:pt x="145" y="31"/>
                  </a:cubicBezTo>
                  <a:cubicBezTo>
                    <a:pt x="159" y="36"/>
                    <a:pt x="167" y="52"/>
                    <a:pt x="162" y="66"/>
                  </a:cubicBezTo>
                  <a:cubicBezTo>
                    <a:pt x="135" y="145"/>
                    <a:pt x="135" y="145"/>
                    <a:pt x="135" y="145"/>
                  </a:cubicBezTo>
                  <a:cubicBezTo>
                    <a:pt x="130" y="159"/>
                    <a:pt x="115" y="167"/>
                    <a:pt x="101" y="162"/>
                  </a:cubicBezTo>
                  <a:close/>
                </a:path>
              </a:pathLst>
            </a:custGeom>
            <a:solidFill>
              <a:srgbClr val="282F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7" name="Freeform 65">
              <a:extLst>
                <a:ext uri="{FF2B5EF4-FFF2-40B4-BE49-F238E27FC236}">
                  <a16:creationId xmlns:a16="http://schemas.microsoft.com/office/drawing/2014/main" id="{BD5BF35B-B0D3-4A70-A55D-BBBA145E909C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2968" y="-10727837"/>
              <a:ext cx="487757" cy="499585"/>
            </a:xfrm>
            <a:custGeom>
              <a:avLst/>
              <a:gdLst>
                <a:gd name="T0" fmla="*/ 101 w 167"/>
                <a:gd name="T1" fmla="*/ 163 h 168"/>
                <a:gd name="T2" fmla="*/ 21 w 167"/>
                <a:gd name="T3" fmla="*/ 136 h 168"/>
                <a:gd name="T4" fmla="*/ 4 w 167"/>
                <a:gd name="T5" fmla="*/ 102 h 168"/>
                <a:gd name="T6" fmla="*/ 31 w 167"/>
                <a:gd name="T7" fmla="*/ 22 h 168"/>
                <a:gd name="T8" fmla="*/ 66 w 167"/>
                <a:gd name="T9" fmla="*/ 5 h 168"/>
                <a:gd name="T10" fmla="*/ 145 w 167"/>
                <a:gd name="T11" fmla="*/ 32 h 168"/>
                <a:gd name="T12" fmla="*/ 162 w 167"/>
                <a:gd name="T13" fmla="*/ 66 h 168"/>
                <a:gd name="T14" fmla="*/ 135 w 167"/>
                <a:gd name="T15" fmla="*/ 146 h 168"/>
                <a:gd name="T16" fmla="*/ 101 w 167"/>
                <a:gd name="T17" fmla="*/ 163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168">
                  <a:moveTo>
                    <a:pt x="101" y="163"/>
                  </a:moveTo>
                  <a:cubicBezTo>
                    <a:pt x="21" y="136"/>
                    <a:pt x="21" y="136"/>
                    <a:pt x="21" y="136"/>
                  </a:cubicBezTo>
                  <a:cubicBezTo>
                    <a:pt x="7" y="131"/>
                    <a:pt x="0" y="116"/>
                    <a:pt x="4" y="102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6" y="8"/>
                    <a:pt x="52" y="0"/>
                    <a:pt x="66" y="5"/>
                  </a:cubicBezTo>
                  <a:cubicBezTo>
                    <a:pt x="145" y="32"/>
                    <a:pt x="145" y="32"/>
                    <a:pt x="145" y="32"/>
                  </a:cubicBezTo>
                  <a:cubicBezTo>
                    <a:pt x="159" y="37"/>
                    <a:pt x="167" y="52"/>
                    <a:pt x="162" y="66"/>
                  </a:cubicBezTo>
                  <a:cubicBezTo>
                    <a:pt x="135" y="146"/>
                    <a:pt x="135" y="146"/>
                    <a:pt x="135" y="146"/>
                  </a:cubicBezTo>
                  <a:cubicBezTo>
                    <a:pt x="130" y="160"/>
                    <a:pt x="115" y="168"/>
                    <a:pt x="101" y="163"/>
                  </a:cubicBezTo>
                  <a:close/>
                </a:path>
              </a:pathLst>
            </a:custGeom>
            <a:solidFill>
              <a:srgbClr val="282F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8" name="Freeform 66">
              <a:extLst>
                <a:ext uri="{FF2B5EF4-FFF2-40B4-BE49-F238E27FC236}">
                  <a16:creationId xmlns:a16="http://schemas.microsoft.com/office/drawing/2014/main" id="{CD49ED0E-1CDB-4E80-84E8-D12FE81CAE2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0814" y="-10545555"/>
              <a:ext cx="487757" cy="496210"/>
            </a:xfrm>
            <a:custGeom>
              <a:avLst/>
              <a:gdLst>
                <a:gd name="T0" fmla="*/ 101 w 167"/>
                <a:gd name="T1" fmla="*/ 163 h 167"/>
                <a:gd name="T2" fmla="*/ 22 w 167"/>
                <a:gd name="T3" fmla="*/ 136 h 167"/>
                <a:gd name="T4" fmla="*/ 5 w 167"/>
                <a:gd name="T5" fmla="*/ 101 h 167"/>
                <a:gd name="T6" fmla="*/ 32 w 167"/>
                <a:gd name="T7" fmla="*/ 22 h 167"/>
                <a:gd name="T8" fmla="*/ 66 w 167"/>
                <a:gd name="T9" fmla="*/ 5 h 167"/>
                <a:gd name="T10" fmla="*/ 146 w 167"/>
                <a:gd name="T11" fmla="*/ 32 h 167"/>
                <a:gd name="T12" fmla="*/ 162 w 167"/>
                <a:gd name="T13" fmla="*/ 66 h 167"/>
                <a:gd name="T14" fmla="*/ 136 w 167"/>
                <a:gd name="T15" fmla="*/ 146 h 167"/>
                <a:gd name="T16" fmla="*/ 101 w 167"/>
                <a:gd name="T17" fmla="*/ 163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167">
                  <a:moveTo>
                    <a:pt x="101" y="163"/>
                  </a:moveTo>
                  <a:cubicBezTo>
                    <a:pt x="22" y="136"/>
                    <a:pt x="22" y="136"/>
                    <a:pt x="22" y="136"/>
                  </a:cubicBezTo>
                  <a:cubicBezTo>
                    <a:pt x="8" y="131"/>
                    <a:pt x="0" y="116"/>
                    <a:pt x="5" y="101"/>
                  </a:cubicBezTo>
                  <a:cubicBezTo>
                    <a:pt x="32" y="22"/>
                    <a:pt x="32" y="22"/>
                    <a:pt x="32" y="22"/>
                  </a:cubicBezTo>
                  <a:cubicBezTo>
                    <a:pt x="37" y="8"/>
                    <a:pt x="52" y="0"/>
                    <a:pt x="66" y="5"/>
                  </a:cubicBezTo>
                  <a:cubicBezTo>
                    <a:pt x="146" y="32"/>
                    <a:pt x="146" y="32"/>
                    <a:pt x="146" y="32"/>
                  </a:cubicBezTo>
                  <a:cubicBezTo>
                    <a:pt x="160" y="37"/>
                    <a:pt x="167" y="52"/>
                    <a:pt x="162" y="66"/>
                  </a:cubicBezTo>
                  <a:cubicBezTo>
                    <a:pt x="136" y="146"/>
                    <a:pt x="136" y="146"/>
                    <a:pt x="136" y="146"/>
                  </a:cubicBezTo>
                  <a:cubicBezTo>
                    <a:pt x="131" y="160"/>
                    <a:pt x="115" y="167"/>
                    <a:pt x="101" y="163"/>
                  </a:cubicBezTo>
                  <a:close/>
                </a:path>
              </a:pathLst>
            </a:custGeom>
            <a:solidFill>
              <a:srgbClr val="282F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9" name="Freeform 67">
              <a:extLst>
                <a:ext uri="{FF2B5EF4-FFF2-40B4-BE49-F238E27FC236}">
                  <a16:creationId xmlns:a16="http://schemas.microsoft.com/office/drawing/2014/main" id="{90AA9F9F-DA63-4C27-9CF7-5C5A4FF39FA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5342" y="-10363274"/>
              <a:ext cx="494438" cy="499585"/>
            </a:xfrm>
            <a:custGeom>
              <a:avLst/>
              <a:gdLst>
                <a:gd name="T0" fmla="*/ 101 w 167"/>
                <a:gd name="T1" fmla="*/ 162 h 167"/>
                <a:gd name="T2" fmla="*/ 21 w 167"/>
                <a:gd name="T3" fmla="*/ 135 h 167"/>
                <a:gd name="T4" fmla="*/ 5 w 167"/>
                <a:gd name="T5" fmla="*/ 101 h 167"/>
                <a:gd name="T6" fmla="*/ 31 w 167"/>
                <a:gd name="T7" fmla="*/ 22 h 167"/>
                <a:gd name="T8" fmla="*/ 66 w 167"/>
                <a:gd name="T9" fmla="*/ 5 h 167"/>
                <a:gd name="T10" fmla="*/ 145 w 167"/>
                <a:gd name="T11" fmla="*/ 31 h 167"/>
                <a:gd name="T12" fmla="*/ 162 w 167"/>
                <a:gd name="T13" fmla="*/ 66 h 167"/>
                <a:gd name="T14" fmla="*/ 135 w 167"/>
                <a:gd name="T15" fmla="*/ 145 h 167"/>
                <a:gd name="T16" fmla="*/ 101 w 167"/>
                <a:gd name="T17" fmla="*/ 162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167">
                  <a:moveTo>
                    <a:pt x="101" y="162"/>
                  </a:moveTo>
                  <a:cubicBezTo>
                    <a:pt x="21" y="135"/>
                    <a:pt x="21" y="135"/>
                    <a:pt x="21" y="135"/>
                  </a:cubicBezTo>
                  <a:cubicBezTo>
                    <a:pt x="7" y="130"/>
                    <a:pt x="0" y="115"/>
                    <a:pt x="5" y="101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6" y="7"/>
                    <a:pt x="52" y="0"/>
                    <a:pt x="66" y="5"/>
                  </a:cubicBezTo>
                  <a:cubicBezTo>
                    <a:pt x="145" y="31"/>
                    <a:pt x="145" y="31"/>
                    <a:pt x="145" y="31"/>
                  </a:cubicBezTo>
                  <a:cubicBezTo>
                    <a:pt x="159" y="36"/>
                    <a:pt x="167" y="52"/>
                    <a:pt x="162" y="66"/>
                  </a:cubicBezTo>
                  <a:cubicBezTo>
                    <a:pt x="135" y="145"/>
                    <a:pt x="135" y="145"/>
                    <a:pt x="135" y="145"/>
                  </a:cubicBezTo>
                  <a:cubicBezTo>
                    <a:pt x="130" y="159"/>
                    <a:pt x="115" y="167"/>
                    <a:pt x="101" y="162"/>
                  </a:cubicBezTo>
                  <a:close/>
                </a:path>
              </a:pathLst>
            </a:custGeom>
            <a:solidFill>
              <a:srgbClr val="282F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0" name="Freeform 68">
              <a:extLst>
                <a:ext uri="{FF2B5EF4-FFF2-40B4-BE49-F238E27FC236}">
                  <a16:creationId xmlns:a16="http://schemas.microsoft.com/office/drawing/2014/main" id="{15EE2880-5C62-46AD-8CE2-92FFD1D51B92}"/>
                </a:ext>
              </a:extLst>
            </p:cNvPr>
            <p:cNvSpPr>
              <a:spLocks/>
            </p:cNvSpPr>
            <p:nvPr/>
          </p:nvSpPr>
          <p:spPr bwMode="auto">
            <a:xfrm>
              <a:off x="7386507" y="-10184369"/>
              <a:ext cx="494438" cy="499585"/>
            </a:xfrm>
            <a:custGeom>
              <a:avLst/>
              <a:gdLst>
                <a:gd name="T0" fmla="*/ 101 w 167"/>
                <a:gd name="T1" fmla="*/ 162 h 167"/>
                <a:gd name="T2" fmla="*/ 22 w 167"/>
                <a:gd name="T3" fmla="*/ 135 h 167"/>
                <a:gd name="T4" fmla="*/ 5 w 167"/>
                <a:gd name="T5" fmla="*/ 101 h 167"/>
                <a:gd name="T6" fmla="*/ 32 w 167"/>
                <a:gd name="T7" fmla="*/ 22 h 167"/>
                <a:gd name="T8" fmla="*/ 66 w 167"/>
                <a:gd name="T9" fmla="*/ 5 h 167"/>
                <a:gd name="T10" fmla="*/ 146 w 167"/>
                <a:gd name="T11" fmla="*/ 32 h 167"/>
                <a:gd name="T12" fmla="*/ 162 w 167"/>
                <a:gd name="T13" fmla="*/ 66 h 167"/>
                <a:gd name="T14" fmla="*/ 136 w 167"/>
                <a:gd name="T15" fmla="*/ 145 h 167"/>
                <a:gd name="T16" fmla="*/ 101 w 167"/>
                <a:gd name="T17" fmla="*/ 162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167">
                  <a:moveTo>
                    <a:pt x="101" y="162"/>
                  </a:moveTo>
                  <a:cubicBezTo>
                    <a:pt x="22" y="135"/>
                    <a:pt x="22" y="135"/>
                    <a:pt x="22" y="135"/>
                  </a:cubicBezTo>
                  <a:cubicBezTo>
                    <a:pt x="8" y="131"/>
                    <a:pt x="0" y="115"/>
                    <a:pt x="5" y="101"/>
                  </a:cubicBezTo>
                  <a:cubicBezTo>
                    <a:pt x="32" y="22"/>
                    <a:pt x="32" y="22"/>
                    <a:pt x="32" y="22"/>
                  </a:cubicBezTo>
                  <a:cubicBezTo>
                    <a:pt x="37" y="7"/>
                    <a:pt x="52" y="0"/>
                    <a:pt x="66" y="5"/>
                  </a:cubicBezTo>
                  <a:cubicBezTo>
                    <a:pt x="146" y="32"/>
                    <a:pt x="146" y="32"/>
                    <a:pt x="146" y="32"/>
                  </a:cubicBezTo>
                  <a:cubicBezTo>
                    <a:pt x="160" y="36"/>
                    <a:pt x="167" y="52"/>
                    <a:pt x="162" y="66"/>
                  </a:cubicBezTo>
                  <a:cubicBezTo>
                    <a:pt x="136" y="145"/>
                    <a:pt x="136" y="145"/>
                    <a:pt x="136" y="145"/>
                  </a:cubicBezTo>
                  <a:cubicBezTo>
                    <a:pt x="131" y="159"/>
                    <a:pt x="115" y="167"/>
                    <a:pt x="101" y="162"/>
                  </a:cubicBezTo>
                  <a:close/>
                </a:path>
              </a:pathLst>
            </a:custGeom>
            <a:solidFill>
              <a:srgbClr val="282F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1" name="Freeform 69">
              <a:extLst>
                <a:ext uri="{FF2B5EF4-FFF2-40B4-BE49-F238E27FC236}">
                  <a16:creationId xmlns:a16="http://schemas.microsoft.com/office/drawing/2014/main" id="{25C6CB77-9B8E-40F1-935C-EB9688428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921034" y="-10002088"/>
              <a:ext cx="494438" cy="496210"/>
            </a:xfrm>
            <a:custGeom>
              <a:avLst/>
              <a:gdLst>
                <a:gd name="T0" fmla="*/ 101 w 167"/>
                <a:gd name="T1" fmla="*/ 163 h 167"/>
                <a:gd name="T2" fmla="*/ 22 w 167"/>
                <a:gd name="T3" fmla="*/ 136 h 167"/>
                <a:gd name="T4" fmla="*/ 5 w 167"/>
                <a:gd name="T5" fmla="*/ 101 h 167"/>
                <a:gd name="T6" fmla="*/ 31 w 167"/>
                <a:gd name="T7" fmla="*/ 22 h 167"/>
                <a:gd name="T8" fmla="*/ 66 w 167"/>
                <a:gd name="T9" fmla="*/ 5 h 167"/>
                <a:gd name="T10" fmla="*/ 145 w 167"/>
                <a:gd name="T11" fmla="*/ 32 h 167"/>
                <a:gd name="T12" fmla="*/ 162 w 167"/>
                <a:gd name="T13" fmla="*/ 66 h 167"/>
                <a:gd name="T14" fmla="*/ 135 w 167"/>
                <a:gd name="T15" fmla="*/ 146 h 167"/>
                <a:gd name="T16" fmla="*/ 101 w 167"/>
                <a:gd name="T17" fmla="*/ 163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167">
                  <a:moveTo>
                    <a:pt x="101" y="163"/>
                  </a:moveTo>
                  <a:cubicBezTo>
                    <a:pt x="22" y="136"/>
                    <a:pt x="22" y="136"/>
                    <a:pt x="22" y="136"/>
                  </a:cubicBezTo>
                  <a:cubicBezTo>
                    <a:pt x="7" y="131"/>
                    <a:pt x="0" y="116"/>
                    <a:pt x="5" y="101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6" y="8"/>
                    <a:pt x="52" y="0"/>
                    <a:pt x="66" y="5"/>
                  </a:cubicBezTo>
                  <a:cubicBezTo>
                    <a:pt x="145" y="32"/>
                    <a:pt x="145" y="32"/>
                    <a:pt x="145" y="32"/>
                  </a:cubicBezTo>
                  <a:cubicBezTo>
                    <a:pt x="159" y="37"/>
                    <a:pt x="167" y="52"/>
                    <a:pt x="162" y="66"/>
                  </a:cubicBezTo>
                  <a:cubicBezTo>
                    <a:pt x="135" y="146"/>
                    <a:pt x="135" y="146"/>
                    <a:pt x="135" y="146"/>
                  </a:cubicBezTo>
                  <a:cubicBezTo>
                    <a:pt x="130" y="160"/>
                    <a:pt x="115" y="167"/>
                    <a:pt x="101" y="163"/>
                  </a:cubicBezTo>
                  <a:close/>
                </a:path>
              </a:pathLst>
            </a:custGeom>
            <a:solidFill>
              <a:srgbClr val="282F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2" name="Freeform 70">
              <a:extLst>
                <a:ext uri="{FF2B5EF4-FFF2-40B4-BE49-F238E27FC236}">
                  <a16:creationId xmlns:a16="http://schemas.microsoft.com/office/drawing/2014/main" id="{ADD3B448-BEE4-4B77-B90C-FB5FBE25173F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5607" y="-9813055"/>
              <a:ext cx="487757" cy="496210"/>
            </a:xfrm>
            <a:custGeom>
              <a:avLst/>
              <a:gdLst>
                <a:gd name="T0" fmla="*/ 101 w 167"/>
                <a:gd name="T1" fmla="*/ 163 h 167"/>
                <a:gd name="T2" fmla="*/ 21 w 167"/>
                <a:gd name="T3" fmla="*/ 136 h 167"/>
                <a:gd name="T4" fmla="*/ 4 w 167"/>
                <a:gd name="T5" fmla="*/ 101 h 167"/>
                <a:gd name="T6" fmla="*/ 31 w 167"/>
                <a:gd name="T7" fmla="*/ 22 h 167"/>
                <a:gd name="T8" fmla="*/ 66 w 167"/>
                <a:gd name="T9" fmla="*/ 5 h 167"/>
                <a:gd name="T10" fmla="*/ 145 w 167"/>
                <a:gd name="T11" fmla="*/ 32 h 167"/>
                <a:gd name="T12" fmla="*/ 162 w 167"/>
                <a:gd name="T13" fmla="*/ 66 h 167"/>
                <a:gd name="T14" fmla="*/ 135 w 167"/>
                <a:gd name="T15" fmla="*/ 146 h 167"/>
                <a:gd name="T16" fmla="*/ 101 w 167"/>
                <a:gd name="T17" fmla="*/ 163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167">
                  <a:moveTo>
                    <a:pt x="101" y="163"/>
                  </a:moveTo>
                  <a:cubicBezTo>
                    <a:pt x="21" y="136"/>
                    <a:pt x="21" y="136"/>
                    <a:pt x="21" y="136"/>
                  </a:cubicBezTo>
                  <a:cubicBezTo>
                    <a:pt x="7" y="131"/>
                    <a:pt x="0" y="116"/>
                    <a:pt x="4" y="101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6" y="8"/>
                    <a:pt x="52" y="0"/>
                    <a:pt x="66" y="5"/>
                  </a:cubicBezTo>
                  <a:cubicBezTo>
                    <a:pt x="145" y="32"/>
                    <a:pt x="145" y="32"/>
                    <a:pt x="145" y="32"/>
                  </a:cubicBezTo>
                  <a:cubicBezTo>
                    <a:pt x="159" y="37"/>
                    <a:pt x="167" y="52"/>
                    <a:pt x="162" y="66"/>
                  </a:cubicBezTo>
                  <a:cubicBezTo>
                    <a:pt x="135" y="146"/>
                    <a:pt x="135" y="146"/>
                    <a:pt x="135" y="146"/>
                  </a:cubicBezTo>
                  <a:cubicBezTo>
                    <a:pt x="130" y="160"/>
                    <a:pt x="115" y="167"/>
                    <a:pt x="101" y="163"/>
                  </a:cubicBezTo>
                  <a:close/>
                </a:path>
              </a:pathLst>
            </a:custGeom>
            <a:solidFill>
              <a:srgbClr val="282F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3" name="Freeform 71">
              <a:extLst>
                <a:ext uri="{FF2B5EF4-FFF2-40B4-BE49-F238E27FC236}">
                  <a16:creationId xmlns:a16="http://schemas.microsoft.com/office/drawing/2014/main" id="{826BCB52-9D49-4018-8E3F-63F0BF6D1E81}"/>
                </a:ext>
              </a:extLst>
            </p:cNvPr>
            <p:cNvSpPr>
              <a:spLocks/>
            </p:cNvSpPr>
            <p:nvPr/>
          </p:nvSpPr>
          <p:spPr bwMode="auto">
            <a:xfrm>
              <a:off x="9003453" y="-9634150"/>
              <a:ext cx="728294" cy="580599"/>
            </a:xfrm>
            <a:custGeom>
              <a:avLst/>
              <a:gdLst>
                <a:gd name="T0" fmla="*/ 182 w 248"/>
                <a:gd name="T1" fmla="*/ 190 h 195"/>
                <a:gd name="T2" fmla="*/ 22 w 248"/>
                <a:gd name="T3" fmla="*/ 136 h 195"/>
                <a:gd name="T4" fmla="*/ 5 w 248"/>
                <a:gd name="T5" fmla="*/ 101 h 195"/>
                <a:gd name="T6" fmla="*/ 32 w 248"/>
                <a:gd name="T7" fmla="*/ 22 h 195"/>
                <a:gd name="T8" fmla="*/ 66 w 248"/>
                <a:gd name="T9" fmla="*/ 5 h 195"/>
                <a:gd name="T10" fmla="*/ 226 w 248"/>
                <a:gd name="T11" fmla="*/ 59 h 195"/>
                <a:gd name="T12" fmla="*/ 243 w 248"/>
                <a:gd name="T13" fmla="*/ 93 h 195"/>
                <a:gd name="T14" fmla="*/ 217 w 248"/>
                <a:gd name="T15" fmla="*/ 173 h 195"/>
                <a:gd name="T16" fmla="*/ 182 w 248"/>
                <a:gd name="T17" fmla="*/ 190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8" h="195">
                  <a:moveTo>
                    <a:pt x="182" y="190"/>
                  </a:moveTo>
                  <a:cubicBezTo>
                    <a:pt x="22" y="136"/>
                    <a:pt x="22" y="136"/>
                    <a:pt x="22" y="136"/>
                  </a:cubicBezTo>
                  <a:cubicBezTo>
                    <a:pt x="8" y="131"/>
                    <a:pt x="0" y="115"/>
                    <a:pt x="5" y="101"/>
                  </a:cubicBezTo>
                  <a:cubicBezTo>
                    <a:pt x="32" y="22"/>
                    <a:pt x="32" y="22"/>
                    <a:pt x="32" y="22"/>
                  </a:cubicBezTo>
                  <a:cubicBezTo>
                    <a:pt x="37" y="8"/>
                    <a:pt x="52" y="0"/>
                    <a:pt x="66" y="5"/>
                  </a:cubicBezTo>
                  <a:cubicBezTo>
                    <a:pt x="226" y="59"/>
                    <a:pt x="226" y="59"/>
                    <a:pt x="226" y="59"/>
                  </a:cubicBezTo>
                  <a:cubicBezTo>
                    <a:pt x="241" y="64"/>
                    <a:pt x="248" y="79"/>
                    <a:pt x="243" y="93"/>
                  </a:cubicBezTo>
                  <a:cubicBezTo>
                    <a:pt x="217" y="173"/>
                    <a:pt x="217" y="173"/>
                    <a:pt x="217" y="173"/>
                  </a:cubicBezTo>
                  <a:cubicBezTo>
                    <a:pt x="212" y="187"/>
                    <a:pt x="196" y="195"/>
                    <a:pt x="182" y="190"/>
                  </a:cubicBezTo>
                  <a:close/>
                </a:path>
              </a:pathLst>
            </a:custGeom>
            <a:solidFill>
              <a:srgbClr val="282F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4" name="Freeform 72">
              <a:extLst>
                <a:ext uri="{FF2B5EF4-FFF2-40B4-BE49-F238E27FC236}">
                  <a16:creationId xmlns:a16="http://schemas.microsoft.com/office/drawing/2014/main" id="{C0DCAF3F-96C8-4FCF-9292-50DE8AECDBB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8359" y="-12371743"/>
              <a:ext cx="507801" cy="367938"/>
            </a:xfrm>
            <a:custGeom>
              <a:avLst/>
              <a:gdLst>
                <a:gd name="T0" fmla="*/ 123 w 172"/>
                <a:gd name="T1" fmla="*/ 119 h 124"/>
                <a:gd name="T2" fmla="*/ 22 w 172"/>
                <a:gd name="T3" fmla="*/ 85 h 124"/>
                <a:gd name="T4" fmla="*/ 5 w 172"/>
                <a:gd name="T5" fmla="*/ 51 h 124"/>
                <a:gd name="T6" fmla="*/ 15 w 172"/>
                <a:gd name="T7" fmla="*/ 21 h 124"/>
                <a:gd name="T8" fmla="*/ 49 w 172"/>
                <a:gd name="T9" fmla="*/ 4 h 124"/>
                <a:gd name="T10" fmla="*/ 150 w 172"/>
                <a:gd name="T11" fmla="*/ 39 h 124"/>
                <a:gd name="T12" fmla="*/ 167 w 172"/>
                <a:gd name="T13" fmla="*/ 73 h 124"/>
                <a:gd name="T14" fmla="*/ 157 w 172"/>
                <a:gd name="T15" fmla="*/ 102 h 124"/>
                <a:gd name="T16" fmla="*/ 123 w 172"/>
                <a:gd name="T17" fmla="*/ 11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2" h="124">
                  <a:moveTo>
                    <a:pt x="123" y="119"/>
                  </a:moveTo>
                  <a:cubicBezTo>
                    <a:pt x="22" y="85"/>
                    <a:pt x="22" y="85"/>
                    <a:pt x="22" y="85"/>
                  </a:cubicBezTo>
                  <a:cubicBezTo>
                    <a:pt x="8" y="80"/>
                    <a:pt x="0" y="65"/>
                    <a:pt x="5" y="5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20" y="7"/>
                    <a:pt x="35" y="0"/>
                    <a:pt x="49" y="4"/>
                  </a:cubicBezTo>
                  <a:cubicBezTo>
                    <a:pt x="150" y="39"/>
                    <a:pt x="150" y="39"/>
                    <a:pt x="150" y="39"/>
                  </a:cubicBezTo>
                  <a:cubicBezTo>
                    <a:pt x="165" y="43"/>
                    <a:pt x="172" y="59"/>
                    <a:pt x="167" y="73"/>
                  </a:cubicBezTo>
                  <a:cubicBezTo>
                    <a:pt x="157" y="102"/>
                    <a:pt x="157" y="102"/>
                    <a:pt x="157" y="102"/>
                  </a:cubicBezTo>
                  <a:cubicBezTo>
                    <a:pt x="153" y="116"/>
                    <a:pt x="137" y="124"/>
                    <a:pt x="123" y="119"/>
                  </a:cubicBezTo>
                  <a:close/>
                </a:path>
              </a:pathLst>
            </a:custGeom>
            <a:solidFill>
              <a:srgbClr val="282F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5" name="Freeform 73">
              <a:extLst>
                <a:ext uri="{FF2B5EF4-FFF2-40B4-BE49-F238E27FC236}">
                  <a16:creationId xmlns:a16="http://schemas.microsoft.com/office/drawing/2014/main" id="{7502DAE0-D692-4933-B200-13A81579DC1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3021" y="-12172584"/>
              <a:ext cx="507801" cy="371313"/>
            </a:xfrm>
            <a:custGeom>
              <a:avLst/>
              <a:gdLst>
                <a:gd name="T0" fmla="*/ 123 w 172"/>
                <a:gd name="T1" fmla="*/ 120 h 125"/>
                <a:gd name="T2" fmla="*/ 22 w 172"/>
                <a:gd name="T3" fmla="*/ 86 h 125"/>
                <a:gd name="T4" fmla="*/ 5 w 172"/>
                <a:gd name="T5" fmla="*/ 51 h 125"/>
                <a:gd name="T6" fmla="*/ 15 w 172"/>
                <a:gd name="T7" fmla="*/ 22 h 125"/>
                <a:gd name="T8" fmla="*/ 49 w 172"/>
                <a:gd name="T9" fmla="*/ 5 h 125"/>
                <a:gd name="T10" fmla="*/ 150 w 172"/>
                <a:gd name="T11" fmla="*/ 39 h 125"/>
                <a:gd name="T12" fmla="*/ 167 w 172"/>
                <a:gd name="T13" fmla="*/ 74 h 125"/>
                <a:gd name="T14" fmla="*/ 158 w 172"/>
                <a:gd name="T15" fmla="*/ 103 h 125"/>
                <a:gd name="T16" fmla="*/ 123 w 172"/>
                <a:gd name="T17" fmla="*/ 12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2" h="125">
                  <a:moveTo>
                    <a:pt x="123" y="120"/>
                  </a:moveTo>
                  <a:cubicBezTo>
                    <a:pt x="22" y="86"/>
                    <a:pt x="22" y="86"/>
                    <a:pt x="22" y="86"/>
                  </a:cubicBezTo>
                  <a:cubicBezTo>
                    <a:pt x="8" y="81"/>
                    <a:pt x="0" y="65"/>
                    <a:pt x="5" y="51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20" y="8"/>
                    <a:pt x="35" y="0"/>
                    <a:pt x="49" y="5"/>
                  </a:cubicBezTo>
                  <a:cubicBezTo>
                    <a:pt x="150" y="39"/>
                    <a:pt x="150" y="39"/>
                    <a:pt x="150" y="39"/>
                  </a:cubicBezTo>
                  <a:cubicBezTo>
                    <a:pt x="165" y="44"/>
                    <a:pt x="172" y="60"/>
                    <a:pt x="167" y="74"/>
                  </a:cubicBezTo>
                  <a:cubicBezTo>
                    <a:pt x="158" y="103"/>
                    <a:pt x="158" y="103"/>
                    <a:pt x="158" y="103"/>
                  </a:cubicBezTo>
                  <a:cubicBezTo>
                    <a:pt x="153" y="117"/>
                    <a:pt x="137" y="125"/>
                    <a:pt x="123" y="120"/>
                  </a:cubicBezTo>
                  <a:close/>
                </a:path>
              </a:pathLst>
            </a:custGeom>
            <a:solidFill>
              <a:srgbClr val="282F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6" name="Freeform 74">
              <a:extLst>
                <a:ext uri="{FF2B5EF4-FFF2-40B4-BE49-F238E27FC236}">
                  <a16:creationId xmlns:a16="http://schemas.microsoft.com/office/drawing/2014/main" id="{37946B28-FD11-4948-830A-0ACD86EA85B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7638" y="-11973425"/>
              <a:ext cx="507801" cy="367938"/>
            </a:xfrm>
            <a:custGeom>
              <a:avLst/>
              <a:gdLst>
                <a:gd name="T0" fmla="*/ 123 w 172"/>
                <a:gd name="T1" fmla="*/ 119 h 124"/>
                <a:gd name="T2" fmla="*/ 22 w 172"/>
                <a:gd name="T3" fmla="*/ 85 h 124"/>
                <a:gd name="T4" fmla="*/ 5 w 172"/>
                <a:gd name="T5" fmla="*/ 51 h 124"/>
                <a:gd name="T6" fmla="*/ 14 w 172"/>
                <a:gd name="T7" fmla="*/ 21 h 124"/>
                <a:gd name="T8" fmla="*/ 49 w 172"/>
                <a:gd name="T9" fmla="*/ 4 h 124"/>
                <a:gd name="T10" fmla="*/ 150 w 172"/>
                <a:gd name="T11" fmla="*/ 39 h 124"/>
                <a:gd name="T12" fmla="*/ 167 w 172"/>
                <a:gd name="T13" fmla="*/ 73 h 124"/>
                <a:gd name="T14" fmla="*/ 157 w 172"/>
                <a:gd name="T15" fmla="*/ 102 h 124"/>
                <a:gd name="T16" fmla="*/ 123 w 172"/>
                <a:gd name="T17" fmla="*/ 11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2" h="124">
                  <a:moveTo>
                    <a:pt x="123" y="119"/>
                  </a:moveTo>
                  <a:cubicBezTo>
                    <a:pt x="22" y="85"/>
                    <a:pt x="22" y="85"/>
                    <a:pt x="22" y="85"/>
                  </a:cubicBezTo>
                  <a:cubicBezTo>
                    <a:pt x="7" y="80"/>
                    <a:pt x="0" y="65"/>
                    <a:pt x="5" y="51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9" y="7"/>
                    <a:pt x="35" y="0"/>
                    <a:pt x="49" y="4"/>
                  </a:cubicBezTo>
                  <a:cubicBezTo>
                    <a:pt x="150" y="39"/>
                    <a:pt x="150" y="39"/>
                    <a:pt x="150" y="39"/>
                  </a:cubicBezTo>
                  <a:cubicBezTo>
                    <a:pt x="164" y="43"/>
                    <a:pt x="172" y="59"/>
                    <a:pt x="167" y="73"/>
                  </a:cubicBezTo>
                  <a:cubicBezTo>
                    <a:pt x="157" y="102"/>
                    <a:pt x="157" y="102"/>
                    <a:pt x="157" y="102"/>
                  </a:cubicBezTo>
                  <a:cubicBezTo>
                    <a:pt x="152" y="116"/>
                    <a:pt x="137" y="124"/>
                    <a:pt x="123" y="119"/>
                  </a:cubicBezTo>
                  <a:close/>
                </a:path>
              </a:pathLst>
            </a:custGeom>
            <a:solidFill>
              <a:srgbClr val="282F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7" name="Freeform 75">
              <a:extLst>
                <a:ext uri="{FF2B5EF4-FFF2-40B4-BE49-F238E27FC236}">
                  <a16:creationId xmlns:a16="http://schemas.microsoft.com/office/drawing/2014/main" id="{43196DDC-01B3-4519-8FFD-C617F8FDE04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5619" y="-11774266"/>
              <a:ext cx="507801" cy="371313"/>
            </a:xfrm>
            <a:custGeom>
              <a:avLst/>
              <a:gdLst>
                <a:gd name="T0" fmla="*/ 123 w 172"/>
                <a:gd name="T1" fmla="*/ 120 h 125"/>
                <a:gd name="T2" fmla="*/ 22 w 172"/>
                <a:gd name="T3" fmla="*/ 86 h 125"/>
                <a:gd name="T4" fmla="*/ 5 w 172"/>
                <a:gd name="T5" fmla="*/ 51 h 125"/>
                <a:gd name="T6" fmla="*/ 15 w 172"/>
                <a:gd name="T7" fmla="*/ 22 h 125"/>
                <a:gd name="T8" fmla="*/ 49 w 172"/>
                <a:gd name="T9" fmla="*/ 5 h 125"/>
                <a:gd name="T10" fmla="*/ 150 w 172"/>
                <a:gd name="T11" fmla="*/ 39 h 125"/>
                <a:gd name="T12" fmla="*/ 167 w 172"/>
                <a:gd name="T13" fmla="*/ 74 h 125"/>
                <a:gd name="T14" fmla="*/ 157 w 172"/>
                <a:gd name="T15" fmla="*/ 103 h 125"/>
                <a:gd name="T16" fmla="*/ 123 w 172"/>
                <a:gd name="T17" fmla="*/ 12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2" h="125">
                  <a:moveTo>
                    <a:pt x="123" y="120"/>
                  </a:moveTo>
                  <a:cubicBezTo>
                    <a:pt x="22" y="86"/>
                    <a:pt x="22" y="86"/>
                    <a:pt x="22" y="86"/>
                  </a:cubicBezTo>
                  <a:cubicBezTo>
                    <a:pt x="8" y="81"/>
                    <a:pt x="0" y="65"/>
                    <a:pt x="5" y="51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9" y="8"/>
                    <a:pt x="35" y="0"/>
                    <a:pt x="49" y="5"/>
                  </a:cubicBezTo>
                  <a:cubicBezTo>
                    <a:pt x="150" y="39"/>
                    <a:pt x="150" y="39"/>
                    <a:pt x="150" y="39"/>
                  </a:cubicBezTo>
                  <a:cubicBezTo>
                    <a:pt x="164" y="44"/>
                    <a:pt x="172" y="60"/>
                    <a:pt x="167" y="74"/>
                  </a:cubicBezTo>
                  <a:cubicBezTo>
                    <a:pt x="157" y="103"/>
                    <a:pt x="157" y="103"/>
                    <a:pt x="157" y="103"/>
                  </a:cubicBezTo>
                  <a:cubicBezTo>
                    <a:pt x="152" y="117"/>
                    <a:pt x="137" y="125"/>
                    <a:pt x="123" y="120"/>
                  </a:cubicBezTo>
                  <a:close/>
                </a:path>
              </a:pathLst>
            </a:custGeom>
            <a:solidFill>
              <a:srgbClr val="282F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8" name="Freeform 76">
              <a:extLst>
                <a:ext uri="{FF2B5EF4-FFF2-40B4-BE49-F238E27FC236}">
                  <a16:creationId xmlns:a16="http://schemas.microsoft.com/office/drawing/2014/main" id="{47402AE6-7042-49C5-8A23-7714F37A68E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0326" y="-11561604"/>
              <a:ext cx="507801" cy="367938"/>
            </a:xfrm>
            <a:custGeom>
              <a:avLst/>
              <a:gdLst>
                <a:gd name="T0" fmla="*/ 123 w 172"/>
                <a:gd name="T1" fmla="*/ 119 h 124"/>
                <a:gd name="T2" fmla="*/ 22 w 172"/>
                <a:gd name="T3" fmla="*/ 85 h 124"/>
                <a:gd name="T4" fmla="*/ 5 w 172"/>
                <a:gd name="T5" fmla="*/ 51 h 124"/>
                <a:gd name="T6" fmla="*/ 15 w 172"/>
                <a:gd name="T7" fmla="*/ 21 h 124"/>
                <a:gd name="T8" fmla="*/ 49 w 172"/>
                <a:gd name="T9" fmla="*/ 4 h 124"/>
                <a:gd name="T10" fmla="*/ 151 w 172"/>
                <a:gd name="T11" fmla="*/ 39 h 124"/>
                <a:gd name="T12" fmla="*/ 168 w 172"/>
                <a:gd name="T13" fmla="*/ 73 h 124"/>
                <a:gd name="T14" fmla="*/ 158 w 172"/>
                <a:gd name="T15" fmla="*/ 102 h 124"/>
                <a:gd name="T16" fmla="*/ 123 w 172"/>
                <a:gd name="T17" fmla="*/ 11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2" h="124">
                  <a:moveTo>
                    <a:pt x="123" y="119"/>
                  </a:moveTo>
                  <a:cubicBezTo>
                    <a:pt x="22" y="85"/>
                    <a:pt x="22" y="85"/>
                    <a:pt x="22" y="85"/>
                  </a:cubicBezTo>
                  <a:cubicBezTo>
                    <a:pt x="8" y="80"/>
                    <a:pt x="0" y="65"/>
                    <a:pt x="5" y="5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20" y="7"/>
                    <a:pt x="35" y="0"/>
                    <a:pt x="49" y="4"/>
                  </a:cubicBezTo>
                  <a:cubicBezTo>
                    <a:pt x="151" y="39"/>
                    <a:pt x="151" y="39"/>
                    <a:pt x="151" y="39"/>
                  </a:cubicBezTo>
                  <a:cubicBezTo>
                    <a:pt x="165" y="43"/>
                    <a:pt x="172" y="59"/>
                    <a:pt x="168" y="73"/>
                  </a:cubicBezTo>
                  <a:cubicBezTo>
                    <a:pt x="158" y="102"/>
                    <a:pt x="158" y="102"/>
                    <a:pt x="158" y="102"/>
                  </a:cubicBezTo>
                  <a:cubicBezTo>
                    <a:pt x="153" y="116"/>
                    <a:pt x="137" y="124"/>
                    <a:pt x="123" y="119"/>
                  </a:cubicBezTo>
                  <a:close/>
                </a:path>
              </a:pathLst>
            </a:custGeom>
            <a:solidFill>
              <a:srgbClr val="282F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9" name="Freeform 77">
              <a:extLst>
                <a:ext uri="{FF2B5EF4-FFF2-40B4-BE49-F238E27FC236}">
                  <a16:creationId xmlns:a16="http://schemas.microsoft.com/office/drawing/2014/main" id="{428711BF-C937-4C3C-9B6F-34386232174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8306" y="-11362445"/>
              <a:ext cx="507801" cy="371313"/>
            </a:xfrm>
            <a:custGeom>
              <a:avLst/>
              <a:gdLst>
                <a:gd name="T0" fmla="*/ 123 w 172"/>
                <a:gd name="T1" fmla="*/ 120 h 125"/>
                <a:gd name="T2" fmla="*/ 22 w 172"/>
                <a:gd name="T3" fmla="*/ 86 h 125"/>
                <a:gd name="T4" fmla="*/ 5 w 172"/>
                <a:gd name="T5" fmla="*/ 51 h 125"/>
                <a:gd name="T6" fmla="*/ 15 w 172"/>
                <a:gd name="T7" fmla="*/ 22 h 125"/>
                <a:gd name="T8" fmla="*/ 49 w 172"/>
                <a:gd name="T9" fmla="*/ 5 h 125"/>
                <a:gd name="T10" fmla="*/ 151 w 172"/>
                <a:gd name="T11" fmla="*/ 39 h 125"/>
                <a:gd name="T12" fmla="*/ 168 w 172"/>
                <a:gd name="T13" fmla="*/ 74 h 125"/>
                <a:gd name="T14" fmla="*/ 158 w 172"/>
                <a:gd name="T15" fmla="*/ 103 h 125"/>
                <a:gd name="T16" fmla="*/ 123 w 172"/>
                <a:gd name="T17" fmla="*/ 12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2" h="125">
                  <a:moveTo>
                    <a:pt x="123" y="120"/>
                  </a:moveTo>
                  <a:cubicBezTo>
                    <a:pt x="22" y="86"/>
                    <a:pt x="22" y="86"/>
                    <a:pt x="22" y="86"/>
                  </a:cubicBezTo>
                  <a:cubicBezTo>
                    <a:pt x="8" y="81"/>
                    <a:pt x="0" y="65"/>
                    <a:pt x="5" y="51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20" y="8"/>
                    <a:pt x="35" y="0"/>
                    <a:pt x="49" y="5"/>
                  </a:cubicBezTo>
                  <a:cubicBezTo>
                    <a:pt x="151" y="39"/>
                    <a:pt x="151" y="39"/>
                    <a:pt x="151" y="39"/>
                  </a:cubicBezTo>
                  <a:cubicBezTo>
                    <a:pt x="165" y="44"/>
                    <a:pt x="172" y="60"/>
                    <a:pt x="168" y="74"/>
                  </a:cubicBezTo>
                  <a:cubicBezTo>
                    <a:pt x="158" y="103"/>
                    <a:pt x="158" y="103"/>
                    <a:pt x="158" y="103"/>
                  </a:cubicBezTo>
                  <a:cubicBezTo>
                    <a:pt x="153" y="117"/>
                    <a:pt x="137" y="125"/>
                    <a:pt x="123" y="120"/>
                  </a:cubicBezTo>
                  <a:close/>
                </a:path>
              </a:pathLst>
            </a:custGeom>
            <a:solidFill>
              <a:srgbClr val="282F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0" name="Freeform 78">
              <a:extLst>
                <a:ext uri="{FF2B5EF4-FFF2-40B4-BE49-F238E27FC236}">
                  <a16:creationId xmlns:a16="http://schemas.microsoft.com/office/drawing/2014/main" id="{C1C46337-4480-4BB2-81CC-77830FDEBEC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89605" y="-11163286"/>
              <a:ext cx="507801" cy="367938"/>
            </a:xfrm>
            <a:custGeom>
              <a:avLst/>
              <a:gdLst>
                <a:gd name="T0" fmla="*/ 123 w 172"/>
                <a:gd name="T1" fmla="*/ 119 h 124"/>
                <a:gd name="T2" fmla="*/ 22 w 172"/>
                <a:gd name="T3" fmla="*/ 85 h 124"/>
                <a:gd name="T4" fmla="*/ 5 w 172"/>
                <a:gd name="T5" fmla="*/ 50 h 124"/>
                <a:gd name="T6" fmla="*/ 15 w 172"/>
                <a:gd name="T7" fmla="*/ 21 h 124"/>
                <a:gd name="T8" fmla="*/ 49 w 172"/>
                <a:gd name="T9" fmla="*/ 4 h 124"/>
                <a:gd name="T10" fmla="*/ 150 w 172"/>
                <a:gd name="T11" fmla="*/ 39 h 124"/>
                <a:gd name="T12" fmla="*/ 167 w 172"/>
                <a:gd name="T13" fmla="*/ 73 h 124"/>
                <a:gd name="T14" fmla="*/ 157 w 172"/>
                <a:gd name="T15" fmla="*/ 102 h 124"/>
                <a:gd name="T16" fmla="*/ 123 w 172"/>
                <a:gd name="T17" fmla="*/ 11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2" h="124">
                  <a:moveTo>
                    <a:pt x="123" y="119"/>
                  </a:moveTo>
                  <a:cubicBezTo>
                    <a:pt x="22" y="85"/>
                    <a:pt x="22" y="85"/>
                    <a:pt x="22" y="85"/>
                  </a:cubicBezTo>
                  <a:cubicBezTo>
                    <a:pt x="8" y="80"/>
                    <a:pt x="0" y="65"/>
                    <a:pt x="5" y="50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9" y="7"/>
                    <a:pt x="35" y="0"/>
                    <a:pt x="49" y="4"/>
                  </a:cubicBezTo>
                  <a:cubicBezTo>
                    <a:pt x="150" y="39"/>
                    <a:pt x="150" y="39"/>
                    <a:pt x="150" y="39"/>
                  </a:cubicBezTo>
                  <a:cubicBezTo>
                    <a:pt x="164" y="43"/>
                    <a:pt x="172" y="59"/>
                    <a:pt x="167" y="73"/>
                  </a:cubicBezTo>
                  <a:cubicBezTo>
                    <a:pt x="157" y="102"/>
                    <a:pt x="157" y="102"/>
                    <a:pt x="157" y="102"/>
                  </a:cubicBezTo>
                  <a:cubicBezTo>
                    <a:pt x="153" y="116"/>
                    <a:pt x="137" y="124"/>
                    <a:pt x="123" y="119"/>
                  </a:cubicBezTo>
                  <a:close/>
                </a:path>
              </a:pathLst>
            </a:custGeom>
            <a:solidFill>
              <a:srgbClr val="282F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1" name="Freeform 79">
              <a:extLst>
                <a:ext uri="{FF2B5EF4-FFF2-40B4-BE49-F238E27FC236}">
                  <a16:creationId xmlns:a16="http://schemas.microsoft.com/office/drawing/2014/main" id="{5F0B157E-43E3-484E-A700-95C22B68AF48}"/>
                </a:ext>
              </a:extLst>
            </p:cNvPr>
            <p:cNvSpPr>
              <a:spLocks/>
            </p:cNvSpPr>
            <p:nvPr/>
          </p:nvSpPr>
          <p:spPr bwMode="auto">
            <a:xfrm>
              <a:off x="6377585" y="-10964127"/>
              <a:ext cx="507801" cy="371313"/>
            </a:xfrm>
            <a:custGeom>
              <a:avLst/>
              <a:gdLst>
                <a:gd name="T0" fmla="*/ 123 w 172"/>
                <a:gd name="T1" fmla="*/ 120 h 125"/>
                <a:gd name="T2" fmla="*/ 22 w 172"/>
                <a:gd name="T3" fmla="*/ 86 h 125"/>
                <a:gd name="T4" fmla="*/ 5 w 172"/>
                <a:gd name="T5" fmla="*/ 51 h 125"/>
                <a:gd name="T6" fmla="*/ 15 w 172"/>
                <a:gd name="T7" fmla="*/ 22 h 125"/>
                <a:gd name="T8" fmla="*/ 49 w 172"/>
                <a:gd name="T9" fmla="*/ 5 h 125"/>
                <a:gd name="T10" fmla="*/ 150 w 172"/>
                <a:gd name="T11" fmla="*/ 39 h 125"/>
                <a:gd name="T12" fmla="*/ 167 w 172"/>
                <a:gd name="T13" fmla="*/ 74 h 125"/>
                <a:gd name="T14" fmla="*/ 157 w 172"/>
                <a:gd name="T15" fmla="*/ 103 h 125"/>
                <a:gd name="T16" fmla="*/ 123 w 172"/>
                <a:gd name="T17" fmla="*/ 12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2" h="125">
                  <a:moveTo>
                    <a:pt x="123" y="120"/>
                  </a:moveTo>
                  <a:cubicBezTo>
                    <a:pt x="22" y="86"/>
                    <a:pt x="22" y="86"/>
                    <a:pt x="22" y="86"/>
                  </a:cubicBezTo>
                  <a:cubicBezTo>
                    <a:pt x="8" y="81"/>
                    <a:pt x="0" y="65"/>
                    <a:pt x="5" y="51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20" y="8"/>
                    <a:pt x="35" y="0"/>
                    <a:pt x="49" y="5"/>
                  </a:cubicBezTo>
                  <a:cubicBezTo>
                    <a:pt x="150" y="39"/>
                    <a:pt x="150" y="39"/>
                    <a:pt x="150" y="39"/>
                  </a:cubicBezTo>
                  <a:cubicBezTo>
                    <a:pt x="164" y="44"/>
                    <a:pt x="172" y="60"/>
                    <a:pt x="167" y="74"/>
                  </a:cubicBezTo>
                  <a:cubicBezTo>
                    <a:pt x="157" y="103"/>
                    <a:pt x="157" y="103"/>
                    <a:pt x="157" y="103"/>
                  </a:cubicBezTo>
                  <a:cubicBezTo>
                    <a:pt x="153" y="117"/>
                    <a:pt x="137" y="125"/>
                    <a:pt x="123" y="120"/>
                  </a:cubicBezTo>
                  <a:close/>
                </a:path>
              </a:pathLst>
            </a:custGeom>
            <a:solidFill>
              <a:srgbClr val="282F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2" name="Freeform 80">
              <a:extLst>
                <a:ext uri="{FF2B5EF4-FFF2-40B4-BE49-F238E27FC236}">
                  <a16:creationId xmlns:a16="http://schemas.microsoft.com/office/drawing/2014/main" id="{0080EE74-747C-4598-BE0F-B9A8E242F402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5611" y="-10754841"/>
              <a:ext cx="507801" cy="367938"/>
            </a:xfrm>
            <a:custGeom>
              <a:avLst/>
              <a:gdLst>
                <a:gd name="T0" fmla="*/ 123 w 172"/>
                <a:gd name="T1" fmla="*/ 119 h 124"/>
                <a:gd name="T2" fmla="*/ 21 w 172"/>
                <a:gd name="T3" fmla="*/ 85 h 124"/>
                <a:gd name="T4" fmla="*/ 4 w 172"/>
                <a:gd name="T5" fmla="*/ 51 h 124"/>
                <a:gd name="T6" fmla="*/ 14 w 172"/>
                <a:gd name="T7" fmla="*/ 21 h 124"/>
                <a:gd name="T8" fmla="*/ 49 w 172"/>
                <a:gd name="T9" fmla="*/ 4 h 124"/>
                <a:gd name="T10" fmla="*/ 150 w 172"/>
                <a:gd name="T11" fmla="*/ 39 h 124"/>
                <a:gd name="T12" fmla="*/ 167 w 172"/>
                <a:gd name="T13" fmla="*/ 73 h 124"/>
                <a:gd name="T14" fmla="*/ 157 w 172"/>
                <a:gd name="T15" fmla="*/ 102 h 124"/>
                <a:gd name="T16" fmla="*/ 123 w 172"/>
                <a:gd name="T17" fmla="*/ 11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2" h="124">
                  <a:moveTo>
                    <a:pt x="123" y="119"/>
                  </a:moveTo>
                  <a:cubicBezTo>
                    <a:pt x="21" y="85"/>
                    <a:pt x="21" y="85"/>
                    <a:pt x="21" y="85"/>
                  </a:cubicBezTo>
                  <a:cubicBezTo>
                    <a:pt x="7" y="80"/>
                    <a:pt x="0" y="65"/>
                    <a:pt x="4" y="51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9" y="7"/>
                    <a:pt x="34" y="0"/>
                    <a:pt x="49" y="4"/>
                  </a:cubicBezTo>
                  <a:cubicBezTo>
                    <a:pt x="150" y="39"/>
                    <a:pt x="150" y="39"/>
                    <a:pt x="150" y="39"/>
                  </a:cubicBezTo>
                  <a:cubicBezTo>
                    <a:pt x="164" y="43"/>
                    <a:pt x="172" y="59"/>
                    <a:pt x="167" y="73"/>
                  </a:cubicBezTo>
                  <a:cubicBezTo>
                    <a:pt x="157" y="102"/>
                    <a:pt x="157" y="102"/>
                    <a:pt x="157" y="102"/>
                  </a:cubicBezTo>
                  <a:cubicBezTo>
                    <a:pt x="152" y="116"/>
                    <a:pt x="137" y="124"/>
                    <a:pt x="123" y="119"/>
                  </a:cubicBezTo>
                  <a:close/>
                </a:path>
              </a:pathLst>
            </a:custGeom>
            <a:solidFill>
              <a:srgbClr val="282F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3" name="Freeform 81">
              <a:extLst>
                <a:ext uri="{FF2B5EF4-FFF2-40B4-BE49-F238E27FC236}">
                  <a16:creationId xmlns:a16="http://schemas.microsoft.com/office/drawing/2014/main" id="{AC130C0A-0CA7-4522-9D7F-84A76BEE967A}"/>
                </a:ext>
              </a:extLst>
            </p:cNvPr>
            <p:cNvSpPr>
              <a:spLocks/>
            </p:cNvSpPr>
            <p:nvPr/>
          </p:nvSpPr>
          <p:spPr bwMode="auto">
            <a:xfrm>
              <a:off x="7573591" y="-10555682"/>
              <a:ext cx="507801" cy="371313"/>
            </a:xfrm>
            <a:custGeom>
              <a:avLst/>
              <a:gdLst>
                <a:gd name="T0" fmla="*/ 123 w 172"/>
                <a:gd name="T1" fmla="*/ 120 h 125"/>
                <a:gd name="T2" fmla="*/ 21 w 172"/>
                <a:gd name="T3" fmla="*/ 86 h 125"/>
                <a:gd name="T4" fmla="*/ 4 w 172"/>
                <a:gd name="T5" fmla="*/ 51 h 125"/>
                <a:gd name="T6" fmla="*/ 14 w 172"/>
                <a:gd name="T7" fmla="*/ 22 h 125"/>
                <a:gd name="T8" fmla="*/ 49 w 172"/>
                <a:gd name="T9" fmla="*/ 5 h 125"/>
                <a:gd name="T10" fmla="*/ 150 w 172"/>
                <a:gd name="T11" fmla="*/ 39 h 125"/>
                <a:gd name="T12" fmla="*/ 167 w 172"/>
                <a:gd name="T13" fmla="*/ 74 h 125"/>
                <a:gd name="T14" fmla="*/ 157 w 172"/>
                <a:gd name="T15" fmla="*/ 103 h 125"/>
                <a:gd name="T16" fmla="*/ 123 w 172"/>
                <a:gd name="T17" fmla="*/ 12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2" h="125">
                  <a:moveTo>
                    <a:pt x="123" y="120"/>
                  </a:moveTo>
                  <a:cubicBezTo>
                    <a:pt x="21" y="86"/>
                    <a:pt x="21" y="86"/>
                    <a:pt x="21" y="86"/>
                  </a:cubicBezTo>
                  <a:cubicBezTo>
                    <a:pt x="7" y="81"/>
                    <a:pt x="0" y="65"/>
                    <a:pt x="4" y="51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9" y="8"/>
                    <a:pt x="35" y="0"/>
                    <a:pt x="49" y="5"/>
                  </a:cubicBezTo>
                  <a:cubicBezTo>
                    <a:pt x="150" y="39"/>
                    <a:pt x="150" y="39"/>
                    <a:pt x="150" y="39"/>
                  </a:cubicBezTo>
                  <a:cubicBezTo>
                    <a:pt x="164" y="44"/>
                    <a:pt x="172" y="60"/>
                    <a:pt x="167" y="74"/>
                  </a:cubicBezTo>
                  <a:cubicBezTo>
                    <a:pt x="157" y="103"/>
                    <a:pt x="157" y="103"/>
                    <a:pt x="157" y="103"/>
                  </a:cubicBezTo>
                  <a:cubicBezTo>
                    <a:pt x="152" y="117"/>
                    <a:pt x="137" y="125"/>
                    <a:pt x="123" y="120"/>
                  </a:cubicBezTo>
                  <a:close/>
                </a:path>
              </a:pathLst>
            </a:custGeom>
            <a:solidFill>
              <a:srgbClr val="282F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4" name="Freeform 82">
              <a:extLst>
                <a:ext uri="{FF2B5EF4-FFF2-40B4-BE49-F238E27FC236}">
                  <a16:creationId xmlns:a16="http://schemas.microsoft.com/office/drawing/2014/main" id="{95B47096-0E82-425E-90E6-CE9DD9CA31C4}"/>
                </a:ext>
              </a:extLst>
            </p:cNvPr>
            <p:cNvSpPr>
              <a:spLocks/>
            </p:cNvSpPr>
            <p:nvPr/>
          </p:nvSpPr>
          <p:spPr bwMode="auto">
            <a:xfrm>
              <a:off x="8148209" y="-10356523"/>
              <a:ext cx="507801" cy="367938"/>
            </a:xfrm>
            <a:custGeom>
              <a:avLst/>
              <a:gdLst>
                <a:gd name="T0" fmla="*/ 123 w 172"/>
                <a:gd name="T1" fmla="*/ 119 h 124"/>
                <a:gd name="T2" fmla="*/ 22 w 172"/>
                <a:gd name="T3" fmla="*/ 85 h 124"/>
                <a:gd name="T4" fmla="*/ 5 w 172"/>
                <a:gd name="T5" fmla="*/ 50 h 124"/>
                <a:gd name="T6" fmla="*/ 15 w 172"/>
                <a:gd name="T7" fmla="*/ 21 h 124"/>
                <a:gd name="T8" fmla="*/ 49 w 172"/>
                <a:gd name="T9" fmla="*/ 4 h 124"/>
                <a:gd name="T10" fmla="*/ 150 w 172"/>
                <a:gd name="T11" fmla="*/ 39 h 124"/>
                <a:gd name="T12" fmla="*/ 167 w 172"/>
                <a:gd name="T13" fmla="*/ 73 h 124"/>
                <a:gd name="T14" fmla="*/ 157 w 172"/>
                <a:gd name="T15" fmla="*/ 102 h 124"/>
                <a:gd name="T16" fmla="*/ 123 w 172"/>
                <a:gd name="T17" fmla="*/ 11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2" h="124">
                  <a:moveTo>
                    <a:pt x="123" y="119"/>
                  </a:moveTo>
                  <a:cubicBezTo>
                    <a:pt x="22" y="85"/>
                    <a:pt x="22" y="85"/>
                    <a:pt x="22" y="85"/>
                  </a:cubicBezTo>
                  <a:cubicBezTo>
                    <a:pt x="8" y="80"/>
                    <a:pt x="0" y="65"/>
                    <a:pt x="5" y="50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20" y="7"/>
                    <a:pt x="35" y="0"/>
                    <a:pt x="49" y="4"/>
                  </a:cubicBezTo>
                  <a:cubicBezTo>
                    <a:pt x="150" y="39"/>
                    <a:pt x="150" y="39"/>
                    <a:pt x="150" y="39"/>
                  </a:cubicBezTo>
                  <a:cubicBezTo>
                    <a:pt x="165" y="43"/>
                    <a:pt x="172" y="59"/>
                    <a:pt x="167" y="73"/>
                  </a:cubicBezTo>
                  <a:cubicBezTo>
                    <a:pt x="157" y="102"/>
                    <a:pt x="157" y="102"/>
                    <a:pt x="157" y="102"/>
                  </a:cubicBezTo>
                  <a:cubicBezTo>
                    <a:pt x="153" y="116"/>
                    <a:pt x="137" y="124"/>
                    <a:pt x="123" y="119"/>
                  </a:cubicBezTo>
                  <a:close/>
                </a:path>
              </a:pathLst>
            </a:custGeom>
            <a:solidFill>
              <a:srgbClr val="282F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5" name="Freeform 83">
              <a:extLst>
                <a:ext uri="{FF2B5EF4-FFF2-40B4-BE49-F238E27FC236}">
                  <a16:creationId xmlns:a16="http://schemas.microsoft.com/office/drawing/2014/main" id="{E0B47461-D3AC-44AB-A8C4-EE830A6931AB}"/>
                </a:ext>
              </a:extLst>
            </p:cNvPr>
            <p:cNvSpPr>
              <a:spLocks/>
            </p:cNvSpPr>
            <p:nvPr/>
          </p:nvSpPr>
          <p:spPr bwMode="auto">
            <a:xfrm>
              <a:off x="8736189" y="-10157364"/>
              <a:ext cx="507801" cy="371313"/>
            </a:xfrm>
            <a:custGeom>
              <a:avLst/>
              <a:gdLst>
                <a:gd name="T0" fmla="*/ 123 w 172"/>
                <a:gd name="T1" fmla="*/ 120 h 125"/>
                <a:gd name="T2" fmla="*/ 22 w 172"/>
                <a:gd name="T3" fmla="*/ 86 h 125"/>
                <a:gd name="T4" fmla="*/ 5 w 172"/>
                <a:gd name="T5" fmla="*/ 51 h 125"/>
                <a:gd name="T6" fmla="*/ 15 w 172"/>
                <a:gd name="T7" fmla="*/ 22 h 125"/>
                <a:gd name="T8" fmla="*/ 49 w 172"/>
                <a:gd name="T9" fmla="*/ 5 h 125"/>
                <a:gd name="T10" fmla="*/ 150 w 172"/>
                <a:gd name="T11" fmla="*/ 39 h 125"/>
                <a:gd name="T12" fmla="*/ 167 w 172"/>
                <a:gd name="T13" fmla="*/ 74 h 125"/>
                <a:gd name="T14" fmla="*/ 158 w 172"/>
                <a:gd name="T15" fmla="*/ 103 h 125"/>
                <a:gd name="T16" fmla="*/ 123 w 172"/>
                <a:gd name="T17" fmla="*/ 12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2" h="125">
                  <a:moveTo>
                    <a:pt x="123" y="120"/>
                  </a:moveTo>
                  <a:cubicBezTo>
                    <a:pt x="22" y="86"/>
                    <a:pt x="22" y="86"/>
                    <a:pt x="22" y="86"/>
                  </a:cubicBezTo>
                  <a:cubicBezTo>
                    <a:pt x="8" y="81"/>
                    <a:pt x="0" y="65"/>
                    <a:pt x="5" y="51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20" y="8"/>
                    <a:pt x="35" y="0"/>
                    <a:pt x="49" y="5"/>
                  </a:cubicBezTo>
                  <a:cubicBezTo>
                    <a:pt x="150" y="39"/>
                    <a:pt x="150" y="39"/>
                    <a:pt x="150" y="39"/>
                  </a:cubicBezTo>
                  <a:cubicBezTo>
                    <a:pt x="165" y="44"/>
                    <a:pt x="172" y="60"/>
                    <a:pt x="167" y="74"/>
                  </a:cubicBezTo>
                  <a:cubicBezTo>
                    <a:pt x="158" y="103"/>
                    <a:pt x="158" y="103"/>
                    <a:pt x="158" y="103"/>
                  </a:cubicBezTo>
                  <a:cubicBezTo>
                    <a:pt x="153" y="117"/>
                    <a:pt x="137" y="125"/>
                    <a:pt x="123" y="120"/>
                  </a:cubicBezTo>
                  <a:close/>
                </a:path>
              </a:pathLst>
            </a:custGeom>
            <a:solidFill>
              <a:srgbClr val="282F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6" name="Freeform 84">
              <a:extLst>
                <a:ext uri="{FF2B5EF4-FFF2-40B4-BE49-F238E27FC236}">
                  <a16:creationId xmlns:a16="http://schemas.microsoft.com/office/drawing/2014/main" id="{64C3AAA0-6A4E-405F-B296-02248A1DAAA7}"/>
                </a:ext>
              </a:extLst>
            </p:cNvPr>
            <p:cNvSpPr>
              <a:spLocks/>
            </p:cNvSpPr>
            <p:nvPr/>
          </p:nvSpPr>
          <p:spPr bwMode="auto">
            <a:xfrm>
              <a:off x="9350896" y="-9944703"/>
              <a:ext cx="507801" cy="367938"/>
            </a:xfrm>
            <a:custGeom>
              <a:avLst/>
              <a:gdLst>
                <a:gd name="T0" fmla="*/ 123 w 172"/>
                <a:gd name="T1" fmla="*/ 119 h 124"/>
                <a:gd name="T2" fmla="*/ 22 w 172"/>
                <a:gd name="T3" fmla="*/ 85 h 124"/>
                <a:gd name="T4" fmla="*/ 5 w 172"/>
                <a:gd name="T5" fmla="*/ 50 h 124"/>
                <a:gd name="T6" fmla="*/ 14 w 172"/>
                <a:gd name="T7" fmla="*/ 21 h 124"/>
                <a:gd name="T8" fmla="*/ 49 w 172"/>
                <a:gd name="T9" fmla="*/ 4 h 124"/>
                <a:gd name="T10" fmla="*/ 150 w 172"/>
                <a:gd name="T11" fmla="*/ 39 h 124"/>
                <a:gd name="T12" fmla="*/ 167 w 172"/>
                <a:gd name="T13" fmla="*/ 73 h 124"/>
                <a:gd name="T14" fmla="*/ 157 w 172"/>
                <a:gd name="T15" fmla="*/ 102 h 124"/>
                <a:gd name="T16" fmla="*/ 123 w 172"/>
                <a:gd name="T17" fmla="*/ 11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2" h="124">
                  <a:moveTo>
                    <a:pt x="123" y="119"/>
                  </a:moveTo>
                  <a:cubicBezTo>
                    <a:pt x="22" y="85"/>
                    <a:pt x="22" y="85"/>
                    <a:pt x="22" y="85"/>
                  </a:cubicBezTo>
                  <a:cubicBezTo>
                    <a:pt x="7" y="80"/>
                    <a:pt x="0" y="65"/>
                    <a:pt x="5" y="50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9" y="7"/>
                    <a:pt x="35" y="0"/>
                    <a:pt x="49" y="4"/>
                  </a:cubicBezTo>
                  <a:cubicBezTo>
                    <a:pt x="150" y="39"/>
                    <a:pt x="150" y="39"/>
                    <a:pt x="150" y="39"/>
                  </a:cubicBezTo>
                  <a:cubicBezTo>
                    <a:pt x="164" y="43"/>
                    <a:pt x="172" y="59"/>
                    <a:pt x="167" y="73"/>
                  </a:cubicBezTo>
                  <a:cubicBezTo>
                    <a:pt x="157" y="102"/>
                    <a:pt x="157" y="102"/>
                    <a:pt x="157" y="102"/>
                  </a:cubicBezTo>
                  <a:cubicBezTo>
                    <a:pt x="152" y="116"/>
                    <a:pt x="137" y="124"/>
                    <a:pt x="123" y="119"/>
                  </a:cubicBezTo>
                  <a:close/>
                </a:path>
              </a:pathLst>
            </a:custGeom>
            <a:solidFill>
              <a:srgbClr val="282F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7" name="Freeform 85">
              <a:extLst>
                <a:ext uri="{FF2B5EF4-FFF2-40B4-BE49-F238E27FC236}">
                  <a16:creationId xmlns:a16="http://schemas.microsoft.com/office/drawing/2014/main" id="{A699EAEB-6127-4E13-864B-5EE2B47381D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5216" y="-6447605"/>
              <a:ext cx="1302911" cy="529966"/>
            </a:xfrm>
            <a:custGeom>
              <a:avLst/>
              <a:gdLst>
                <a:gd name="T0" fmla="*/ 420 w 442"/>
                <a:gd name="T1" fmla="*/ 134 h 178"/>
                <a:gd name="T2" fmla="*/ 38 w 442"/>
                <a:gd name="T3" fmla="*/ 4 h 178"/>
                <a:gd name="T4" fmla="*/ 3 w 442"/>
                <a:gd name="T5" fmla="*/ 21 h 178"/>
                <a:gd name="T6" fmla="*/ 0 w 442"/>
                <a:gd name="T7" fmla="*/ 31 h 178"/>
                <a:gd name="T8" fmla="*/ 434 w 442"/>
                <a:gd name="T9" fmla="*/ 178 h 178"/>
                <a:gd name="T10" fmla="*/ 437 w 442"/>
                <a:gd name="T11" fmla="*/ 168 h 178"/>
                <a:gd name="T12" fmla="*/ 420 w 442"/>
                <a:gd name="T13" fmla="*/ 134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2" h="178">
                  <a:moveTo>
                    <a:pt x="420" y="134"/>
                  </a:moveTo>
                  <a:cubicBezTo>
                    <a:pt x="38" y="4"/>
                    <a:pt x="38" y="4"/>
                    <a:pt x="38" y="4"/>
                  </a:cubicBezTo>
                  <a:cubicBezTo>
                    <a:pt x="24" y="0"/>
                    <a:pt x="8" y="7"/>
                    <a:pt x="3" y="2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434" y="178"/>
                    <a:pt x="434" y="178"/>
                    <a:pt x="434" y="178"/>
                  </a:cubicBezTo>
                  <a:cubicBezTo>
                    <a:pt x="437" y="168"/>
                    <a:pt x="437" y="168"/>
                    <a:pt x="437" y="168"/>
                  </a:cubicBezTo>
                  <a:cubicBezTo>
                    <a:pt x="442" y="154"/>
                    <a:pt x="435" y="139"/>
                    <a:pt x="420" y="134"/>
                  </a:cubicBezTo>
                  <a:close/>
                </a:path>
              </a:pathLst>
            </a:custGeom>
            <a:solidFill>
              <a:srgbClr val="D8D7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8" name="Freeform 86">
              <a:extLst>
                <a:ext uri="{FF2B5EF4-FFF2-40B4-BE49-F238E27FC236}">
                  <a16:creationId xmlns:a16="http://schemas.microsoft.com/office/drawing/2014/main" id="{FBFD5AF1-8B7B-4710-8511-F37CD838FD7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9971" y="-13215637"/>
              <a:ext cx="6848636" cy="2430416"/>
            </a:xfrm>
            <a:custGeom>
              <a:avLst/>
              <a:gdLst>
                <a:gd name="T0" fmla="*/ 21 w 2322"/>
                <a:gd name="T1" fmla="*/ 45 h 816"/>
                <a:gd name="T2" fmla="*/ 2285 w 2322"/>
                <a:gd name="T3" fmla="*/ 811 h 816"/>
                <a:gd name="T4" fmla="*/ 2319 w 2322"/>
                <a:gd name="T5" fmla="*/ 794 h 816"/>
                <a:gd name="T6" fmla="*/ 2322 w 2322"/>
                <a:gd name="T7" fmla="*/ 784 h 816"/>
                <a:gd name="T8" fmla="*/ 8 w 2322"/>
                <a:gd name="T9" fmla="*/ 0 h 816"/>
                <a:gd name="T10" fmla="*/ 4 w 2322"/>
                <a:gd name="T11" fmla="*/ 11 h 816"/>
                <a:gd name="T12" fmla="*/ 21 w 2322"/>
                <a:gd name="T13" fmla="*/ 45 h 8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22" h="816">
                  <a:moveTo>
                    <a:pt x="21" y="45"/>
                  </a:moveTo>
                  <a:cubicBezTo>
                    <a:pt x="2285" y="811"/>
                    <a:pt x="2285" y="811"/>
                    <a:pt x="2285" y="811"/>
                  </a:cubicBezTo>
                  <a:cubicBezTo>
                    <a:pt x="2299" y="816"/>
                    <a:pt x="2314" y="808"/>
                    <a:pt x="2319" y="794"/>
                  </a:cubicBezTo>
                  <a:cubicBezTo>
                    <a:pt x="2322" y="784"/>
                    <a:pt x="2322" y="784"/>
                    <a:pt x="2322" y="78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0" y="25"/>
                    <a:pt x="7" y="40"/>
                    <a:pt x="21" y="45"/>
                  </a:cubicBezTo>
                  <a:close/>
                </a:path>
              </a:pathLst>
            </a:custGeom>
            <a:solidFill>
              <a:srgbClr val="D8D7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pic>
        <p:nvPicPr>
          <p:cNvPr id="90" name="Picture 2" descr="SPZOZ Kraśnik • Skrzynka EPUAP">
            <a:extLst>
              <a:ext uri="{FF2B5EF4-FFF2-40B4-BE49-F238E27FC236}">
                <a16:creationId xmlns:a16="http://schemas.microsoft.com/office/drawing/2014/main" id="{AB4BFE80-7EA0-49FB-A7E6-E4C334ED3A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9049" y="5372166"/>
            <a:ext cx="2951525" cy="1229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52619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D24D0CD-AE79-4B0C-98EB-2603A1839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408" y="93814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err="1">
                <a:solidFill>
                  <a:srgbClr val="F09C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Termin</a:t>
            </a:r>
            <a:r>
              <a:rPr lang="en-US" sz="2800" b="1" dirty="0">
                <a:solidFill>
                  <a:srgbClr val="F09C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składania ofert: </a:t>
            </a:r>
            <a:br>
              <a:rPr lang="en-US" sz="2800" b="1" dirty="0">
                <a:solidFill>
                  <a:srgbClr val="F09C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l-PL" sz="28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FAEC2F8-39A5-438A-A6DE-2263079E2E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387" y="2032102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Wzory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dodatkowych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załączników dostępne do pobrania na stronie internetowej ŚUW w zakładce polityka społeczna –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Program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Senior+, edycja 202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0" indent="0">
              <a:buNone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Generator Ofert jest dostępny na stronie internetowej 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 algn="ctr">
              <a:buNone/>
            </a:pPr>
            <a:r>
              <a:rPr lang="pl-PL" sz="2800" dirty="0">
                <a:solidFill>
                  <a:srgbClr val="F09C06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https://das.mrips.gov.pl</a:t>
            </a:r>
            <a:endParaRPr lang="pl-PL" sz="2800" dirty="0">
              <a:solidFill>
                <a:srgbClr val="F09C0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0281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792480" y="1421476"/>
            <a:ext cx="10789920" cy="506245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Celem Programu Senior+ jest w</a:t>
            </a:r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sparci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finansowe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j.s.t </a:t>
            </a:r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realizacji </a:t>
            </a:r>
            <a:r>
              <a:rPr lang="pl-PL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zadań własnych </a:t>
            </a:r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określonych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 ustawie </a:t>
            </a:r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pomocy społecznej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polegających na tworzeniu dziennych ośrodków wsparcia.</a:t>
            </a:r>
          </a:p>
          <a:p>
            <a:pPr marL="0" indent="0" algn="just">
              <a:buNone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ramach modułu I mogą zostać utworzone Dzienne Domy Senior+ oraz Kluby Senior+.</a:t>
            </a:r>
          </a:p>
          <a:p>
            <a:pPr marL="0" indent="0" algn="just">
              <a:buNone/>
            </a:pP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Beneficjenci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pośredni Programu : </a:t>
            </a:r>
          </a:p>
          <a:p>
            <a:pPr algn="just"/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J.s.t., na terenie których brak jest ośrodków wsparcia dedykowanych seniorom, </a:t>
            </a:r>
          </a:p>
          <a:p>
            <a:pPr marL="0" indent="0" algn="just">
              <a:buNone/>
            </a:pP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lub</a:t>
            </a:r>
          </a:p>
          <a:p>
            <a:pPr algn="just"/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Jednostki posiadające ww. infrastrukturę pod warunkiem, że j.s.t. dysponuje aktualną strategią rozwiązywania problemów społecznych, która uwzględnia rozwój tego typu ośrodków. </a:t>
            </a:r>
          </a:p>
          <a:p>
            <a:pPr marL="0" indent="0" algn="just">
              <a:buNone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J.s.t. mogą tworzyć ww. placówki samodzielnie, w partnerswie z podmiotami niepublicznymi, </a:t>
            </a:r>
            <a:b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których mowa w ustawie o pożytku publ. i wolontariacie lub zlecić realizację zadania </a:t>
            </a:r>
            <a:b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tym podmiotom w trybie ww.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ustawy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Bezpośrednimi odbiorcami Programu są osoby nieaktywne zawodowo w wieku 60+.</a:t>
            </a:r>
          </a:p>
          <a:p>
            <a:endParaRPr lang="en-US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70515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5">
            <a:extLst>
              <a:ext uri="{FF2B5EF4-FFF2-40B4-BE49-F238E27FC236}">
                <a16:creationId xmlns:a16="http://schemas.microsoft.com/office/drawing/2014/main" id="{36EE7497-9362-4600-99F7-510A932AEF0E}"/>
              </a:ext>
            </a:extLst>
          </p:cNvPr>
          <p:cNvGrpSpPr/>
          <p:nvPr/>
        </p:nvGrpSpPr>
        <p:grpSpPr>
          <a:xfrm>
            <a:off x="8449152" y="2813399"/>
            <a:ext cx="3298543" cy="2642477"/>
            <a:chOff x="-17796430" y="-14623252"/>
            <a:chExt cx="13389919" cy="11034761"/>
          </a:xfrm>
        </p:grpSpPr>
        <p:sp>
          <p:nvSpPr>
            <p:cNvPr id="19" name="Freeform 94">
              <a:extLst>
                <a:ext uri="{FF2B5EF4-FFF2-40B4-BE49-F238E27FC236}">
                  <a16:creationId xmlns:a16="http://schemas.microsoft.com/office/drawing/2014/main" id="{1893E619-705D-4AFF-8BD9-AC83F651A846}"/>
                </a:ext>
              </a:extLst>
            </p:cNvPr>
            <p:cNvSpPr>
              <a:spLocks/>
            </p:cNvSpPr>
            <p:nvPr/>
          </p:nvSpPr>
          <p:spPr bwMode="auto">
            <a:xfrm>
              <a:off x="-17669480" y="-13408045"/>
              <a:ext cx="7757333" cy="8226281"/>
            </a:xfrm>
            <a:custGeom>
              <a:avLst/>
              <a:gdLst>
                <a:gd name="T0" fmla="*/ 1161 w 1161"/>
                <a:gd name="T1" fmla="*/ 1631 h 2437"/>
                <a:gd name="T2" fmla="*/ 493 w 1161"/>
                <a:gd name="T3" fmla="*/ 2437 h 2437"/>
                <a:gd name="T4" fmla="*/ 0 w 1161"/>
                <a:gd name="T5" fmla="*/ 807 h 2437"/>
                <a:gd name="T6" fmla="*/ 668 w 1161"/>
                <a:gd name="T7" fmla="*/ 0 h 2437"/>
                <a:gd name="T8" fmla="*/ 1161 w 1161"/>
                <a:gd name="T9" fmla="*/ 1631 h 2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1" h="2437">
                  <a:moveTo>
                    <a:pt x="1161" y="1631"/>
                  </a:moveTo>
                  <a:lnTo>
                    <a:pt x="493" y="2437"/>
                  </a:lnTo>
                  <a:lnTo>
                    <a:pt x="0" y="807"/>
                  </a:lnTo>
                  <a:lnTo>
                    <a:pt x="668" y="0"/>
                  </a:lnTo>
                  <a:lnTo>
                    <a:pt x="1161" y="163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0" name="Freeform 95">
              <a:extLst>
                <a:ext uri="{FF2B5EF4-FFF2-40B4-BE49-F238E27FC236}">
                  <a16:creationId xmlns:a16="http://schemas.microsoft.com/office/drawing/2014/main" id="{051D7DD1-FC7A-4678-96E7-E058C9E39726}"/>
                </a:ext>
              </a:extLst>
            </p:cNvPr>
            <p:cNvSpPr>
              <a:spLocks/>
            </p:cNvSpPr>
            <p:nvPr/>
          </p:nvSpPr>
          <p:spPr bwMode="auto">
            <a:xfrm>
              <a:off x="-17168360" y="-11814772"/>
              <a:ext cx="7757333" cy="8226281"/>
            </a:xfrm>
            <a:custGeom>
              <a:avLst/>
              <a:gdLst>
                <a:gd name="T0" fmla="*/ 1161 w 1161"/>
                <a:gd name="T1" fmla="*/ 1631 h 2437"/>
                <a:gd name="T2" fmla="*/ 493 w 1161"/>
                <a:gd name="T3" fmla="*/ 2437 h 2437"/>
                <a:gd name="T4" fmla="*/ 0 w 1161"/>
                <a:gd name="T5" fmla="*/ 807 h 2437"/>
                <a:gd name="T6" fmla="*/ 668 w 1161"/>
                <a:gd name="T7" fmla="*/ 0 h 2437"/>
                <a:gd name="T8" fmla="*/ 1161 w 1161"/>
                <a:gd name="T9" fmla="*/ 1631 h 2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1" h="2437">
                  <a:moveTo>
                    <a:pt x="1161" y="1631"/>
                  </a:moveTo>
                  <a:lnTo>
                    <a:pt x="493" y="2437"/>
                  </a:lnTo>
                  <a:lnTo>
                    <a:pt x="0" y="807"/>
                  </a:lnTo>
                  <a:lnTo>
                    <a:pt x="668" y="0"/>
                  </a:lnTo>
                  <a:lnTo>
                    <a:pt x="1161" y="163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1" name="Freeform 96">
              <a:extLst>
                <a:ext uri="{FF2B5EF4-FFF2-40B4-BE49-F238E27FC236}">
                  <a16:creationId xmlns:a16="http://schemas.microsoft.com/office/drawing/2014/main" id="{6ECBBC15-4949-4E37-B851-BC61F03EC83C}"/>
                </a:ext>
              </a:extLst>
            </p:cNvPr>
            <p:cNvSpPr>
              <a:spLocks/>
            </p:cNvSpPr>
            <p:nvPr/>
          </p:nvSpPr>
          <p:spPr bwMode="auto">
            <a:xfrm>
              <a:off x="-17796430" y="-13424923"/>
              <a:ext cx="7757333" cy="8226281"/>
            </a:xfrm>
            <a:custGeom>
              <a:avLst/>
              <a:gdLst>
                <a:gd name="T0" fmla="*/ 1161 w 1161"/>
                <a:gd name="T1" fmla="*/ 1631 h 2437"/>
                <a:gd name="T2" fmla="*/ 493 w 1161"/>
                <a:gd name="T3" fmla="*/ 2437 h 2437"/>
                <a:gd name="T4" fmla="*/ 0 w 1161"/>
                <a:gd name="T5" fmla="*/ 807 h 2437"/>
                <a:gd name="T6" fmla="*/ 668 w 1161"/>
                <a:gd name="T7" fmla="*/ 0 h 2437"/>
                <a:gd name="T8" fmla="*/ 1161 w 1161"/>
                <a:gd name="T9" fmla="*/ 1631 h 2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1" h="2437">
                  <a:moveTo>
                    <a:pt x="1161" y="1631"/>
                  </a:moveTo>
                  <a:lnTo>
                    <a:pt x="493" y="2437"/>
                  </a:lnTo>
                  <a:lnTo>
                    <a:pt x="0" y="807"/>
                  </a:lnTo>
                  <a:lnTo>
                    <a:pt x="668" y="0"/>
                  </a:lnTo>
                  <a:lnTo>
                    <a:pt x="1161" y="163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2" name="Freeform 97">
              <a:extLst>
                <a:ext uri="{FF2B5EF4-FFF2-40B4-BE49-F238E27FC236}">
                  <a16:creationId xmlns:a16="http://schemas.microsoft.com/office/drawing/2014/main" id="{C974CB7B-4ABC-4707-AE62-18260D9D19AD}"/>
                </a:ext>
              </a:extLst>
            </p:cNvPr>
            <p:cNvSpPr>
              <a:spLocks/>
            </p:cNvSpPr>
            <p:nvPr/>
          </p:nvSpPr>
          <p:spPr bwMode="auto">
            <a:xfrm>
              <a:off x="-17796430" y="-13424923"/>
              <a:ext cx="7757333" cy="8226281"/>
            </a:xfrm>
            <a:custGeom>
              <a:avLst/>
              <a:gdLst>
                <a:gd name="T0" fmla="*/ 1161 w 1161"/>
                <a:gd name="T1" fmla="*/ 1631 h 2437"/>
                <a:gd name="T2" fmla="*/ 493 w 1161"/>
                <a:gd name="T3" fmla="*/ 2437 h 2437"/>
                <a:gd name="T4" fmla="*/ 0 w 1161"/>
                <a:gd name="T5" fmla="*/ 807 h 2437"/>
                <a:gd name="T6" fmla="*/ 668 w 1161"/>
                <a:gd name="T7" fmla="*/ 0 h 2437"/>
                <a:gd name="T8" fmla="*/ 1161 w 1161"/>
                <a:gd name="T9" fmla="*/ 1631 h 2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1" h="2437">
                  <a:moveTo>
                    <a:pt x="1161" y="1631"/>
                  </a:moveTo>
                  <a:lnTo>
                    <a:pt x="493" y="2437"/>
                  </a:lnTo>
                  <a:lnTo>
                    <a:pt x="0" y="807"/>
                  </a:lnTo>
                  <a:lnTo>
                    <a:pt x="668" y="0"/>
                  </a:lnTo>
                  <a:lnTo>
                    <a:pt x="1161" y="163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3" name="Freeform 98">
              <a:extLst>
                <a:ext uri="{FF2B5EF4-FFF2-40B4-BE49-F238E27FC236}">
                  <a16:creationId xmlns:a16="http://schemas.microsoft.com/office/drawing/2014/main" id="{7DDC714E-D8AA-433F-8114-D1D8782B32D2}"/>
                </a:ext>
              </a:extLst>
            </p:cNvPr>
            <p:cNvSpPr>
              <a:spLocks/>
            </p:cNvSpPr>
            <p:nvPr/>
          </p:nvSpPr>
          <p:spPr bwMode="auto">
            <a:xfrm>
              <a:off x="-16974594" y="-12321109"/>
              <a:ext cx="2632549" cy="1812685"/>
            </a:xfrm>
            <a:custGeom>
              <a:avLst/>
              <a:gdLst>
                <a:gd name="T0" fmla="*/ 383 w 394"/>
                <a:gd name="T1" fmla="*/ 0 h 537"/>
                <a:gd name="T2" fmla="*/ 0 w 394"/>
                <a:gd name="T3" fmla="*/ 464 h 537"/>
                <a:gd name="T4" fmla="*/ 21 w 394"/>
                <a:gd name="T5" fmla="*/ 537 h 537"/>
                <a:gd name="T6" fmla="*/ 394 w 394"/>
                <a:gd name="T7" fmla="*/ 87 h 537"/>
                <a:gd name="T8" fmla="*/ 383 w 394"/>
                <a:gd name="T9" fmla="*/ 0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4" h="537">
                  <a:moveTo>
                    <a:pt x="383" y="0"/>
                  </a:moveTo>
                  <a:lnTo>
                    <a:pt x="0" y="464"/>
                  </a:lnTo>
                  <a:lnTo>
                    <a:pt x="21" y="537"/>
                  </a:lnTo>
                  <a:lnTo>
                    <a:pt x="394" y="87"/>
                  </a:lnTo>
                  <a:lnTo>
                    <a:pt x="383" y="0"/>
                  </a:lnTo>
                  <a:close/>
                </a:path>
              </a:pathLst>
            </a:custGeom>
            <a:solidFill>
              <a:srgbClr val="D4D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4" name="Freeform 99">
              <a:extLst>
                <a:ext uri="{FF2B5EF4-FFF2-40B4-BE49-F238E27FC236}">
                  <a16:creationId xmlns:a16="http://schemas.microsoft.com/office/drawing/2014/main" id="{6E30C4E6-6957-4B4A-90BD-9362FE0415F0}"/>
                </a:ext>
              </a:extLst>
            </p:cNvPr>
            <p:cNvSpPr>
              <a:spLocks/>
            </p:cNvSpPr>
            <p:nvPr/>
          </p:nvSpPr>
          <p:spPr bwMode="auto">
            <a:xfrm>
              <a:off x="-16974594" y="-12321109"/>
              <a:ext cx="2632549" cy="1812685"/>
            </a:xfrm>
            <a:custGeom>
              <a:avLst/>
              <a:gdLst>
                <a:gd name="T0" fmla="*/ 383 w 394"/>
                <a:gd name="T1" fmla="*/ 0 h 537"/>
                <a:gd name="T2" fmla="*/ 0 w 394"/>
                <a:gd name="T3" fmla="*/ 464 h 537"/>
                <a:gd name="T4" fmla="*/ 21 w 394"/>
                <a:gd name="T5" fmla="*/ 537 h 537"/>
                <a:gd name="T6" fmla="*/ 394 w 394"/>
                <a:gd name="T7" fmla="*/ 87 h 537"/>
                <a:gd name="T8" fmla="*/ 383 w 394"/>
                <a:gd name="T9" fmla="*/ 0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4" h="537">
                  <a:moveTo>
                    <a:pt x="383" y="0"/>
                  </a:moveTo>
                  <a:lnTo>
                    <a:pt x="0" y="464"/>
                  </a:lnTo>
                  <a:lnTo>
                    <a:pt x="21" y="537"/>
                  </a:lnTo>
                  <a:lnTo>
                    <a:pt x="394" y="87"/>
                  </a:lnTo>
                  <a:lnTo>
                    <a:pt x="38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5" name="Freeform 100">
              <a:extLst>
                <a:ext uri="{FF2B5EF4-FFF2-40B4-BE49-F238E27FC236}">
                  <a16:creationId xmlns:a16="http://schemas.microsoft.com/office/drawing/2014/main" id="{65FC103A-0DB7-4279-BB8A-20D39E6E1020}"/>
                </a:ext>
              </a:extLst>
            </p:cNvPr>
            <p:cNvSpPr>
              <a:spLocks/>
            </p:cNvSpPr>
            <p:nvPr/>
          </p:nvSpPr>
          <p:spPr bwMode="auto">
            <a:xfrm>
              <a:off x="-16212892" y="-11814772"/>
              <a:ext cx="1957708" cy="1289470"/>
            </a:xfrm>
            <a:custGeom>
              <a:avLst/>
              <a:gdLst>
                <a:gd name="T0" fmla="*/ 288 w 293"/>
                <a:gd name="T1" fmla="*/ 0 h 382"/>
                <a:gd name="T2" fmla="*/ 0 w 293"/>
                <a:gd name="T3" fmla="*/ 347 h 382"/>
                <a:gd name="T4" fmla="*/ 10 w 293"/>
                <a:gd name="T5" fmla="*/ 382 h 382"/>
                <a:gd name="T6" fmla="*/ 293 w 293"/>
                <a:gd name="T7" fmla="*/ 40 h 382"/>
                <a:gd name="T8" fmla="*/ 288 w 293"/>
                <a:gd name="T9" fmla="*/ 0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3" h="382">
                  <a:moveTo>
                    <a:pt x="288" y="0"/>
                  </a:moveTo>
                  <a:lnTo>
                    <a:pt x="0" y="347"/>
                  </a:lnTo>
                  <a:lnTo>
                    <a:pt x="10" y="382"/>
                  </a:lnTo>
                  <a:lnTo>
                    <a:pt x="293" y="40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rgbClr val="D4D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6" name="Freeform 101">
              <a:extLst>
                <a:ext uri="{FF2B5EF4-FFF2-40B4-BE49-F238E27FC236}">
                  <a16:creationId xmlns:a16="http://schemas.microsoft.com/office/drawing/2014/main" id="{5AF59DF2-4B27-4220-9387-054DE54B6122}"/>
                </a:ext>
              </a:extLst>
            </p:cNvPr>
            <p:cNvSpPr>
              <a:spLocks/>
            </p:cNvSpPr>
            <p:nvPr/>
          </p:nvSpPr>
          <p:spPr bwMode="auto">
            <a:xfrm>
              <a:off x="-16212892" y="-11814772"/>
              <a:ext cx="1957708" cy="1289470"/>
            </a:xfrm>
            <a:custGeom>
              <a:avLst/>
              <a:gdLst>
                <a:gd name="T0" fmla="*/ 288 w 293"/>
                <a:gd name="T1" fmla="*/ 0 h 382"/>
                <a:gd name="T2" fmla="*/ 0 w 293"/>
                <a:gd name="T3" fmla="*/ 347 h 382"/>
                <a:gd name="T4" fmla="*/ 10 w 293"/>
                <a:gd name="T5" fmla="*/ 382 h 382"/>
                <a:gd name="T6" fmla="*/ 293 w 293"/>
                <a:gd name="T7" fmla="*/ 40 h 382"/>
                <a:gd name="T8" fmla="*/ 288 w 293"/>
                <a:gd name="T9" fmla="*/ 0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3" h="382">
                  <a:moveTo>
                    <a:pt x="288" y="0"/>
                  </a:moveTo>
                  <a:lnTo>
                    <a:pt x="0" y="347"/>
                  </a:lnTo>
                  <a:lnTo>
                    <a:pt x="10" y="382"/>
                  </a:lnTo>
                  <a:lnTo>
                    <a:pt x="293" y="40"/>
                  </a:lnTo>
                  <a:lnTo>
                    <a:pt x="28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7" name="Freeform 102">
              <a:extLst>
                <a:ext uri="{FF2B5EF4-FFF2-40B4-BE49-F238E27FC236}">
                  <a16:creationId xmlns:a16="http://schemas.microsoft.com/office/drawing/2014/main" id="{9B8F41E7-4B26-4681-9DA5-74BF986E8A0F}"/>
                </a:ext>
              </a:extLst>
            </p:cNvPr>
            <p:cNvSpPr>
              <a:spLocks/>
            </p:cNvSpPr>
            <p:nvPr/>
          </p:nvSpPr>
          <p:spPr bwMode="auto">
            <a:xfrm>
              <a:off x="-16353205" y="-10069599"/>
              <a:ext cx="414259" cy="327431"/>
            </a:xfrm>
            <a:custGeom>
              <a:avLst/>
              <a:gdLst>
                <a:gd name="T0" fmla="*/ 51 w 62"/>
                <a:gd name="T1" fmla="*/ 0 h 97"/>
                <a:gd name="T2" fmla="*/ 0 w 62"/>
                <a:gd name="T3" fmla="*/ 62 h 97"/>
                <a:gd name="T4" fmla="*/ 10 w 62"/>
                <a:gd name="T5" fmla="*/ 97 h 97"/>
                <a:gd name="T6" fmla="*/ 62 w 62"/>
                <a:gd name="T7" fmla="*/ 34 h 97"/>
                <a:gd name="T8" fmla="*/ 51 w 62"/>
                <a:gd name="T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97">
                  <a:moveTo>
                    <a:pt x="51" y="0"/>
                  </a:moveTo>
                  <a:lnTo>
                    <a:pt x="0" y="62"/>
                  </a:lnTo>
                  <a:lnTo>
                    <a:pt x="10" y="97"/>
                  </a:lnTo>
                  <a:lnTo>
                    <a:pt x="62" y="34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D4D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8" name="Freeform 103">
              <a:extLst>
                <a:ext uri="{FF2B5EF4-FFF2-40B4-BE49-F238E27FC236}">
                  <a16:creationId xmlns:a16="http://schemas.microsoft.com/office/drawing/2014/main" id="{6839C0C5-D247-4AB7-87C9-10C6F3AA45BA}"/>
                </a:ext>
              </a:extLst>
            </p:cNvPr>
            <p:cNvSpPr>
              <a:spLocks/>
            </p:cNvSpPr>
            <p:nvPr/>
          </p:nvSpPr>
          <p:spPr bwMode="auto">
            <a:xfrm>
              <a:off x="-16353205" y="-10069599"/>
              <a:ext cx="414259" cy="327431"/>
            </a:xfrm>
            <a:custGeom>
              <a:avLst/>
              <a:gdLst>
                <a:gd name="T0" fmla="*/ 51 w 62"/>
                <a:gd name="T1" fmla="*/ 0 h 97"/>
                <a:gd name="T2" fmla="*/ 0 w 62"/>
                <a:gd name="T3" fmla="*/ 62 h 97"/>
                <a:gd name="T4" fmla="*/ 10 w 62"/>
                <a:gd name="T5" fmla="*/ 97 h 97"/>
                <a:gd name="T6" fmla="*/ 62 w 62"/>
                <a:gd name="T7" fmla="*/ 34 h 97"/>
                <a:gd name="T8" fmla="*/ 51 w 62"/>
                <a:gd name="T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97">
                  <a:moveTo>
                    <a:pt x="51" y="0"/>
                  </a:moveTo>
                  <a:lnTo>
                    <a:pt x="0" y="62"/>
                  </a:lnTo>
                  <a:lnTo>
                    <a:pt x="10" y="97"/>
                  </a:lnTo>
                  <a:lnTo>
                    <a:pt x="62" y="34"/>
                  </a:lnTo>
                  <a:lnTo>
                    <a:pt x="5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9" name="Freeform 104">
              <a:extLst>
                <a:ext uri="{FF2B5EF4-FFF2-40B4-BE49-F238E27FC236}">
                  <a16:creationId xmlns:a16="http://schemas.microsoft.com/office/drawing/2014/main" id="{02128CF2-8D57-4A0E-BA28-219822F62950}"/>
                </a:ext>
              </a:extLst>
            </p:cNvPr>
            <p:cNvSpPr>
              <a:spLocks/>
            </p:cNvSpPr>
            <p:nvPr/>
          </p:nvSpPr>
          <p:spPr bwMode="auto">
            <a:xfrm>
              <a:off x="-16159439" y="-9782675"/>
              <a:ext cx="300672" cy="222788"/>
            </a:xfrm>
            <a:custGeom>
              <a:avLst/>
              <a:gdLst>
                <a:gd name="T0" fmla="*/ 40 w 45"/>
                <a:gd name="T1" fmla="*/ 0 h 66"/>
                <a:gd name="T2" fmla="*/ 0 w 45"/>
                <a:gd name="T3" fmla="*/ 49 h 66"/>
                <a:gd name="T4" fmla="*/ 5 w 45"/>
                <a:gd name="T5" fmla="*/ 66 h 66"/>
                <a:gd name="T6" fmla="*/ 45 w 45"/>
                <a:gd name="T7" fmla="*/ 17 h 66"/>
                <a:gd name="T8" fmla="*/ 40 w 45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6">
                  <a:moveTo>
                    <a:pt x="40" y="0"/>
                  </a:moveTo>
                  <a:lnTo>
                    <a:pt x="0" y="49"/>
                  </a:lnTo>
                  <a:lnTo>
                    <a:pt x="5" y="66"/>
                  </a:lnTo>
                  <a:lnTo>
                    <a:pt x="45" y="17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D4D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0" name="Freeform 105">
              <a:extLst>
                <a:ext uri="{FF2B5EF4-FFF2-40B4-BE49-F238E27FC236}">
                  <a16:creationId xmlns:a16="http://schemas.microsoft.com/office/drawing/2014/main" id="{D91B3F21-2DC9-40B9-91E6-C6E1416CBE1D}"/>
                </a:ext>
              </a:extLst>
            </p:cNvPr>
            <p:cNvSpPr>
              <a:spLocks/>
            </p:cNvSpPr>
            <p:nvPr/>
          </p:nvSpPr>
          <p:spPr bwMode="auto">
            <a:xfrm>
              <a:off x="-16159439" y="-9782675"/>
              <a:ext cx="300672" cy="222788"/>
            </a:xfrm>
            <a:custGeom>
              <a:avLst/>
              <a:gdLst>
                <a:gd name="T0" fmla="*/ 40 w 45"/>
                <a:gd name="T1" fmla="*/ 0 h 66"/>
                <a:gd name="T2" fmla="*/ 0 w 45"/>
                <a:gd name="T3" fmla="*/ 49 h 66"/>
                <a:gd name="T4" fmla="*/ 5 w 45"/>
                <a:gd name="T5" fmla="*/ 66 h 66"/>
                <a:gd name="T6" fmla="*/ 45 w 45"/>
                <a:gd name="T7" fmla="*/ 17 h 66"/>
                <a:gd name="T8" fmla="*/ 40 w 45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6">
                  <a:moveTo>
                    <a:pt x="40" y="0"/>
                  </a:moveTo>
                  <a:lnTo>
                    <a:pt x="0" y="49"/>
                  </a:lnTo>
                  <a:lnTo>
                    <a:pt x="5" y="66"/>
                  </a:lnTo>
                  <a:lnTo>
                    <a:pt x="45" y="17"/>
                  </a:lnTo>
                  <a:lnTo>
                    <a:pt x="4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1" name="Freeform 106">
              <a:extLst>
                <a:ext uri="{FF2B5EF4-FFF2-40B4-BE49-F238E27FC236}">
                  <a16:creationId xmlns:a16="http://schemas.microsoft.com/office/drawing/2014/main" id="{41F133BD-F14B-45E3-91BF-832D4E0A5418}"/>
                </a:ext>
              </a:extLst>
            </p:cNvPr>
            <p:cNvSpPr>
              <a:spLocks/>
            </p:cNvSpPr>
            <p:nvPr/>
          </p:nvSpPr>
          <p:spPr bwMode="auto">
            <a:xfrm>
              <a:off x="-15631593" y="-10511800"/>
              <a:ext cx="414259" cy="324055"/>
            </a:xfrm>
            <a:custGeom>
              <a:avLst/>
              <a:gdLst>
                <a:gd name="T0" fmla="*/ 51 w 62"/>
                <a:gd name="T1" fmla="*/ 0 h 96"/>
                <a:gd name="T2" fmla="*/ 0 w 62"/>
                <a:gd name="T3" fmla="*/ 63 h 96"/>
                <a:gd name="T4" fmla="*/ 10 w 62"/>
                <a:gd name="T5" fmla="*/ 96 h 96"/>
                <a:gd name="T6" fmla="*/ 62 w 62"/>
                <a:gd name="T7" fmla="*/ 35 h 96"/>
                <a:gd name="T8" fmla="*/ 51 w 62"/>
                <a:gd name="T9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96">
                  <a:moveTo>
                    <a:pt x="51" y="0"/>
                  </a:moveTo>
                  <a:lnTo>
                    <a:pt x="0" y="63"/>
                  </a:lnTo>
                  <a:lnTo>
                    <a:pt x="10" y="96"/>
                  </a:lnTo>
                  <a:lnTo>
                    <a:pt x="62" y="35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D4D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2" name="Freeform 107">
              <a:extLst>
                <a:ext uri="{FF2B5EF4-FFF2-40B4-BE49-F238E27FC236}">
                  <a16:creationId xmlns:a16="http://schemas.microsoft.com/office/drawing/2014/main" id="{5604D42A-C7E9-478B-8578-984E3ED2FD3C}"/>
                </a:ext>
              </a:extLst>
            </p:cNvPr>
            <p:cNvSpPr>
              <a:spLocks/>
            </p:cNvSpPr>
            <p:nvPr/>
          </p:nvSpPr>
          <p:spPr bwMode="auto">
            <a:xfrm>
              <a:off x="-15631593" y="-10511800"/>
              <a:ext cx="414259" cy="324055"/>
            </a:xfrm>
            <a:custGeom>
              <a:avLst/>
              <a:gdLst>
                <a:gd name="T0" fmla="*/ 51 w 62"/>
                <a:gd name="T1" fmla="*/ 0 h 96"/>
                <a:gd name="T2" fmla="*/ 0 w 62"/>
                <a:gd name="T3" fmla="*/ 63 h 96"/>
                <a:gd name="T4" fmla="*/ 10 w 62"/>
                <a:gd name="T5" fmla="*/ 96 h 96"/>
                <a:gd name="T6" fmla="*/ 62 w 62"/>
                <a:gd name="T7" fmla="*/ 35 h 96"/>
                <a:gd name="T8" fmla="*/ 51 w 62"/>
                <a:gd name="T9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96">
                  <a:moveTo>
                    <a:pt x="51" y="0"/>
                  </a:moveTo>
                  <a:lnTo>
                    <a:pt x="0" y="63"/>
                  </a:lnTo>
                  <a:lnTo>
                    <a:pt x="10" y="96"/>
                  </a:lnTo>
                  <a:lnTo>
                    <a:pt x="62" y="35"/>
                  </a:lnTo>
                  <a:lnTo>
                    <a:pt x="5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3" name="Freeform 108">
              <a:extLst>
                <a:ext uri="{FF2B5EF4-FFF2-40B4-BE49-F238E27FC236}">
                  <a16:creationId xmlns:a16="http://schemas.microsoft.com/office/drawing/2014/main" id="{399C9654-AAE4-4586-A150-47DBD520DBFF}"/>
                </a:ext>
              </a:extLst>
            </p:cNvPr>
            <p:cNvSpPr>
              <a:spLocks/>
            </p:cNvSpPr>
            <p:nvPr/>
          </p:nvSpPr>
          <p:spPr bwMode="auto">
            <a:xfrm>
              <a:off x="-15437826" y="-10221500"/>
              <a:ext cx="307353" cy="219413"/>
            </a:xfrm>
            <a:custGeom>
              <a:avLst/>
              <a:gdLst>
                <a:gd name="T0" fmla="*/ 41 w 46"/>
                <a:gd name="T1" fmla="*/ 0 h 65"/>
                <a:gd name="T2" fmla="*/ 0 w 46"/>
                <a:gd name="T3" fmla="*/ 48 h 65"/>
                <a:gd name="T4" fmla="*/ 6 w 46"/>
                <a:gd name="T5" fmla="*/ 65 h 65"/>
                <a:gd name="T6" fmla="*/ 46 w 46"/>
                <a:gd name="T7" fmla="*/ 16 h 65"/>
                <a:gd name="T8" fmla="*/ 41 w 46"/>
                <a:gd name="T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65">
                  <a:moveTo>
                    <a:pt x="41" y="0"/>
                  </a:moveTo>
                  <a:lnTo>
                    <a:pt x="0" y="48"/>
                  </a:lnTo>
                  <a:lnTo>
                    <a:pt x="6" y="65"/>
                  </a:lnTo>
                  <a:lnTo>
                    <a:pt x="46" y="16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D4D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4" name="Freeform 109">
              <a:extLst>
                <a:ext uri="{FF2B5EF4-FFF2-40B4-BE49-F238E27FC236}">
                  <a16:creationId xmlns:a16="http://schemas.microsoft.com/office/drawing/2014/main" id="{A4B86981-1738-43D4-B0C5-46F890DB2AC1}"/>
                </a:ext>
              </a:extLst>
            </p:cNvPr>
            <p:cNvSpPr>
              <a:spLocks/>
            </p:cNvSpPr>
            <p:nvPr/>
          </p:nvSpPr>
          <p:spPr bwMode="auto">
            <a:xfrm>
              <a:off x="-15437826" y="-10221500"/>
              <a:ext cx="307353" cy="219413"/>
            </a:xfrm>
            <a:custGeom>
              <a:avLst/>
              <a:gdLst>
                <a:gd name="T0" fmla="*/ 41 w 46"/>
                <a:gd name="T1" fmla="*/ 0 h 65"/>
                <a:gd name="T2" fmla="*/ 0 w 46"/>
                <a:gd name="T3" fmla="*/ 48 h 65"/>
                <a:gd name="T4" fmla="*/ 6 w 46"/>
                <a:gd name="T5" fmla="*/ 65 h 65"/>
                <a:gd name="T6" fmla="*/ 46 w 46"/>
                <a:gd name="T7" fmla="*/ 16 h 65"/>
                <a:gd name="T8" fmla="*/ 41 w 46"/>
                <a:gd name="T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65">
                  <a:moveTo>
                    <a:pt x="41" y="0"/>
                  </a:moveTo>
                  <a:lnTo>
                    <a:pt x="0" y="48"/>
                  </a:lnTo>
                  <a:lnTo>
                    <a:pt x="6" y="65"/>
                  </a:lnTo>
                  <a:lnTo>
                    <a:pt x="46" y="16"/>
                  </a:lnTo>
                  <a:lnTo>
                    <a:pt x="4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5" name="Freeform 110">
              <a:extLst>
                <a:ext uri="{FF2B5EF4-FFF2-40B4-BE49-F238E27FC236}">
                  <a16:creationId xmlns:a16="http://schemas.microsoft.com/office/drawing/2014/main" id="{B0F55332-12D0-4AAE-9E7F-6488B4DC6C08}"/>
                </a:ext>
              </a:extLst>
            </p:cNvPr>
            <p:cNvSpPr>
              <a:spLocks/>
            </p:cNvSpPr>
            <p:nvPr/>
          </p:nvSpPr>
          <p:spPr bwMode="auto">
            <a:xfrm>
              <a:off x="-14930025" y="-10940498"/>
              <a:ext cx="414259" cy="324055"/>
            </a:xfrm>
            <a:custGeom>
              <a:avLst/>
              <a:gdLst>
                <a:gd name="T0" fmla="*/ 52 w 62"/>
                <a:gd name="T1" fmla="*/ 0 h 96"/>
                <a:gd name="T2" fmla="*/ 0 w 62"/>
                <a:gd name="T3" fmla="*/ 62 h 96"/>
                <a:gd name="T4" fmla="*/ 11 w 62"/>
                <a:gd name="T5" fmla="*/ 96 h 96"/>
                <a:gd name="T6" fmla="*/ 62 w 62"/>
                <a:gd name="T7" fmla="*/ 34 h 96"/>
                <a:gd name="T8" fmla="*/ 52 w 62"/>
                <a:gd name="T9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96">
                  <a:moveTo>
                    <a:pt x="52" y="0"/>
                  </a:moveTo>
                  <a:lnTo>
                    <a:pt x="0" y="62"/>
                  </a:lnTo>
                  <a:lnTo>
                    <a:pt x="11" y="96"/>
                  </a:lnTo>
                  <a:lnTo>
                    <a:pt x="62" y="34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D4D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6" name="Freeform 111">
              <a:extLst>
                <a:ext uri="{FF2B5EF4-FFF2-40B4-BE49-F238E27FC236}">
                  <a16:creationId xmlns:a16="http://schemas.microsoft.com/office/drawing/2014/main" id="{BE949567-C067-4AAA-A894-2F7C3F978296}"/>
                </a:ext>
              </a:extLst>
            </p:cNvPr>
            <p:cNvSpPr>
              <a:spLocks/>
            </p:cNvSpPr>
            <p:nvPr/>
          </p:nvSpPr>
          <p:spPr bwMode="auto">
            <a:xfrm>
              <a:off x="-14930025" y="-10940498"/>
              <a:ext cx="414259" cy="324055"/>
            </a:xfrm>
            <a:custGeom>
              <a:avLst/>
              <a:gdLst>
                <a:gd name="T0" fmla="*/ 52 w 62"/>
                <a:gd name="T1" fmla="*/ 0 h 96"/>
                <a:gd name="T2" fmla="*/ 0 w 62"/>
                <a:gd name="T3" fmla="*/ 62 h 96"/>
                <a:gd name="T4" fmla="*/ 11 w 62"/>
                <a:gd name="T5" fmla="*/ 96 h 96"/>
                <a:gd name="T6" fmla="*/ 62 w 62"/>
                <a:gd name="T7" fmla="*/ 34 h 96"/>
                <a:gd name="T8" fmla="*/ 52 w 62"/>
                <a:gd name="T9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96">
                  <a:moveTo>
                    <a:pt x="52" y="0"/>
                  </a:moveTo>
                  <a:lnTo>
                    <a:pt x="0" y="62"/>
                  </a:lnTo>
                  <a:lnTo>
                    <a:pt x="11" y="96"/>
                  </a:lnTo>
                  <a:lnTo>
                    <a:pt x="62" y="34"/>
                  </a:lnTo>
                  <a:lnTo>
                    <a:pt x="5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7" name="Freeform 112">
              <a:extLst>
                <a:ext uri="{FF2B5EF4-FFF2-40B4-BE49-F238E27FC236}">
                  <a16:creationId xmlns:a16="http://schemas.microsoft.com/office/drawing/2014/main" id="{B408EE65-BBA6-4054-A1FC-3ABCA80828BA}"/>
                </a:ext>
              </a:extLst>
            </p:cNvPr>
            <p:cNvSpPr>
              <a:spLocks/>
            </p:cNvSpPr>
            <p:nvPr/>
          </p:nvSpPr>
          <p:spPr bwMode="auto">
            <a:xfrm>
              <a:off x="-14729577" y="-10653574"/>
              <a:ext cx="300672" cy="222788"/>
            </a:xfrm>
            <a:custGeom>
              <a:avLst/>
              <a:gdLst>
                <a:gd name="T0" fmla="*/ 40 w 45"/>
                <a:gd name="T1" fmla="*/ 0 h 66"/>
                <a:gd name="T2" fmla="*/ 0 w 45"/>
                <a:gd name="T3" fmla="*/ 48 h 66"/>
                <a:gd name="T4" fmla="*/ 5 w 45"/>
                <a:gd name="T5" fmla="*/ 66 h 66"/>
                <a:gd name="T6" fmla="*/ 45 w 45"/>
                <a:gd name="T7" fmla="*/ 17 h 66"/>
                <a:gd name="T8" fmla="*/ 40 w 45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6">
                  <a:moveTo>
                    <a:pt x="40" y="0"/>
                  </a:moveTo>
                  <a:lnTo>
                    <a:pt x="0" y="48"/>
                  </a:lnTo>
                  <a:lnTo>
                    <a:pt x="5" y="66"/>
                  </a:lnTo>
                  <a:lnTo>
                    <a:pt x="45" y="17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D4D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8" name="Freeform 113">
              <a:extLst>
                <a:ext uri="{FF2B5EF4-FFF2-40B4-BE49-F238E27FC236}">
                  <a16:creationId xmlns:a16="http://schemas.microsoft.com/office/drawing/2014/main" id="{9DFF821B-E646-43BB-9D16-CF4742AC991C}"/>
                </a:ext>
              </a:extLst>
            </p:cNvPr>
            <p:cNvSpPr>
              <a:spLocks/>
            </p:cNvSpPr>
            <p:nvPr/>
          </p:nvSpPr>
          <p:spPr bwMode="auto">
            <a:xfrm>
              <a:off x="-14729577" y="-10653574"/>
              <a:ext cx="300672" cy="222788"/>
            </a:xfrm>
            <a:custGeom>
              <a:avLst/>
              <a:gdLst>
                <a:gd name="T0" fmla="*/ 40 w 45"/>
                <a:gd name="T1" fmla="*/ 0 h 66"/>
                <a:gd name="T2" fmla="*/ 0 w 45"/>
                <a:gd name="T3" fmla="*/ 48 h 66"/>
                <a:gd name="T4" fmla="*/ 5 w 45"/>
                <a:gd name="T5" fmla="*/ 66 h 66"/>
                <a:gd name="T6" fmla="*/ 45 w 45"/>
                <a:gd name="T7" fmla="*/ 17 h 66"/>
                <a:gd name="T8" fmla="*/ 40 w 45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6">
                  <a:moveTo>
                    <a:pt x="40" y="0"/>
                  </a:moveTo>
                  <a:lnTo>
                    <a:pt x="0" y="48"/>
                  </a:lnTo>
                  <a:lnTo>
                    <a:pt x="5" y="66"/>
                  </a:lnTo>
                  <a:lnTo>
                    <a:pt x="45" y="17"/>
                  </a:lnTo>
                  <a:lnTo>
                    <a:pt x="4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9" name="Freeform 114">
              <a:extLst>
                <a:ext uri="{FF2B5EF4-FFF2-40B4-BE49-F238E27FC236}">
                  <a16:creationId xmlns:a16="http://schemas.microsoft.com/office/drawing/2014/main" id="{27F97AB0-D5D4-4084-8843-C44F5D4279C4}"/>
                </a:ext>
              </a:extLst>
            </p:cNvPr>
            <p:cNvSpPr>
              <a:spLocks/>
            </p:cNvSpPr>
            <p:nvPr/>
          </p:nvSpPr>
          <p:spPr bwMode="auto">
            <a:xfrm>
              <a:off x="-14255184" y="-11210544"/>
              <a:ext cx="146995" cy="182281"/>
            </a:xfrm>
            <a:custGeom>
              <a:avLst/>
              <a:gdLst>
                <a:gd name="T0" fmla="*/ 17 w 22"/>
                <a:gd name="T1" fmla="*/ 0 h 54"/>
                <a:gd name="T2" fmla="*/ 0 w 22"/>
                <a:gd name="T3" fmla="*/ 21 h 54"/>
                <a:gd name="T4" fmla="*/ 10 w 22"/>
                <a:gd name="T5" fmla="*/ 54 h 54"/>
                <a:gd name="T6" fmla="*/ 22 w 22"/>
                <a:gd name="T7" fmla="*/ 40 h 54"/>
                <a:gd name="T8" fmla="*/ 17 w 22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54">
                  <a:moveTo>
                    <a:pt x="17" y="0"/>
                  </a:moveTo>
                  <a:lnTo>
                    <a:pt x="0" y="21"/>
                  </a:lnTo>
                  <a:lnTo>
                    <a:pt x="10" y="54"/>
                  </a:lnTo>
                  <a:lnTo>
                    <a:pt x="22" y="4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D4D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0" name="Freeform 115">
              <a:extLst>
                <a:ext uri="{FF2B5EF4-FFF2-40B4-BE49-F238E27FC236}">
                  <a16:creationId xmlns:a16="http://schemas.microsoft.com/office/drawing/2014/main" id="{11585EA8-1EC5-4B9D-B850-D8C96B9EE402}"/>
                </a:ext>
              </a:extLst>
            </p:cNvPr>
            <p:cNvSpPr>
              <a:spLocks/>
            </p:cNvSpPr>
            <p:nvPr/>
          </p:nvSpPr>
          <p:spPr bwMode="auto">
            <a:xfrm>
              <a:off x="-14255184" y="-11210544"/>
              <a:ext cx="146995" cy="182281"/>
            </a:xfrm>
            <a:custGeom>
              <a:avLst/>
              <a:gdLst>
                <a:gd name="T0" fmla="*/ 17 w 22"/>
                <a:gd name="T1" fmla="*/ 0 h 54"/>
                <a:gd name="T2" fmla="*/ 0 w 22"/>
                <a:gd name="T3" fmla="*/ 21 h 54"/>
                <a:gd name="T4" fmla="*/ 10 w 22"/>
                <a:gd name="T5" fmla="*/ 54 h 54"/>
                <a:gd name="T6" fmla="*/ 22 w 22"/>
                <a:gd name="T7" fmla="*/ 40 h 54"/>
                <a:gd name="T8" fmla="*/ 17 w 22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54">
                  <a:moveTo>
                    <a:pt x="17" y="0"/>
                  </a:moveTo>
                  <a:lnTo>
                    <a:pt x="0" y="21"/>
                  </a:lnTo>
                  <a:lnTo>
                    <a:pt x="10" y="54"/>
                  </a:lnTo>
                  <a:lnTo>
                    <a:pt x="22" y="40"/>
                  </a:lnTo>
                  <a:lnTo>
                    <a:pt x="1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1" name="Freeform 116">
              <a:extLst>
                <a:ext uri="{FF2B5EF4-FFF2-40B4-BE49-F238E27FC236}">
                  <a16:creationId xmlns:a16="http://schemas.microsoft.com/office/drawing/2014/main" id="{5D0B03A5-5625-4A72-8CFA-2502DB6214D1}"/>
                </a:ext>
              </a:extLst>
            </p:cNvPr>
            <p:cNvSpPr>
              <a:spLocks/>
            </p:cNvSpPr>
            <p:nvPr/>
          </p:nvSpPr>
          <p:spPr bwMode="auto">
            <a:xfrm>
              <a:off x="-15317558" y="-8334552"/>
              <a:ext cx="414259" cy="324055"/>
            </a:xfrm>
            <a:custGeom>
              <a:avLst/>
              <a:gdLst>
                <a:gd name="T0" fmla="*/ 52 w 62"/>
                <a:gd name="T1" fmla="*/ 0 h 96"/>
                <a:gd name="T2" fmla="*/ 0 w 62"/>
                <a:gd name="T3" fmla="*/ 62 h 96"/>
                <a:gd name="T4" fmla="*/ 11 w 62"/>
                <a:gd name="T5" fmla="*/ 96 h 96"/>
                <a:gd name="T6" fmla="*/ 62 w 62"/>
                <a:gd name="T7" fmla="*/ 34 h 96"/>
                <a:gd name="T8" fmla="*/ 52 w 62"/>
                <a:gd name="T9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96">
                  <a:moveTo>
                    <a:pt x="52" y="0"/>
                  </a:moveTo>
                  <a:lnTo>
                    <a:pt x="0" y="62"/>
                  </a:lnTo>
                  <a:lnTo>
                    <a:pt x="11" y="96"/>
                  </a:lnTo>
                  <a:lnTo>
                    <a:pt x="62" y="34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D4D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2" name="Freeform 117">
              <a:extLst>
                <a:ext uri="{FF2B5EF4-FFF2-40B4-BE49-F238E27FC236}">
                  <a16:creationId xmlns:a16="http://schemas.microsoft.com/office/drawing/2014/main" id="{E162EEEB-24A7-4CC8-9912-CE497C8F98D2}"/>
                </a:ext>
              </a:extLst>
            </p:cNvPr>
            <p:cNvSpPr>
              <a:spLocks/>
            </p:cNvSpPr>
            <p:nvPr/>
          </p:nvSpPr>
          <p:spPr bwMode="auto">
            <a:xfrm>
              <a:off x="-15317558" y="-8334552"/>
              <a:ext cx="414259" cy="324055"/>
            </a:xfrm>
            <a:custGeom>
              <a:avLst/>
              <a:gdLst>
                <a:gd name="T0" fmla="*/ 52 w 62"/>
                <a:gd name="T1" fmla="*/ 0 h 96"/>
                <a:gd name="T2" fmla="*/ 0 w 62"/>
                <a:gd name="T3" fmla="*/ 62 h 96"/>
                <a:gd name="T4" fmla="*/ 11 w 62"/>
                <a:gd name="T5" fmla="*/ 96 h 96"/>
                <a:gd name="T6" fmla="*/ 62 w 62"/>
                <a:gd name="T7" fmla="*/ 34 h 96"/>
                <a:gd name="T8" fmla="*/ 52 w 62"/>
                <a:gd name="T9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96">
                  <a:moveTo>
                    <a:pt x="52" y="0"/>
                  </a:moveTo>
                  <a:lnTo>
                    <a:pt x="0" y="62"/>
                  </a:lnTo>
                  <a:lnTo>
                    <a:pt x="11" y="96"/>
                  </a:lnTo>
                  <a:lnTo>
                    <a:pt x="62" y="34"/>
                  </a:lnTo>
                  <a:lnTo>
                    <a:pt x="5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3" name="Freeform 118">
              <a:extLst>
                <a:ext uri="{FF2B5EF4-FFF2-40B4-BE49-F238E27FC236}">
                  <a16:creationId xmlns:a16="http://schemas.microsoft.com/office/drawing/2014/main" id="{C2D4AC3E-A239-4072-B21F-998A2B89696A}"/>
                </a:ext>
              </a:extLst>
            </p:cNvPr>
            <p:cNvSpPr>
              <a:spLocks/>
            </p:cNvSpPr>
            <p:nvPr/>
          </p:nvSpPr>
          <p:spPr bwMode="auto">
            <a:xfrm>
              <a:off x="-14595945" y="-8776753"/>
              <a:ext cx="414259" cy="327431"/>
            </a:xfrm>
            <a:custGeom>
              <a:avLst/>
              <a:gdLst>
                <a:gd name="T0" fmla="*/ 52 w 62"/>
                <a:gd name="T1" fmla="*/ 0 h 97"/>
                <a:gd name="T2" fmla="*/ 0 w 62"/>
                <a:gd name="T3" fmla="*/ 62 h 97"/>
                <a:gd name="T4" fmla="*/ 11 w 62"/>
                <a:gd name="T5" fmla="*/ 97 h 97"/>
                <a:gd name="T6" fmla="*/ 62 w 62"/>
                <a:gd name="T7" fmla="*/ 34 h 97"/>
                <a:gd name="T8" fmla="*/ 52 w 62"/>
                <a:gd name="T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97">
                  <a:moveTo>
                    <a:pt x="52" y="0"/>
                  </a:moveTo>
                  <a:lnTo>
                    <a:pt x="0" y="62"/>
                  </a:lnTo>
                  <a:lnTo>
                    <a:pt x="11" y="97"/>
                  </a:lnTo>
                  <a:lnTo>
                    <a:pt x="62" y="34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D4D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4" name="Freeform 119">
              <a:extLst>
                <a:ext uri="{FF2B5EF4-FFF2-40B4-BE49-F238E27FC236}">
                  <a16:creationId xmlns:a16="http://schemas.microsoft.com/office/drawing/2014/main" id="{87460047-D743-4F09-AA8D-6DE387C53F16}"/>
                </a:ext>
              </a:extLst>
            </p:cNvPr>
            <p:cNvSpPr>
              <a:spLocks/>
            </p:cNvSpPr>
            <p:nvPr/>
          </p:nvSpPr>
          <p:spPr bwMode="auto">
            <a:xfrm>
              <a:off x="-14595945" y="-8776753"/>
              <a:ext cx="414259" cy="327431"/>
            </a:xfrm>
            <a:custGeom>
              <a:avLst/>
              <a:gdLst>
                <a:gd name="T0" fmla="*/ 52 w 62"/>
                <a:gd name="T1" fmla="*/ 0 h 97"/>
                <a:gd name="T2" fmla="*/ 0 w 62"/>
                <a:gd name="T3" fmla="*/ 62 h 97"/>
                <a:gd name="T4" fmla="*/ 11 w 62"/>
                <a:gd name="T5" fmla="*/ 97 h 97"/>
                <a:gd name="T6" fmla="*/ 62 w 62"/>
                <a:gd name="T7" fmla="*/ 34 h 97"/>
                <a:gd name="T8" fmla="*/ 52 w 62"/>
                <a:gd name="T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97">
                  <a:moveTo>
                    <a:pt x="52" y="0"/>
                  </a:moveTo>
                  <a:lnTo>
                    <a:pt x="0" y="62"/>
                  </a:lnTo>
                  <a:lnTo>
                    <a:pt x="11" y="97"/>
                  </a:lnTo>
                  <a:lnTo>
                    <a:pt x="62" y="34"/>
                  </a:lnTo>
                  <a:lnTo>
                    <a:pt x="5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5" name="Freeform 120">
              <a:extLst>
                <a:ext uri="{FF2B5EF4-FFF2-40B4-BE49-F238E27FC236}">
                  <a16:creationId xmlns:a16="http://schemas.microsoft.com/office/drawing/2014/main" id="{D5218791-3D12-4E2D-AC95-81C7EFCB5BB2}"/>
                </a:ext>
              </a:extLst>
            </p:cNvPr>
            <p:cNvSpPr>
              <a:spLocks/>
            </p:cNvSpPr>
            <p:nvPr/>
          </p:nvSpPr>
          <p:spPr bwMode="auto">
            <a:xfrm>
              <a:off x="-13887696" y="-9154818"/>
              <a:ext cx="293990" cy="276797"/>
            </a:xfrm>
            <a:custGeom>
              <a:avLst/>
              <a:gdLst>
                <a:gd name="T0" fmla="*/ 39 w 44"/>
                <a:gd name="T1" fmla="*/ 0 h 82"/>
                <a:gd name="T2" fmla="*/ 0 w 44"/>
                <a:gd name="T3" fmla="*/ 47 h 82"/>
                <a:gd name="T4" fmla="*/ 10 w 44"/>
                <a:gd name="T5" fmla="*/ 82 h 82"/>
                <a:gd name="T6" fmla="*/ 44 w 44"/>
                <a:gd name="T7" fmla="*/ 40 h 82"/>
                <a:gd name="T8" fmla="*/ 39 w 44"/>
                <a:gd name="T9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82">
                  <a:moveTo>
                    <a:pt x="39" y="0"/>
                  </a:moveTo>
                  <a:lnTo>
                    <a:pt x="0" y="47"/>
                  </a:lnTo>
                  <a:lnTo>
                    <a:pt x="10" y="82"/>
                  </a:lnTo>
                  <a:lnTo>
                    <a:pt x="44" y="40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D4D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6" name="Freeform 121">
              <a:extLst>
                <a:ext uri="{FF2B5EF4-FFF2-40B4-BE49-F238E27FC236}">
                  <a16:creationId xmlns:a16="http://schemas.microsoft.com/office/drawing/2014/main" id="{9763C222-2588-4D09-A56F-D59832BED01F}"/>
                </a:ext>
              </a:extLst>
            </p:cNvPr>
            <p:cNvSpPr>
              <a:spLocks/>
            </p:cNvSpPr>
            <p:nvPr/>
          </p:nvSpPr>
          <p:spPr bwMode="auto">
            <a:xfrm>
              <a:off x="-13887696" y="-9154818"/>
              <a:ext cx="293990" cy="276797"/>
            </a:xfrm>
            <a:custGeom>
              <a:avLst/>
              <a:gdLst>
                <a:gd name="T0" fmla="*/ 39 w 44"/>
                <a:gd name="T1" fmla="*/ 0 h 82"/>
                <a:gd name="T2" fmla="*/ 0 w 44"/>
                <a:gd name="T3" fmla="*/ 47 h 82"/>
                <a:gd name="T4" fmla="*/ 10 w 44"/>
                <a:gd name="T5" fmla="*/ 82 h 82"/>
                <a:gd name="T6" fmla="*/ 44 w 44"/>
                <a:gd name="T7" fmla="*/ 40 h 82"/>
                <a:gd name="T8" fmla="*/ 39 w 44"/>
                <a:gd name="T9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82">
                  <a:moveTo>
                    <a:pt x="39" y="0"/>
                  </a:moveTo>
                  <a:lnTo>
                    <a:pt x="0" y="47"/>
                  </a:lnTo>
                  <a:lnTo>
                    <a:pt x="10" y="82"/>
                  </a:lnTo>
                  <a:lnTo>
                    <a:pt x="44" y="40"/>
                  </a:lnTo>
                  <a:lnTo>
                    <a:pt x="3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7" name="Freeform 122">
              <a:extLst>
                <a:ext uri="{FF2B5EF4-FFF2-40B4-BE49-F238E27FC236}">
                  <a16:creationId xmlns:a16="http://schemas.microsoft.com/office/drawing/2014/main" id="{6B88D709-288C-483C-BDDC-75446E0999BC}"/>
                </a:ext>
              </a:extLst>
            </p:cNvPr>
            <p:cNvSpPr>
              <a:spLocks/>
            </p:cNvSpPr>
            <p:nvPr/>
          </p:nvSpPr>
          <p:spPr bwMode="auto">
            <a:xfrm>
              <a:off x="-16019125" y="-9546385"/>
              <a:ext cx="300672" cy="219413"/>
            </a:xfrm>
            <a:custGeom>
              <a:avLst/>
              <a:gdLst>
                <a:gd name="T0" fmla="*/ 41 w 45"/>
                <a:gd name="T1" fmla="*/ 0 h 65"/>
                <a:gd name="T2" fmla="*/ 0 w 45"/>
                <a:gd name="T3" fmla="*/ 49 h 65"/>
                <a:gd name="T4" fmla="*/ 6 w 45"/>
                <a:gd name="T5" fmla="*/ 65 h 65"/>
                <a:gd name="T6" fmla="*/ 45 w 45"/>
                <a:gd name="T7" fmla="*/ 18 h 65"/>
                <a:gd name="T8" fmla="*/ 41 w 45"/>
                <a:gd name="T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5">
                  <a:moveTo>
                    <a:pt x="41" y="0"/>
                  </a:moveTo>
                  <a:lnTo>
                    <a:pt x="0" y="49"/>
                  </a:lnTo>
                  <a:lnTo>
                    <a:pt x="6" y="65"/>
                  </a:lnTo>
                  <a:lnTo>
                    <a:pt x="45" y="18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D4D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8" name="Freeform 123">
              <a:extLst>
                <a:ext uri="{FF2B5EF4-FFF2-40B4-BE49-F238E27FC236}">
                  <a16:creationId xmlns:a16="http://schemas.microsoft.com/office/drawing/2014/main" id="{0EBE69B4-4664-4127-8E4D-F2E8F7868CB7}"/>
                </a:ext>
              </a:extLst>
            </p:cNvPr>
            <p:cNvSpPr>
              <a:spLocks/>
            </p:cNvSpPr>
            <p:nvPr/>
          </p:nvSpPr>
          <p:spPr bwMode="auto">
            <a:xfrm>
              <a:off x="-16019125" y="-9546385"/>
              <a:ext cx="300672" cy="219413"/>
            </a:xfrm>
            <a:custGeom>
              <a:avLst/>
              <a:gdLst>
                <a:gd name="T0" fmla="*/ 41 w 45"/>
                <a:gd name="T1" fmla="*/ 0 h 65"/>
                <a:gd name="T2" fmla="*/ 0 w 45"/>
                <a:gd name="T3" fmla="*/ 49 h 65"/>
                <a:gd name="T4" fmla="*/ 6 w 45"/>
                <a:gd name="T5" fmla="*/ 65 h 65"/>
                <a:gd name="T6" fmla="*/ 45 w 45"/>
                <a:gd name="T7" fmla="*/ 18 h 65"/>
                <a:gd name="T8" fmla="*/ 41 w 45"/>
                <a:gd name="T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5">
                  <a:moveTo>
                    <a:pt x="41" y="0"/>
                  </a:moveTo>
                  <a:lnTo>
                    <a:pt x="0" y="49"/>
                  </a:lnTo>
                  <a:lnTo>
                    <a:pt x="6" y="65"/>
                  </a:lnTo>
                  <a:lnTo>
                    <a:pt x="45" y="18"/>
                  </a:lnTo>
                  <a:lnTo>
                    <a:pt x="4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9" name="Freeform 124">
              <a:extLst>
                <a:ext uri="{FF2B5EF4-FFF2-40B4-BE49-F238E27FC236}">
                  <a16:creationId xmlns:a16="http://schemas.microsoft.com/office/drawing/2014/main" id="{87C948CF-3102-48F3-A173-2A1CF640E314}"/>
                </a:ext>
              </a:extLst>
            </p:cNvPr>
            <p:cNvSpPr>
              <a:spLocks/>
            </p:cNvSpPr>
            <p:nvPr/>
          </p:nvSpPr>
          <p:spPr bwMode="auto">
            <a:xfrm>
              <a:off x="-15290831" y="-9988585"/>
              <a:ext cx="300672" cy="222788"/>
            </a:xfrm>
            <a:custGeom>
              <a:avLst/>
              <a:gdLst>
                <a:gd name="T0" fmla="*/ 40 w 45"/>
                <a:gd name="T1" fmla="*/ 0 h 66"/>
                <a:gd name="T2" fmla="*/ 0 w 45"/>
                <a:gd name="T3" fmla="*/ 49 h 66"/>
                <a:gd name="T4" fmla="*/ 5 w 45"/>
                <a:gd name="T5" fmla="*/ 66 h 66"/>
                <a:gd name="T6" fmla="*/ 45 w 45"/>
                <a:gd name="T7" fmla="*/ 18 h 66"/>
                <a:gd name="T8" fmla="*/ 40 w 45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6">
                  <a:moveTo>
                    <a:pt x="40" y="0"/>
                  </a:moveTo>
                  <a:lnTo>
                    <a:pt x="0" y="49"/>
                  </a:lnTo>
                  <a:lnTo>
                    <a:pt x="5" y="66"/>
                  </a:lnTo>
                  <a:lnTo>
                    <a:pt x="45" y="18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D4D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0" name="Freeform 125">
              <a:extLst>
                <a:ext uri="{FF2B5EF4-FFF2-40B4-BE49-F238E27FC236}">
                  <a16:creationId xmlns:a16="http://schemas.microsoft.com/office/drawing/2014/main" id="{363492C2-3D2F-4A19-B18A-3BD7A129B9C2}"/>
                </a:ext>
              </a:extLst>
            </p:cNvPr>
            <p:cNvSpPr>
              <a:spLocks/>
            </p:cNvSpPr>
            <p:nvPr/>
          </p:nvSpPr>
          <p:spPr bwMode="auto">
            <a:xfrm>
              <a:off x="-15290831" y="-9988585"/>
              <a:ext cx="300672" cy="222788"/>
            </a:xfrm>
            <a:custGeom>
              <a:avLst/>
              <a:gdLst>
                <a:gd name="T0" fmla="*/ 40 w 45"/>
                <a:gd name="T1" fmla="*/ 0 h 66"/>
                <a:gd name="T2" fmla="*/ 0 w 45"/>
                <a:gd name="T3" fmla="*/ 49 h 66"/>
                <a:gd name="T4" fmla="*/ 5 w 45"/>
                <a:gd name="T5" fmla="*/ 66 h 66"/>
                <a:gd name="T6" fmla="*/ 45 w 45"/>
                <a:gd name="T7" fmla="*/ 18 h 66"/>
                <a:gd name="T8" fmla="*/ 40 w 45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6">
                  <a:moveTo>
                    <a:pt x="40" y="0"/>
                  </a:moveTo>
                  <a:lnTo>
                    <a:pt x="0" y="49"/>
                  </a:lnTo>
                  <a:lnTo>
                    <a:pt x="5" y="66"/>
                  </a:lnTo>
                  <a:lnTo>
                    <a:pt x="45" y="18"/>
                  </a:lnTo>
                  <a:lnTo>
                    <a:pt x="4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1" name="Freeform 126">
              <a:extLst>
                <a:ext uri="{FF2B5EF4-FFF2-40B4-BE49-F238E27FC236}">
                  <a16:creationId xmlns:a16="http://schemas.microsoft.com/office/drawing/2014/main" id="{A612D0E9-7D42-4CD3-A473-31BDC0810291}"/>
                </a:ext>
              </a:extLst>
            </p:cNvPr>
            <p:cNvSpPr>
              <a:spLocks/>
            </p:cNvSpPr>
            <p:nvPr/>
          </p:nvSpPr>
          <p:spPr bwMode="auto">
            <a:xfrm>
              <a:off x="-14589264" y="-10417284"/>
              <a:ext cx="300672" cy="222788"/>
            </a:xfrm>
            <a:custGeom>
              <a:avLst/>
              <a:gdLst>
                <a:gd name="T0" fmla="*/ 40 w 45"/>
                <a:gd name="T1" fmla="*/ 0 h 66"/>
                <a:gd name="T2" fmla="*/ 0 w 45"/>
                <a:gd name="T3" fmla="*/ 49 h 66"/>
                <a:gd name="T4" fmla="*/ 5 w 45"/>
                <a:gd name="T5" fmla="*/ 66 h 66"/>
                <a:gd name="T6" fmla="*/ 45 w 45"/>
                <a:gd name="T7" fmla="*/ 17 h 66"/>
                <a:gd name="T8" fmla="*/ 40 w 45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6">
                  <a:moveTo>
                    <a:pt x="40" y="0"/>
                  </a:moveTo>
                  <a:lnTo>
                    <a:pt x="0" y="49"/>
                  </a:lnTo>
                  <a:lnTo>
                    <a:pt x="5" y="66"/>
                  </a:lnTo>
                  <a:lnTo>
                    <a:pt x="45" y="17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D4D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2" name="Freeform 127">
              <a:extLst>
                <a:ext uri="{FF2B5EF4-FFF2-40B4-BE49-F238E27FC236}">
                  <a16:creationId xmlns:a16="http://schemas.microsoft.com/office/drawing/2014/main" id="{2C03C281-FF72-42F5-9A57-0AE7053808D6}"/>
                </a:ext>
              </a:extLst>
            </p:cNvPr>
            <p:cNvSpPr>
              <a:spLocks/>
            </p:cNvSpPr>
            <p:nvPr/>
          </p:nvSpPr>
          <p:spPr bwMode="auto">
            <a:xfrm>
              <a:off x="-14589264" y="-10417284"/>
              <a:ext cx="300672" cy="222788"/>
            </a:xfrm>
            <a:custGeom>
              <a:avLst/>
              <a:gdLst>
                <a:gd name="T0" fmla="*/ 40 w 45"/>
                <a:gd name="T1" fmla="*/ 0 h 66"/>
                <a:gd name="T2" fmla="*/ 0 w 45"/>
                <a:gd name="T3" fmla="*/ 49 h 66"/>
                <a:gd name="T4" fmla="*/ 5 w 45"/>
                <a:gd name="T5" fmla="*/ 66 h 66"/>
                <a:gd name="T6" fmla="*/ 45 w 45"/>
                <a:gd name="T7" fmla="*/ 17 h 66"/>
                <a:gd name="T8" fmla="*/ 40 w 45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6">
                  <a:moveTo>
                    <a:pt x="40" y="0"/>
                  </a:moveTo>
                  <a:lnTo>
                    <a:pt x="0" y="49"/>
                  </a:lnTo>
                  <a:lnTo>
                    <a:pt x="5" y="66"/>
                  </a:lnTo>
                  <a:lnTo>
                    <a:pt x="45" y="17"/>
                  </a:lnTo>
                  <a:lnTo>
                    <a:pt x="4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3" name="Freeform 128">
              <a:extLst>
                <a:ext uri="{FF2B5EF4-FFF2-40B4-BE49-F238E27FC236}">
                  <a16:creationId xmlns:a16="http://schemas.microsoft.com/office/drawing/2014/main" id="{15575A69-6280-47FA-979C-8BC57B9E0D2C}"/>
                </a:ext>
              </a:extLst>
            </p:cNvPr>
            <p:cNvSpPr>
              <a:spLocks/>
            </p:cNvSpPr>
            <p:nvPr/>
          </p:nvSpPr>
          <p:spPr bwMode="auto">
            <a:xfrm>
              <a:off x="-15872130" y="-9303343"/>
              <a:ext cx="300672" cy="222788"/>
            </a:xfrm>
            <a:custGeom>
              <a:avLst/>
              <a:gdLst>
                <a:gd name="T0" fmla="*/ 40 w 45"/>
                <a:gd name="T1" fmla="*/ 0 h 66"/>
                <a:gd name="T2" fmla="*/ 0 w 45"/>
                <a:gd name="T3" fmla="*/ 49 h 66"/>
                <a:gd name="T4" fmla="*/ 5 w 45"/>
                <a:gd name="T5" fmla="*/ 66 h 66"/>
                <a:gd name="T6" fmla="*/ 45 w 45"/>
                <a:gd name="T7" fmla="*/ 17 h 66"/>
                <a:gd name="T8" fmla="*/ 40 w 45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6">
                  <a:moveTo>
                    <a:pt x="40" y="0"/>
                  </a:moveTo>
                  <a:lnTo>
                    <a:pt x="0" y="49"/>
                  </a:lnTo>
                  <a:lnTo>
                    <a:pt x="5" y="66"/>
                  </a:lnTo>
                  <a:lnTo>
                    <a:pt x="45" y="17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D4D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4" name="Freeform 129">
              <a:extLst>
                <a:ext uri="{FF2B5EF4-FFF2-40B4-BE49-F238E27FC236}">
                  <a16:creationId xmlns:a16="http://schemas.microsoft.com/office/drawing/2014/main" id="{725E91CE-2919-4A59-BD04-3A8E59A1FCAD}"/>
                </a:ext>
              </a:extLst>
            </p:cNvPr>
            <p:cNvSpPr>
              <a:spLocks/>
            </p:cNvSpPr>
            <p:nvPr/>
          </p:nvSpPr>
          <p:spPr bwMode="auto">
            <a:xfrm>
              <a:off x="-15872130" y="-9303343"/>
              <a:ext cx="300672" cy="222788"/>
            </a:xfrm>
            <a:custGeom>
              <a:avLst/>
              <a:gdLst>
                <a:gd name="T0" fmla="*/ 40 w 45"/>
                <a:gd name="T1" fmla="*/ 0 h 66"/>
                <a:gd name="T2" fmla="*/ 0 w 45"/>
                <a:gd name="T3" fmla="*/ 49 h 66"/>
                <a:gd name="T4" fmla="*/ 5 w 45"/>
                <a:gd name="T5" fmla="*/ 66 h 66"/>
                <a:gd name="T6" fmla="*/ 45 w 45"/>
                <a:gd name="T7" fmla="*/ 17 h 66"/>
                <a:gd name="T8" fmla="*/ 40 w 45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6">
                  <a:moveTo>
                    <a:pt x="40" y="0"/>
                  </a:moveTo>
                  <a:lnTo>
                    <a:pt x="0" y="49"/>
                  </a:lnTo>
                  <a:lnTo>
                    <a:pt x="5" y="66"/>
                  </a:lnTo>
                  <a:lnTo>
                    <a:pt x="45" y="17"/>
                  </a:lnTo>
                  <a:lnTo>
                    <a:pt x="4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5" name="Freeform 130">
              <a:extLst>
                <a:ext uri="{FF2B5EF4-FFF2-40B4-BE49-F238E27FC236}">
                  <a16:creationId xmlns:a16="http://schemas.microsoft.com/office/drawing/2014/main" id="{A2E509FE-CDBB-4329-A463-50B046F4FDE3}"/>
                </a:ext>
              </a:extLst>
            </p:cNvPr>
            <p:cNvSpPr>
              <a:spLocks/>
            </p:cNvSpPr>
            <p:nvPr/>
          </p:nvSpPr>
          <p:spPr bwMode="auto">
            <a:xfrm>
              <a:off x="-15143836" y="-9742168"/>
              <a:ext cx="300672" cy="219413"/>
            </a:xfrm>
            <a:custGeom>
              <a:avLst/>
              <a:gdLst>
                <a:gd name="T0" fmla="*/ 39 w 45"/>
                <a:gd name="T1" fmla="*/ 0 h 65"/>
                <a:gd name="T2" fmla="*/ 0 w 45"/>
                <a:gd name="T3" fmla="*/ 48 h 65"/>
                <a:gd name="T4" fmla="*/ 4 w 45"/>
                <a:gd name="T5" fmla="*/ 65 h 65"/>
                <a:gd name="T6" fmla="*/ 45 w 45"/>
                <a:gd name="T7" fmla="*/ 17 h 65"/>
                <a:gd name="T8" fmla="*/ 39 w 45"/>
                <a:gd name="T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5">
                  <a:moveTo>
                    <a:pt x="39" y="0"/>
                  </a:moveTo>
                  <a:lnTo>
                    <a:pt x="0" y="48"/>
                  </a:lnTo>
                  <a:lnTo>
                    <a:pt x="4" y="65"/>
                  </a:lnTo>
                  <a:lnTo>
                    <a:pt x="45" y="17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D4D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6" name="Freeform 131">
              <a:extLst>
                <a:ext uri="{FF2B5EF4-FFF2-40B4-BE49-F238E27FC236}">
                  <a16:creationId xmlns:a16="http://schemas.microsoft.com/office/drawing/2014/main" id="{E87AF978-71A7-48AD-A3E0-2471EFA94FAD}"/>
                </a:ext>
              </a:extLst>
            </p:cNvPr>
            <p:cNvSpPr>
              <a:spLocks/>
            </p:cNvSpPr>
            <p:nvPr/>
          </p:nvSpPr>
          <p:spPr bwMode="auto">
            <a:xfrm>
              <a:off x="-15143836" y="-9742168"/>
              <a:ext cx="300672" cy="219413"/>
            </a:xfrm>
            <a:custGeom>
              <a:avLst/>
              <a:gdLst>
                <a:gd name="T0" fmla="*/ 39 w 45"/>
                <a:gd name="T1" fmla="*/ 0 h 65"/>
                <a:gd name="T2" fmla="*/ 0 w 45"/>
                <a:gd name="T3" fmla="*/ 48 h 65"/>
                <a:gd name="T4" fmla="*/ 4 w 45"/>
                <a:gd name="T5" fmla="*/ 65 h 65"/>
                <a:gd name="T6" fmla="*/ 45 w 45"/>
                <a:gd name="T7" fmla="*/ 17 h 65"/>
                <a:gd name="T8" fmla="*/ 39 w 45"/>
                <a:gd name="T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5">
                  <a:moveTo>
                    <a:pt x="39" y="0"/>
                  </a:moveTo>
                  <a:lnTo>
                    <a:pt x="0" y="48"/>
                  </a:lnTo>
                  <a:lnTo>
                    <a:pt x="4" y="65"/>
                  </a:lnTo>
                  <a:lnTo>
                    <a:pt x="45" y="17"/>
                  </a:lnTo>
                  <a:lnTo>
                    <a:pt x="3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7" name="Freeform 132">
              <a:extLst>
                <a:ext uri="{FF2B5EF4-FFF2-40B4-BE49-F238E27FC236}">
                  <a16:creationId xmlns:a16="http://schemas.microsoft.com/office/drawing/2014/main" id="{C91BD21B-890B-4B9D-973E-86A212755C66}"/>
                </a:ext>
              </a:extLst>
            </p:cNvPr>
            <p:cNvSpPr>
              <a:spLocks/>
            </p:cNvSpPr>
            <p:nvPr/>
          </p:nvSpPr>
          <p:spPr bwMode="auto">
            <a:xfrm>
              <a:off x="-14442269" y="-10170866"/>
              <a:ext cx="300672" cy="219413"/>
            </a:xfrm>
            <a:custGeom>
              <a:avLst/>
              <a:gdLst>
                <a:gd name="T0" fmla="*/ 40 w 45"/>
                <a:gd name="T1" fmla="*/ 0 h 65"/>
                <a:gd name="T2" fmla="*/ 0 w 45"/>
                <a:gd name="T3" fmla="*/ 47 h 65"/>
                <a:gd name="T4" fmla="*/ 5 w 45"/>
                <a:gd name="T5" fmla="*/ 65 h 65"/>
                <a:gd name="T6" fmla="*/ 45 w 45"/>
                <a:gd name="T7" fmla="*/ 16 h 65"/>
                <a:gd name="T8" fmla="*/ 40 w 45"/>
                <a:gd name="T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5">
                  <a:moveTo>
                    <a:pt x="40" y="0"/>
                  </a:moveTo>
                  <a:lnTo>
                    <a:pt x="0" y="47"/>
                  </a:lnTo>
                  <a:lnTo>
                    <a:pt x="5" y="65"/>
                  </a:lnTo>
                  <a:lnTo>
                    <a:pt x="45" y="16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D4D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8" name="Freeform 133">
              <a:extLst>
                <a:ext uri="{FF2B5EF4-FFF2-40B4-BE49-F238E27FC236}">
                  <a16:creationId xmlns:a16="http://schemas.microsoft.com/office/drawing/2014/main" id="{C09FC020-A573-43A6-95BF-D74997EAAA63}"/>
                </a:ext>
              </a:extLst>
            </p:cNvPr>
            <p:cNvSpPr>
              <a:spLocks/>
            </p:cNvSpPr>
            <p:nvPr/>
          </p:nvSpPr>
          <p:spPr bwMode="auto">
            <a:xfrm>
              <a:off x="-14442269" y="-10170866"/>
              <a:ext cx="300672" cy="219413"/>
            </a:xfrm>
            <a:custGeom>
              <a:avLst/>
              <a:gdLst>
                <a:gd name="T0" fmla="*/ 40 w 45"/>
                <a:gd name="T1" fmla="*/ 0 h 65"/>
                <a:gd name="T2" fmla="*/ 0 w 45"/>
                <a:gd name="T3" fmla="*/ 47 h 65"/>
                <a:gd name="T4" fmla="*/ 5 w 45"/>
                <a:gd name="T5" fmla="*/ 65 h 65"/>
                <a:gd name="T6" fmla="*/ 45 w 45"/>
                <a:gd name="T7" fmla="*/ 16 h 65"/>
                <a:gd name="T8" fmla="*/ 40 w 45"/>
                <a:gd name="T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5">
                  <a:moveTo>
                    <a:pt x="40" y="0"/>
                  </a:moveTo>
                  <a:lnTo>
                    <a:pt x="0" y="47"/>
                  </a:lnTo>
                  <a:lnTo>
                    <a:pt x="5" y="65"/>
                  </a:lnTo>
                  <a:lnTo>
                    <a:pt x="45" y="16"/>
                  </a:lnTo>
                  <a:lnTo>
                    <a:pt x="4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9" name="Freeform 134">
              <a:extLst>
                <a:ext uri="{FF2B5EF4-FFF2-40B4-BE49-F238E27FC236}">
                  <a16:creationId xmlns:a16="http://schemas.microsoft.com/office/drawing/2014/main" id="{DF2628D2-DBEE-4C71-AF13-67F0E458833B}"/>
                </a:ext>
              </a:extLst>
            </p:cNvPr>
            <p:cNvSpPr>
              <a:spLocks/>
            </p:cNvSpPr>
            <p:nvPr/>
          </p:nvSpPr>
          <p:spPr bwMode="auto">
            <a:xfrm>
              <a:off x="-15718454" y="-9043424"/>
              <a:ext cx="300672" cy="219413"/>
            </a:xfrm>
            <a:custGeom>
              <a:avLst/>
              <a:gdLst>
                <a:gd name="T0" fmla="*/ 41 w 45"/>
                <a:gd name="T1" fmla="*/ 0 h 65"/>
                <a:gd name="T2" fmla="*/ 0 w 45"/>
                <a:gd name="T3" fmla="*/ 49 h 65"/>
                <a:gd name="T4" fmla="*/ 6 w 45"/>
                <a:gd name="T5" fmla="*/ 65 h 65"/>
                <a:gd name="T6" fmla="*/ 45 w 45"/>
                <a:gd name="T7" fmla="*/ 18 h 65"/>
                <a:gd name="T8" fmla="*/ 41 w 45"/>
                <a:gd name="T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5">
                  <a:moveTo>
                    <a:pt x="41" y="0"/>
                  </a:moveTo>
                  <a:lnTo>
                    <a:pt x="0" y="49"/>
                  </a:lnTo>
                  <a:lnTo>
                    <a:pt x="6" y="65"/>
                  </a:lnTo>
                  <a:lnTo>
                    <a:pt x="45" y="18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D4D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0" name="Freeform 135">
              <a:extLst>
                <a:ext uri="{FF2B5EF4-FFF2-40B4-BE49-F238E27FC236}">
                  <a16:creationId xmlns:a16="http://schemas.microsoft.com/office/drawing/2014/main" id="{25AC4189-32F4-43CA-B53B-EE96BE09B9F8}"/>
                </a:ext>
              </a:extLst>
            </p:cNvPr>
            <p:cNvSpPr>
              <a:spLocks/>
            </p:cNvSpPr>
            <p:nvPr/>
          </p:nvSpPr>
          <p:spPr bwMode="auto">
            <a:xfrm>
              <a:off x="-15718454" y="-9043424"/>
              <a:ext cx="300672" cy="219413"/>
            </a:xfrm>
            <a:custGeom>
              <a:avLst/>
              <a:gdLst>
                <a:gd name="T0" fmla="*/ 41 w 45"/>
                <a:gd name="T1" fmla="*/ 0 h 65"/>
                <a:gd name="T2" fmla="*/ 0 w 45"/>
                <a:gd name="T3" fmla="*/ 49 h 65"/>
                <a:gd name="T4" fmla="*/ 6 w 45"/>
                <a:gd name="T5" fmla="*/ 65 h 65"/>
                <a:gd name="T6" fmla="*/ 45 w 45"/>
                <a:gd name="T7" fmla="*/ 18 h 65"/>
                <a:gd name="T8" fmla="*/ 41 w 45"/>
                <a:gd name="T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5">
                  <a:moveTo>
                    <a:pt x="41" y="0"/>
                  </a:moveTo>
                  <a:lnTo>
                    <a:pt x="0" y="49"/>
                  </a:lnTo>
                  <a:lnTo>
                    <a:pt x="6" y="65"/>
                  </a:lnTo>
                  <a:lnTo>
                    <a:pt x="45" y="18"/>
                  </a:lnTo>
                  <a:lnTo>
                    <a:pt x="4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1" name="Freeform 136">
              <a:extLst>
                <a:ext uri="{FF2B5EF4-FFF2-40B4-BE49-F238E27FC236}">
                  <a16:creationId xmlns:a16="http://schemas.microsoft.com/office/drawing/2014/main" id="{4ADD9A7B-5057-40CD-9194-794A6DCD37D7}"/>
                </a:ext>
              </a:extLst>
            </p:cNvPr>
            <p:cNvSpPr>
              <a:spLocks/>
            </p:cNvSpPr>
            <p:nvPr/>
          </p:nvSpPr>
          <p:spPr bwMode="auto">
            <a:xfrm>
              <a:off x="-14990160" y="-9482249"/>
              <a:ext cx="300672" cy="219413"/>
            </a:xfrm>
            <a:custGeom>
              <a:avLst/>
              <a:gdLst>
                <a:gd name="T0" fmla="*/ 40 w 45"/>
                <a:gd name="T1" fmla="*/ 0 h 65"/>
                <a:gd name="T2" fmla="*/ 0 w 45"/>
                <a:gd name="T3" fmla="*/ 48 h 65"/>
                <a:gd name="T4" fmla="*/ 5 w 45"/>
                <a:gd name="T5" fmla="*/ 65 h 65"/>
                <a:gd name="T6" fmla="*/ 45 w 45"/>
                <a:gd name="T7" fmla="*/ 16 h 65"/>
                <a:gd name="T8" fmla="*/ 40 w 45"/>
                <a:gd name="T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5">
                  <a:moveTo>
                    <a:pt x="40" y="0"/>
                  </a:moveTo>
                  <a:lnTo>
                    <a:pt x="0" y="48"/>
                  </a:lnTo>
                  <a:lnTo>
                    <a:pt x="5" y="65"/>
                  </a:lnTo>
                  <a:lnTo>
                    <a:pt x="45" y="16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D4D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2" name="Freeform 137">
              <a:extLst>
                <a:ext uri="{FF2B5EF4-FFF2-40B4-BE49-F238E27FC236}">
                  <a16:creationId xmlns:a16="http://schemas.microsoft.com/office/drawing/2014/main" id="{93CDB34F-0355-4D4B-B49C-C4C4C5030D72}"/>
                </a:ext>
              </a:extLst>
            </p:cNvPr>
            <p:cNvSpPr>
              <a:spLocks/>
            </p:cNvSpPr>
            <p:nvPr/>
          </p:nvSpPr>
          <p:spPr bwMode="auto">
            <a:xfrm>
              <a:off x="-14990160" y="-9482249"/>
              <a:ext cx="300672" cy="219413"/>
            </a:xfrm>
            <a:custGeom>
              <a:avLst/>
              <a:gdLst>
                <a:gd name="T0" fmla="*/ 40 w 45"/>
                <a:gd name="T1" fmla="*/ 0 h 65"/>
                <a:gd name="T2" fmla="*/ 0 w 45"/>
                <a:gd name="T3" fmla="*/ 48 h 65"/>
                <a:gd name="T4" fmla="*/ 5 w 45"/>
                <a:gd name="T5" fmla="*/ 65 h 65"/>
                <a:gd name="T6" fmla="*/ 45 w 45"/>
                <a:gd name="T7" fmla="*/ 16 h 65"/>
                <a:gd name="T8" fmla="*/ 40 w 45"/>
                <a:gd name="T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5">
                  <a:moveTo>
                    <a:pt x="40" y="0"/>
                  </a:moveTo>
                  <a:lnTo>
                    <a:pt x="0" y="48"/>
                  </a:lnTo>
                  <a:lnTo>
                    <a:pt x="5" y="65"/>
                  </a:lnTo>
                  <a:lnTo>
                    <a:pt x="45" y="16"/>
                  </a:lnTo>
                  <a:lnTo>
                    <a:pt x="4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3" name="Freeform 138">
              <a:extLst>
                <a:ext uri="{FF2B5EF4-FFF2-40B4-BE49-F238E27FC236}">
                  <a16:creationId xmlns:a16="http://schemas.microsoft.com/office/drawing/2014/main" id="{C2E08E0A-E9A5-4DEA-AE81-31C18FDABFCF}"/>
                </a:ext>
              </a:extLst>
            </p:cNvPr>
            <p:cNvSpPr>
              <a:spLocks/>
            </p:cNvSpPr>
            <p:nvPr/>
          </p:nvSpPr>
          <p:spPr bwMode="auto">
            <a:xfrm>
              <a:off x="-14288592" y="-9914323"/>
              <a:ext cx="300672" cy="222788"/>
            </a:xfrm>
            <a:custGeom>
              <a:avLst/>
              <a:gdLst>
                <a:gd name="T0" fmla="*/ 40 w 45"/>
                <a:gd name="T1" fmla="*/ 0 h 66"/>
                <a:gd name="T2" fmla="*/ 0 w 45"/>
                <a:gd name="T3" fmla="*/ 48 h 66"/>
                <a:gd name="T4" fmla="*/ 5 w 45"/>
                <a:gd name="T5" fmla="*/ 66 h 66"/>
                <a:gd name="T6" fmla="*/ 45 w 45"/>
                <a:gd name="T7" fmla="*/ 17 h 66"/>
                <a:gd name="T8" fmla="*/ 40 w 45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6">
                  <a:moveTo>
                    <a:pt x="40" y="0"/>
                  </a:moveTo>
                  <a:lnTo>
                    <a:pt x="0" y="48"/>
                  </a:lnTo>
                  <a:lnTo>
                    <a:pt x="5" y="66"/>
                  </a:lnTo>
                  <a:lnTo>
                    <a:pt x="45" y="17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D4D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4" name="Freeform 139">
              <a:extLst>
                <a:ext uri="{FF2B5EF4-FFF2-40B4-BE49-F238E27FC236}">
                  <a16:creationId xmlns:a16="http://schemas.microsoft.com/office/drawing/2014/main" id="{BD2006D8-4DAB-4D66-B226-C31655FED1BD}"/>
                </a:ext>
              </a:extLst>
            </p:cNvPr>
            <p:cNvSpPr>
              <a:spLocks/>
            </p:cNvSpPr>
            <p:nvPr/>
          </p:nvSpPr>
          <p:spPr bwMode="auto">
            <a:xfrm>
              <a:off x="-14288592" y="-9914323"/>
              <a:ext cx="300672" cy="222788"/>
            </a:xfrm>
            <a:custGeom>
              <a:avLst/>
              <a:gdLst>
                <a:gd name="T0" fmla="*/ 40 w 45"/>
                <a:gd name="T1" fmla="*/ 0 h 66"/>
                <a:gd name="T2" fmla="*/ 0 w 45"/>
                <a:gd name="T3" fmla="*/ 48 h 66"/>
                <a:gd name="T4" fmla="*/ 5 w 45"/>
                <a:gd name="T5" fmla="*/ 66 h 66"/>
                <a:gd name="T6" fmla="*/ 45 w 45"/>
                <a:gd name="T7" fmla="*/ 17 h 66"/>
                <a:gd name="T8" fmla="*/ 40 w 45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6">
                  <a:moveTo>
                    <a:pt x="40" y="0"/>
                  </a:moveTo>
                  <a:lnTo>
                    <a:pt x="0" y="48"/>
                  </a:lnTo>
                  <a:lnTo>
                    <a:pt x="5" y="66"/>
                  </a:lnTo>
                  <a:lnTo>
                    <a:pt x="45" y="17"/>
                  </a:lnTo>
                  <a:lnTo>
                    <a:pt x="4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5" name="Freeform 140">
              <a:extLst>
                <a:ext uri="{FF2B5EF4-FFF2-40B4-BE49-F238E27FC236}">
                  <a16:creationId xmlns:a16="http://schemas.microsoft.com/office/drawing/2014/main" id="{F72E46E7-9AEB-4B32-A0C5-B4D2836C0BD5}"/>
                </a:ext>
              </a:extLst>
            </p:cNvPr>
            <p:cNvSpPr>
              <a:spLocks/>
            </p:cNvSpPr>
            <p:nvPr/>
          </p:nvSpPr>
          <p:spPr bwMode="auto">
            <a:xfrm>
              <a:off x="-15551414" y="-8773377"/>
              <a:ext cx="300672" cy="222788"/>
            </a:xfrm>
            <a:custGeom>
              <a:avLst/>
              <a:gdLst>
                <a:gd name="T0" fmla="*/ 40 w 45"/>
                <a:gd name="T1" fmla="*/ 0 h 66"/>
                <a:gd name="T2" fmla="*/ 0 w 45"/>
                <a:gd name="T3" fmla="*/ 49 h 66"/>
                <a:gd name="T4" fmla="*/ 5 w 45"/>
                <a:gd name="T5" fmla="*/ 66 h 66"/>
                <a:gd name="T6" fmla="*/ 45 w 45"/>
                <a:gd name="T7" fmla="*/ 17 h 66"/>
                <a:gd name="T8" fmla="*/ 40 w 45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6">
                  <a:moveTo>
                    <a:pt x="40" y="0"/>
                  </a:moveTo>
                  <a:lnTo>
                    <a:pt x="0" y="49"/>
                  </a:lnTo>
                  <a:lnTo>
                    <a:pt x="5" y="66"/>
                  </a:lnTo>
                  <a:lnTo>
                    <a:pt x="45" y="17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D4D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6" name="Freeform 141">
              <a:extLst>
                <a:ext uri="{FF2B5EF4-FFF2-40B4-BE49-F238E27FC236}">
                  <a16:creationId xmlns:a16="http://schemas.microsoft.com/office/drawing/2014/main" id="{9D3BAC76-13F0-40D6-BEA4-4C27900AD7E5}"/>
                </a:ext>
              </a:extLst>
            </p:cNvPr>
            <p:cNvSpPr>
              <a:spLocks/>
            </p:cNvSpPr>
            <p:nvPr/>
          </p:nvSpPr>
          <p:spPr bwMode="auto">
            <a:xfrm>
              <a:off x="-15551414" y="-8773377"/>
              <a:ext cx="300672" cy="222788"/>
            </a:xfrm>
            <a:custGeom>
              <a:avLst/>
              <a:gdLst>
                <a:gd name="T0" fmla="*/ 40 w 45"/>
                <a:gd name="T1" fmla="*/ 0 h 66"/>
                <a:gd name="T2" fmla="*/ 0 w 45"/>
                <a:gd name="T3" fmla="*/ 49 h 66"/>
                <a:gd name="T4" fmla="*/ 5 w 45"/>
                <a:gd name="T5" fmla="*/ 66 h 66"/>
                <a:gd name="T6" fmla="*/ 45 w 45"/>
                <a:gd name="T7" fmla="*/ 17 h 66"/>
                <a:gd name="T8" fmla="*/ 40 w 45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6">
                  <a:moveTo>
                    <a:pt x="40" y="0"/>
                  </a:moveTo>
                  <a:lnTo>
                    <a:pt x="0" y="49"/>
                  </a:lnTo>
                  <a:lnTo>
                    <a:pt x="5" y="66"/>
                  </a:lnTo>
                  <a:lnTo>
                    <a:pt x="45" y="17"/>
                  </a:lnTo>
                  <a:lnTo>
                    <a:pt x="4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7" name="Freeform 142">
              <a:extLst>
                <a:ext uri="{FF2B5EF4-FFF2-40B4-BE49-F238E27FC236}">
                  <a16:creationId xmlns:a16="http://schemas.microsoft.com/office/drawing/2014/main" id="{7D88C6E9-A153-457E-9ED5-A84C8C6D3B34}"/>
                </a:ext>
              </a:extLst>
            </p:cNvPr>
            <p:cNvSpPr>
              <a:spLocks/>
            </p:cNvSpPr>
            <p:nvPr/>
          </p:nvSpPr>
          <p:spPr bwMode="auto">
            <a:xfrm>
              <a:off x="-14829801" y="-9212202"/>
              <a:ext cx="300672" cy="219413"/>
            </a:xfrm>
            <a:custGeom>
              <a:avLst/>
              <a:gdLst>
                <a:gd name="T0" fmla="*/ 40 w 45"/>
                <a:gd name="T1" fmla="*/ 0 h 65"/>
                <a:gd name="T2" fmla="*/ 0 w 45"/>
                <a:gd name="T3" fmla="*/ 47 h 65"/>
                <a:gd name="T4" fmla="*/ 5 w 45"/>
                <a:gd name="T5" fmla="*/ 65 h 65"/>
                <a:gd name="T6" fmla="*/ 45 w 45"/>
                <a:gd name="T7" fmla="*/ 17 h 65"/>
                <a:gd name="T8" fmla="*/ 40 w 45"/>
                <a:gd name="T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5">
                  <a:moveTo>
                    <a:pt x="40" y="0"/>
                  </a:moveTo>
                  <a:lnTo>
                    <a:pt x="0" y="47"/>
                  </a:lnTo>
                  <a:lnTo>
                    <a:pt x="5" y="65"/>
                  </a:lnTo>
                  <a:lnTo>
                    <a:pt x="45" y="17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D4D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8" name="Freeform 143">
              <a:extLst>
                <a:ext uri="{FF2B5EF4-FFF2-40B4-BE49-F238E27FC236}">
                  <a16:creationId xmlns:a16="http://schemas.microsoft.com/office/drawing/2014/main" id="{BFB95E62-E618-4BC1-9C15-EC51D3E9B8C4}"/>
                </a:ext>
              </a:extLst>
            </p:cNvPr>
            <p:cNvSpPr>
              <a:spLocks/>
            </p:cNvSpPr>
            <p:nvPr/>
          </p:nvSpPr>
          <p:spPr bwMode="auto">
            <a:xfrm>
              <a:off x="-14829801" y="-9212202"/>
              <a:ext cx="300672" cy="219413"/>
            </a:xfrm>
            <a:custGeom>
              <a:avLst/>
              <a:gdLst>
                <a:gd name="T0" fmla="*/ 40 w 45"/>
                <a:gd name="T1" fmla="*/ 0 h 65"/>
                <a:gd name="T2" fmla="*/ 0 w 45"/>
                <a:gd name="T3" fmla="*/ 47 h 65"/>
                <a:gd name="T4" fmla="*/ 5 w 45"/>
                <a:gd name="T5" fmla="*/ 65 h 65"/>
                <a:gd name="T6" fmla="*/ 45 w 45"/>
                <a:gd name="T7" fmla="*/ 17 h 65"/>
                <a:gd name="T8" fmla="*/ 40 w 45"/>
                <a:gd name="T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5">
                  <a:moveTo>
                    <a:pt x="40" y="0"/>
                  </a:moveTo>
                  <a:lnTo>
                    <a:pt x="0" y="47"/>
                  </a:lnTo>
                  <a:lnTo>
                    <a:pt x="5" y="65"/>
                  </a:lnTo>
                  <a:lnTo>
                    <a:pt x="45" y="17"/>
                  </a:lnTo>
                  <a:lnTo>
                    <a:pt x="4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9" name="Freeform 144">
              <a:extLst>
                <a:ext uri="{FF2B5EF4-FFF2-40B4-BE49-F238E27FC236}">
                  <a16:creationId xmlns:a16="http://schemas.microsoft.com/office/drawing/2014/main" id="{B5F685A6-E833-4C3E-BC80-5662494EB95D}"/>
                </a:ext>
              </a:extLst>
            </p:cNvPr>
            <p:cNvSpPr>
              <a:spLocks/>
            </p:cNvSpPr>
            <p:nvPr/>
          </p:nvSpPr>
          <p:spPr bwMode="auto">
            <a:xfrm>
              <a:off x="-14128234" y="-9644276"/>
              <a:ext cx="300672" cy="219413"/>
            </a:xfrm>
            <a:custGeom>
              <a:avLst/>
              <a:gdLst>
                <a:gd name="T0" fmla="*/ 40 w 45"/>
                <a:gd name="T1" fmla="*/ 0 h 65"/>
                <a:gd name="T2" fmla="*/ 0 w 45"/>
                <a:gd name="T3" fmla="*/ 48 h 65"/>
                <a:gd name="T4" fmla="*/ 6 w 45"/>
                <a:gd name="T5" fmla="*/ 65 h 65"/>
                <a:gd name="T6" fmla="*/ 45 w 45"/>
                <a:gd name="T7" fmla="*/ 18 h 65"/>
                <a:gd name="T8" fmla="*/ 40 w 45"/>
                <a:gd name="T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5">
                  <a:moveTo>
                    <a:pt x="40" y="0"/>
                  </a:moveTo>
                  <a:lnTo>
                    <a:pt x="0" y="48"/>
                  </a:lnTo>
                  <a:lnTo>
                    <a:pt x="6" y="65"/>
                  </a:lnTo>
                  <a:lnTo>
                    <a:pt x="45" y="18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D4D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0" name="Freeform 145">
              <a:extLst>
                <a:ext uri="{FF2B5EF4-FFF2-40B4-BE49-F238E27FC236}">
                  <a16:creationId xmlns:a16="http://schemas.microsoft.com/office/drawing/2014/main" id="{D99636A1-1A41-4F5B-A562-B77136DE303B}"/>
                </a:ext>
              </a:extLst>
            </p:cNvPr>
            <p:cNvSpPr>
              <a:spLocks/>
            </p:cNvSpPr>
            <p:nvPr/>
          </p:nvSpPr>
          <p:spPr bwMode="auto">
            <a:xfrm>
              <a:off x="-14128234" y="-9644276"/>
              <a:ext cx="300672" cy="219413"/>
            </a:xfrm>
            <a:custGeom>
              <a:avLst/>
              <a:gdLst>
                <a:gd name="T0" fmla="*/ 40 w 45"/>
                <a:gd name="T1" fmla="*/ 0 h 65"/>
                <a:gd name="T2" fmla="*/ 0 w 45"/>
                <a:gd name="T3" fmla="*/ 48 h 65"/>
                <a:gd name="T4" fmla="*/ 6 w 45"/>
                <a:gd name="T5" fmla="*/ 65 h 65"/>
                <a:gd name="T6" fmla="*/ 45 w 45"/>
                <a:gd name="T7" fmla="*/ 18 h 65"/>
                <a:gd name="T8" fmla="*/ 40 w 45"/>
                <a:gd name="T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5">
                  <a:moveTo>
                    <a:pt x="40" y="0"/>
                  </a:moveTo>
                  <a:lnTo>
                    <a:pt x="0" y="48"/>
                  </a:lnTo>
                  <a:lnTo>
                    <a:pt x="6" y="65"/>
                  </a:lnTo>
                  <a:lnTo>
                    <a:pt x="45" y="18"/>
                  </a:lnTo>
                  <a:lnTo>
                    <a:pt x="4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1" name="Freeform 146">
              <a:extLst>
                <a:ext uri="{FF2B5EF4-FFF2-40B4-BE49-F238E27FC236}">
                  <a16:creationId xmlns:a16="http://schemas.microsoft.com/office/drawing/2014/main" id="{A7B9BB7B-A8C0-4CB1-B3E3-491F980485C3}"/>
                </a:ext>
              </a:extLst>
            </p:cNvPr>
            <p:cNvSpPr>
              <a:spLocks/>
            </p:cNvSpPr>
            <p:nvPr/>
          </p:nvSpPr>
          <p:spPr bwMode="auto">
            <a:xfrm>
              <a:off x="-15411100" y="-8530336"/>
              <a:ext cx="300672" cy="219413"/>
            </a:xfrm>
            <a:custGeom>
              <a:avLst/>
              <a:gdLst>
                <a:gd name="T0" fmla="*/ 40 w 45"/>
                <a:gd name="T1" fmla="*/ 0 h 65"/>
                <a:gd name="T2" fmla="*/ 0 w 45"/>
                <a:gd name="T3" fmla="*/ 48 h 65"/>
                <a:gd name="T4" fmla="*/ 6 w 45"/>
                <a:gd name="T5" fmla="*/ 65 h 65"/>
                <a:gd name="T6" fmla="*/ 45 w 45"/>
                <a:gd name="T7" fmla="*/ 18 h 65"/>
                <a:gd name="T8" fmla="*/ 40 w 45"/>
                <a:gd name="T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5">
                  <a:moveTo>
                    <a:pt x="40" y="0"/>
                  </a:moveTo>
                  <a:lnTo>
                    <a:pt x="0" y="48"/>
                  </a:lnTo>
                  <a:lnTo>
                    <a:pt x="6" y="65"/>
                  </a:lnTo>
                  <a:lnTo>
                    <a:pt x="45" y="18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D4D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2" name="Freeform 147">
              <a:extLst>
                <a:ext uri="{FF2B5EF4-FFF2-40B4-BE49-F238E27FC236}">
                  <a16:creationId xmlns:a16="http://schemas.microsoft.com/office/drawing/2014/main" id="{A0DEB4BF-6D6B-4674-AEA9-AA33F4279F3B}"/>
                </a:ext>
              </a:extLst>
            </p:cNvPr>
            <p:cNvSpPr>
              <a:spLocks/>
            </p:cNvSpPr>
            <p:nvPr/>
          </p:nvSpPr>
          <p:spPr bwMode="auto">
            <a:xfrm>
              <a:off x="-15411100" y="-8530336"/>
              <a:ext cx="300672" cy="219413"/>
            </a:xfrm>
            <a:custGeom>
              <a:avLst/>
              <a:gdLst>
                <a:gd name="T0" fmla="*/ 40 w 45"/>
                <a:gd name="T1" fmla="*/ 0 h 65"/>
                <a:gd name="T2" fmla="*/ 0 w 45"/>
                <a:gd name="T3" fmla="*/ 48 h 65"/>
                <a:gd name="T4" fmla="*/ 6 w 45"/>
                <a:gd name="T5" fmla="*/ 65 h 65"/>
                <a:gd name="T6" fmla="*/ 45 w 45"/>
                <a:gd name="T7" fmla="*/ 18 h 65"/>
                <a:gd name="T8" fmla="*/ 40 w 45"/>
                <a:gd name="T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5">
                  <a:moveTo>
                    <a:pt x="40" y="0"/>
                  </a:moveTo>
                  <a:lnTo>
                    <a:pt x="0" y="48"/>
                  </a:lnTo>
                  <a:lnTo>
                    <a:pt x="6" y="65"/>
                  </a:lnTo>
                  <a:lnTo>
                    <a:pt x="45" y="18"/>
                  </a:lnTo>
                  <a:lnTo>
                    <a:pt x="4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3" name="Freeform 148">
              <a:extLst>
                <a:ext uri="{FF2B5EF4-FFF2-40B4-BE49-F238E27FC236}">
                  <a16:creationId xmlns:a16="http://schemas.microsoft.com/office/drawing/2014/main" id="{EEEA1DDA-5044-49EA-AF4C-252DA286F999}"/>
                </a:ext>
              </a:extLst>
            </p:cNvPr>
            <p:cNvSpPr>
              <a:spLocks/>
            </p:cNvSpPr>
            <p:nvPr/>
          </p:nvSpPr>
          <p:spPr bwMode="auto">
            <a:xfrm>
              <a:off x="-14689488" y="-8972537"/>
              <a:ext cx="307353" cy="222788"/>
            </a:xfrm>
            <a:custGeom>
              <a:avLst/>
              <a:gdLst>
                <a:gd name="T0" fmla="*/ 41 w 46"/>
                <a:gd name="T1" fmla="*/ 0 h 66"/>
                <a:gd name="T2" fmla="*/ 0 w 46"/>
                <a:gd name="T3" fmla="*/ 49 h 66"/>
                <a:gd name="T4" fmla="*/ 6 w 46"/>
                <a:gd name="T5" fmla="*/ 66 h 66"/>
                <a:gd name="T6" fmla="*/ 46 w 46"/>
                <a:gd name="T7" fmla="*/ 18 h 66"/>
                <a:gd name="T8" fmla="*/ 41 w 46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66">
                  <a:moveTo>
                    <a:pt x="41" y="0"/>
                  </a:moveTo>
                  <a:lnTo>
                    <a:pt x="0" y="49"/>
                  </a:lnTo>
                  <a:lnTo>
                    <a:pt x="6" y="66"/>
                  </a:lnTo>
                  <a:lnTo>
                    <a:pt x="46" y="18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D4D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4" name="Freeform 149">
              <a:extLst>
                <a:ext uri="{FF2B5EF4-FFF2-40B4-BE49-F238E27FC236}">
                  <a16:creationId xmlns:a16="http://schemas.microsoft.com/office/drawing/2014/main" id="{ECE53451-0FF3-45D8-BBE7-0872A7A16DE3}"/>
                </a:ext>
              </a:extLst>
            </p:cNvPr>
            <p:cNvSpPr>
              <a:spLocks/>
            </p:cNvSpPr>
            <p:nvPr/>
          </p:nvSpPr>
          <p:spPr bwMode="auto">
            <a:xfrm>
              <a:off x="-14689488" y="-8972537"/>
              <a:ext cx="307353" cy="222788"/>
            </a:xfrm>
            <a:custGeom>
              <a:avLst/>
              <a:gdLst>
                <a:gd name="T0" fmla="*/ 41 w 46"/>
                <a:gd name="T1" fmla="*/ 0 h 66"/>
                <a:gd name="T2" fmla="*/ 0 w 46"/>
                <a:gd name="T3" fmla="*/ 49 h 66"/>
                <a:gd name="T4" fmla="*/ 6 w 46"/>
                <a:gd name="T5" fmla="*/ 66 h 66"/>
                <a:gd name="T6" fmla="*/ 46 w 46"/>
                <a:gd name="T7" fmla="*/ 18 h 66"/>
                <a:gd name="T8" fmla="*/ 41 w 46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66">
                  <a:moveTo>
                    <a:pt x="41" y="0"/>
                  </a:moveTo>
                  <a:lnTo>
                    <a:pt x="0" y="49"/>
                  </a:lnTo>
                  <a:lnTo>
                    <a:pt x="6" y="66"/>
                  </a:lnTo>
                  <a:lnTo>
                    <a:pt x="46" y="18"/>
                  </a:lnTo>
                  <a:lnTo>
                    <a:pt x="4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5" name="Freeform 150">
              <a:extLst>
                <a:ext uri="{FF2B5EF4-FFF2-40B4-BE49-F238E27FC236}">
                  <a16:creationId xmlns:a16="http://schemas.microsoft.com/office/drawing/2014/main" id="{9D56F476-2D23-4A18-B9ED-36119EBF6970}"/>
                </a:ext>
              </a:extLst>
            </p:cNvPr>
            <p:cNvSpPr>
              <a:spLocks/>
            </p:cNvSpPr>
            <p:nvPr/>
          </p:nvSpPr>
          <p:spPr bwMode="auto">
            <a:xfrm>
              <a:off x="-13981239" y="-9401235"/>
              <a:ext cx="300672" cy="222788"/>
            </a:xfrm>
            <a:custGeom>
              <a:avLst/>
              <a:gdLst>
                <a:gd name="T0" fmla="*/ 40 w 45"/>
                <a:gd name="T1" fmla="*/ 0 h 66"/>
                <a:gd name="T2" fmla="*/ 0 w 45"/>
                <a:gd name="T3" fmla="*/ 49 h 66"/>
                <a:gd name="T4" fmla="*/ 5 w 45"/>
                <a:gd name="T5" fmla="*/ 66 h 66"/>
                <a:gd name="T6" fmla="*/ 45 w 45"/>
                <a:gd name="T7" fmla="*/ 17 h 66"/>
                <a:gd name="T8" fmla="*/ 40 w 45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6">
                  <a:moveTo>
                    <a:pt x="40" y="0"/>
                  </a:moveTo>
                  <a:lnTo>
                    <a:pt x="0" y="49"/>
                  </a:lnTo>
                  <a:lnTo>
                    <a:pt x="5" y="66"/>
                  </a:lnTo>
                  <a:lnTo>
                    <a:pt x="45" y="17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D4D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6" name="Freeform 151">
              <a:extLst>
                <a:ext uri="{FF2B5EF4-FFF2-40B4-BE49-F238E27FC236}">
                  <a16:creationId xmlns:a16="http://schemas.microsoft.com/office/drawing/2014/main" id="{58FF8158-04C3-4161-BA5B-2533AABDDA59}"/>
                </a:ext>
              </a:extLst>
            </p:cNvPr>
            <p:cNvSpPr>
              <a:spLocks/>
            </p:cNvSpPr>
            <p:nvPr/>
          </p:nvSpPr>
          <p:spPr bwMode="auto">
            <a:xfrm>
              <a:off x="-13981239" y="-9401235"/>
              <a:ext cx="300672" cy="222788"/>
            </a:xfrm>
            <a:custGeom>
              <a:avLst/>
              <a:gdLst>
                <a:gd name="T0" fmla="*/ 40 w 45"/>
                <a:gd name="T1" fmla="*/ 0 h 66"/>
                <a:gd name="T2" fmla="*/ 0 w 45"/>
                <a:gd name="T3" fmla="*/ 49 h 66"/>
                <a:gd name="T4" fmla="*/ 5 w 45"/>
                <a:gd name="T5" fmla="*/ 66 h 66"/>
                <a:gd name="T6" fmla="*/ 45 w 45"/>
                <a:gd name="T7" fmla="*/ 17 h 66"/>
                <a:gd name="T8" fmla="*/ 40 w 45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6">
                  <a:moveTo>
                    <a:pt x="40" y="0"/>
                  </a:moveTo>
                  <a:lnTo>
                    <a:pt x="0" y="49"/>
                  </a:lnTo>
                  <a:lnTo>
                    <a:pt x="5" y="66"/>
                  </a:lnTo>
                  <a:lnTo>
                    <a:pt x="45" y="17"/>
                  </a:lnTo>
                  <a:lnTo>
                    <a:pt x="4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7" name="Freeform 152">
              <a:extLst>
                <a:ext uri="{FF2B5EF4-FFF2-40B4-BE49-F238E27FC236}">
                  <a16:creationId xmlns:a16="http://schemas.microsoft.com/office/drawing/2014/main" id="{C63E1117-41C0-4F9A-8D05-7FEED230D7A4}"/>
                </a:ext>
              </a:extLst>
            </p:cNvPr>
            <p:cNvSpPr>
              <a:spLocks/>
            </p:cNvSpPr>
            <p:nvPr/>
          </p:nvSpPr>
          <p:spPr bwMode="auto">
            <a:xfrm>
              <a:off x="-16580379" y="-9860313"/>
              <a:ext cx="1242777" cy="2032097"/>
            </a:xfrm>
            <a:custGeom>
              <a:avLst/>
              <a:gdLst>
                <a:gd name="T0" fmla="*/ 6 w 186"/>
                <a:gd name="T1" fmla="*/ 0 h 602"/>
                <a:gd name="T2" fmla="*/ 0 w 186"/>
                <a:gd name="T3" fmla="*/ 7 h 602"/>
                <a:gd name="T4" fmla="*/ 181 w 186"/>
                <a:gd name="T5" fmla="*/ 602 h 602"/>
                <a:gd name="T6" fmla="*/ 186 w 186"/>
                <a:gd name="T7" fmla="*/ 595 h 602"/>
                <a:gd name="T8" fmla="*/ 118 w 186"/>
                <a:gd name="T9" fmla="*/ 368 h 602"/>
                <a:gd name="T10" fmla="*/ 117 w 186"/>
                <a:gd name="T11" fmla="*/ 367 h 602"/>
                <a:gd name="T12" fmla="*/ 6 w 186"/>
                <a:gd name="T13" fmla="*/ 0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6" h="602">
                  <a:moveTo>
                    <a:pt x="6" y="0"/>
                  </a:moveTo>
                  <a:lnTo>
                    <a:pt x="0" y="7"/>
                  </a:lnTo>
                  <a:lnTo>
                    <a:pt x="181" y="602"/>
                  </a:lnTo>
                  <a:lnTo>
                    <a:pt x="186" y="595"/>
                  </a:lnTo>
                  <a:lnTo>
                    <a:pt x="118" y="368"/>
                  </a:lnTo>
                  <a:lnTo>
                    <a:pt x="117" y="367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D4D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8" name="Freeform 153">
              <a:extLst>
                <a:ext uri="{FF2B5EF4-FFF2-40B4-BE49-F238E27FC236}">
                  <a16:creationId xmlns:a16="http://schemas.microsoft.com/office/drawing/2014/main" id="{ED266A38-7B51-43A0-AC48-7431C6AB0ECD}"/>
                </a:ext>
              </a:extLst>
            </p:cNvPr>
            <p:cNvSpPr>
              <a:spLocks/>
            </p:cNvSpPr>
            <p:nvPr/>
          </p:nvSpPr>
          <p:spPr bwMode="auto">
            <a:xfrm>
              <a:off x="-16580379" y="-9860313"/>
              <a:ext cx="1242777" cy="2032097"/>
            </a:xfrm>
            <a:custGeom>
              <a:avLst/>
              <a:gdLst>
                <a:gd name="T0" fmla="*/ 6 w 186"/>
                <a:gd name="T1" fmla="*/ 0 h 602"/>
                <a:gd name="T2" fmla="*/ 0 w 186"/>
                <a:gd name="T3" fmla="*/ 7 h 602"/>
                <a:gd name="T4" fmla="*/ 181 w 186"/>
                <a:gd name="T5" fmla="*/ 602 h 602"/>
                <a:gd name="T6" fmla="*/ 186 w 186"/>
                <a:gd name="T7" fmla="*/ 595 h 602"/>
                <a:gd name="T8" fmla="*/ 118 w 186"/>
                <a:gd name="T9" fmla="*/ 368 h 602"/>
                <a:gd name="T10" fmla="*/ 117 w 186"/>
                <a:gd name="T11" fmla="*/ 367 h 602"/>
                <a:gd name="T12" fmla="*/ 6 w 186"/>
                <a:gd name="T13" fmla="*/ 0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6" h="602">
                  <a:moveTo>
                    <a:pt x="6" y="0"/>
                  </a:moveTo>
                  <a:lnTo>
                    <a:pt x="0" y="7"/>
                  </a:lnTo>
                  <a:lnTo>
                    <a:pt x="181" y="602"/>
                  </a:lnTo>
                  <a:lnTo>
                    <a:pt x="186" y="595"/>
                  </a:lnTo>
                  <a:lnTo>
                    <a:pt x="118" y="368"/>
                  </a:lnTo>
                  <a:lnTo>
                    <a:pt x="117" y="367"/>
                  </a:lnTo>
                  <a:lnTo>
                    <a:pt x="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9" name="Freeform 154">
              <a:extLst>
                <a:ext uri="{FF2B5EF4-FFF2-40B4-BE49-F238E27FC236}">
                  <a16:creationId xmlns:a16="http://schemas.microsoft.com/office/drawing/2014/main" id="{F4C0FED4-5DD7-46BF-AFDF-60B8419E77DD}"/>
                </a:ext>
              </a:extLst>
            </p:cNvPr>
            <p:cNvSpPr>
              <a:spLocks/>
            </p:cNvSpPr>
            <p:nvPr/>
          </p:nvSpPr>
          <p:spPr bwMode="auto">
            <a:xfrm>
              <a:off x="-15110428" y="-7618930"/>
              <a:ext cx="1095782" cy="1792431"/>
            </a:xfrm>
            <a:custGeom>
              <a:avLst/>
              <a:gdLst>
                <a:gd name="T0" fmla="*/ 5 w 164"/>
                <a:gd name="T1" fmla="*/ 0 h 531"/>
                <a:gd name="T2" fmla="*/ 0 w 164"/>
                <a:gd name="T3" fmla="*/ 6 h 531"/>
                <a:gd name="T4" fmla="*/ 158 w 164"/>
                <a:gd name="T5" fmla="*/ 531 h 531"/>
                <a:gd name="T6" fmla="*/ 164 w 164"/>
                <a:gd name="T7" fmla="*/ 524 h 531"/>
                <a:gd name="T8" fmla="*/ 5 w 164"/>
                <a:gd name="T9" fmla="*/ 0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4" h="531">
                  <a:moveTo>
                    <a:pt x="5" y="0"/>
                  </a:moveTo>
                  <a:lnTo>
                    <a:pt x="0" y="6"/>
                  </a:lnTo>
                  <a:lnTo>
                    <a:pt x="158" y="531"/>
                  </a:lnTo>
                  <a:lnTo>
                    <a:pt x="164" y="52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4D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0" name="Freeform 155">
              <a:extLst>
                <a:ext uri="{FF2B5EF4-FFF2-40B4-BE49-F238E27FC236}">
                  <a16:creationId xmlns:a16="http://schemas.microsoft.com/office/drawing/2014/main" id="{D67D4CBD-A483-4654-B857-2D37013F4C39}"/>
                </a:ext>
              </a:extLst>
            </p:cNvPr>
            <p:cNvSpPr>
              <a:spLocks/>
            </p:cNvSpPr>
            <p:nvPr/>
          </p:nvSpPr>
          <p:spPr bwMode="auto">
            <a:xfrm>
              <a:off x="-15110428" y="-7618930"/>
              <a:ext cx="1095782" cy="1792431"/>
            </a:xfrm>
            <a:custGeom>
              <a:avLst/>
              <a:gdLst>
                <a:gd name="T0" fmla="*/ 5 w 164"/>
                <a:gd name="T1" fmla="*/ 0 h 531"/>
                <a:gd name="T2" fmla="*/ 0 w 164"/>
                <a:gd name="T3" fmla="*/ 6 h 531"/>
                <a:gd name="T4" fmla="*/ 158 w 164"/>
                <a:gd name="T5" fmla="*/ 531 h 531"/>
                <a:gd name="T6" fmla="*/ 164 w 164"/>
                <a:gd name="T7" fmla="*/ 524 h 531"/>
                <a:gd name="T8" fmla="*/ 5 w 164"/>
                <a:gd name="T9" fmla="*/ 0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4" h="531">
                  <a:moveTo>
                    <a:pt x="5" y="0"/>
                  </a:moveTo>
                  <a:lnTo>
                    <a:pt x="0" y="6"/>
                  </a:lnTo>
                  <a:lnTo>
                    <a:pt x="158" y="531"/>
                  </a:lnTo>
                  <a:lnTo>
                    <a:pt x="164" y="524"/>
                  </a:lnTo>
                  <a:lnTo>
                    <a:pt x="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1" name="Freeform 156">
              <a:extLst>
                <a:ext uri="{FF2B5EF4-FFF2-40B4-BE49-F238E27FC236}">
                  <a16:creationId xmlns:a16="http://schemas.microsoft.com/office/drawing/2014/main" id="{D4F1BFAF-7F6A-4436-892A-CFCF362B27D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5852085" y="-10251880"/>
              <a:ext cx="1196006" cy="1957835"/>
            </a:xfrm>
            <a:custGeom>
              <a:avLst/>
              <a:gdLst>
                <a:gd name="T0" fmla="*/ 162 w 179"/>
                <a:gd name="T1" fmla="*/ 516 h 580"/>
                <a:gd name="T2" fmla="*/ 156 w 179"/>
                <a:gd name="T3" fmla="*/ 522 h 580"/>
                <a:gd name="T4" fmla="*/ 174 w 179"/>
                <a:gd name="T5" fmla="*/ 580 h 580"/>
                <a:gd name="T6" fmla="*/ 179 w 179"/>
                <a:gd name="T7" fmla="*/ 573 h 580"/>
                <a:gd name="T8" fmla="*/ 162 w 179"/>
                <a:gd name="T9" fmla="*/ 516 h 580"/>
                <a:gd name="T10" fmla="*/ 140 w 179"/>
                <a:gd name="T11" fmla="*/ 445 h 580"/>
                <a:gd name="T12" fmla="*/ 135 w 179"/>
                <a:gd name="T13" fmla="*/ 451 h 580"/>
                <a:gd name="T14" fmla="*/ 153 w 179"/>
                <a:gd name="T15" fmla="*/ 512 h 580"/>
                <a:gd name="T16" fmla="*/ 159 w 179"/>
                <a:gd name="T17" fmla="*/ 505 h 580"/>
                <a:gd name="T18" fmla="*/ 140 w 179"/>
                <a:gd name="T19" fmla="*/ 445 h 580"/>
                <a:gd name="T20" fmla="*/ 117 w 179"/>
                <a:gd name="T21" fmla="*/ 367 h 580"/>
                <a:gd name="T22" fmla="*/ 111 w 179"/>
                <a:gd name="T23" fmla="*/ 374 h 580"/>
                <a:gd name="T24" fmla="*/ 131 w 179"/>
                <a:gd name="T25" fmla="*/ 440 h 580"/>
                <a:gd name="T26" fmla="*/ 137 w 179"/>
                <a:gd name="T27" fmla="*/ 433 h 580"/>
                <a:gd name="T28" fmla="*/ 117 w 179"/>
                <a:gd name="T29" fmla="*/ 367 h 580"/>
                <a:gd name="T30" fmla="*/ 93 w 179"/>
                <a:gd name="T31" fmla="*/ 287 h 580"/>
                <a:gd name="T32" fmla="*/ 87 w 179"/>
                <a:gd name="T33" fmla="*/ 294 h 580"/>
                <a:gd name="T34" fmla="*/ 108 w 179"/>
                <a:gd name="T35" fmla="*/ 363 h 580"/>
                <a:gd name="T36" fmla="*/ 114 w 179"/>
                <a:gd name="T37" fmla="*/ 356 h 580"/>
                <a:gd name="T38" fmla="*/ 93 w 179"/>
                <a:gd name="T39" fmla="*/ 287 h 580"/>
                <a:gd name="T40" fmla="*/ 71 w 179"/>
                <a:gd name="T41" fmla="*/ 214 h 580"/>
                <a:gd name="T42" fmla="*/ 65 w 179"/>
                <a:gd name="T43" fmla="*/ 221 h 580"/>
                <a:gd name="T44" fmla="*/ 84 w 179"/>
                <a:gd name="T45" fmla="*/ 282 h 580"/>
                <a:gd name="T46" fmla="*/ 89 w 179"/>
                <a:gd name="T47" fmla="*/ 276 h 580"/>
                <a:gd name="T48" fmla="*/ 71 w 179"/>
                <a:gd name="T49" fmla="*/ 214 h 580"/>
                <a:gd name="T50" fmla="*/ 47 w 179"/>
                <a:gd name="T51" fmla="*/ 138 h 580"/>
                <a:gd name="T52" fmla="*/ 42 w 179"/>
                <a:gd name="T53" fmla="*/ 145 h 580"/>
                <a:gd name="T54" fmla="*/ 62 w 179"/>
                <a:gd name="T55" fmla="*/ 210 h 580"/>
                <a:gd name="T56" fmla="*/ 67 w 179"/>
                <a:gd name="T57" fmla="*/ 204 h 580"/>
                <a:gd name="T58" fmla="*/ 47 w 179"/>
                <a:gd name="T59" fmla="*/ 138 h 580"/>
                <a:gd name="T60" fmla="*/ 28 w 179"/>
                <a:gd name="T61" fmla="*/ 74 h 580"/>
                <a:gd name="T62" fmla="*/ 23 w 179"/>
                <a:gd name="T63" fmla="*/ 81 h 580"/>
                <a:gd name="T64" fmla="*/ 38 w 179"/>
                <a:gd name="T65" fmla="*/ 133 h 580"/>
                <a:gd name="T66" fmla="*/ 44 w 179"/>
                <a:gd name="T67" fmla="*/ 126 h 580"/>
                <a:gd name="T68" fmla="*/ 28 w 179"/>
                <a:gd name="T69" fmla="*/ 74 h 580"/>
                <a:gd name="T70" fmla="*/ 6 w 179"/>
                <a:gd name="T71" fmla="*/ 0 h 580"/>
                <a:gd name="T72" fmla="*/ 0 w 179"/>
                <a:gd name="T73" fmla="*/ 7 h 580"/>
                <a:gd name="T74" fmla="*/ 19 w 179"/>
                <a:gd name="T75" fmla="*/ 70 h 580"/>
                <a:gd name="T76" fmla="*/ 25 w 179"/>
                <a:gd name="T77" fmla="*/ 63 h 580"/>
                <a:gd name="T78" fmla="*/ 6 w 179"/>
                <a:gd name="T79" fmla="*/ 0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79" h="580">
                  <a:moveTo>
                    <a:pt x="162" y="516"/>
                  </a:moveTo>
                  <a:lnTo>
                    <a:pt x="156" y="522"/>
                  </a:lnTo>
                  <a:lnTo>
                    <a:pt x="174" y="580"/>
                  </a:lnTo>
                  <a:lnTo>
                    <a:pt x="179" y="573"/>
                  </a:lnTo>
                  <a:lnTo>
                    <a:pt x="162" y="516"/>
                  </a:lnTo>
                  <a:close/>
                  <a:moveTo>
                    <a:pt x="140" y="445"/>
                  </a:moveTo>
                  <a:lnTo>
                    <a:pt x="135" y="451"/>
                  </a:lnTo>
                  <a:lnTo>
                    <a:pt x="153" y="512"/>
                  </a:lnTo>
                  <a:lnTo>
                    <a:pt x="159" y="505"/>
                  </a:lnTo>
                  <a:lnTo>
                    <a:pt x="140" y="445"/>
                  </a:lnTo>
                  <a:close/>
                  <a:moveTo>
                    <a:pt x="117" y="367"/>
                  </a:moveTo>
                  <a:lnTo>
                    <a:pt x="111" y="374"/>
                  </a:lnTo>
                  <a:lnTo>
                    <a:pt x="131" y="440"/>
                  </a:lnTo>
                  <a:lnTo>
                    <a:pt x="137" y="433"/>
                  </a:lnTo>
                  <a:lnTo>
                    <a:pt x="117" y="367"/>
                  </a:lnTo>
                  <a:close/>
                  <a:moveTo>
                    <a:pt x="93" y="287"/>
                  </a:moveTo>
                  <a:lnTo>
                    <a:pt x="87" y="294"/>
                  </a:lnTo>
                  <a:lnTo>
                    <a:pt x="108" y="363"/>
                  </a:lnTo>
                  <a:lnTo>
                    <a:pt x="114" y="356"/>
                  </a:lnTo>
                  <a:lnTo>
                    <a:pt x="93" y="287"/>
                  </a:lnTo>
                  <a:close/>
                  <a:moveTo>
                    <a:pt x="71" y="214"/>
                  </a:moveTo>
                  <a:lnTo>
                    <a:pt x="65" y="221"/>
                  </a:lnTo>
                  <a:lnTo>
                    <a:pt x="84" y="282"/>
                  </a:lnTo>
                  <a:lnTo>
                    <a:pt x="89" y="276"/>
                  </a:lnTo>
                  <a:lnTo>
                    <a:pt x="71" y="214"/>
                  </a:lnTo>
                  <a:close/>
                  <a:moveTo>
                    <a:pt x="47" y="138"/>
                  </a:moveTo>
                  <a:lnTo>
                    <a:pt x="42" y="145"/>
                  </a:lnTo>
                  <a:lnTo>
                    <a:pt x="62" y="210"/>
                  </a:lnTo>
                  <a:lnTo>
                    <a:pt x="67" y="204"/>
                  </a:lnTo>
                  <a:lnTo>
                    <a:pt x="47" y="138"/>
                  </a:lnTo>
                  <a:close/>
                  <a:moveTo>
                    <a:pt x="28" y="74"/>
                  </a:moveTo>
                  <a:lnTo>
                    <a:pt x="23" y="81"/>
                  </a:lnTo>
                  <a:lnTo>
                    <a:pt x="38" y="133"/>
                  </a:lnTo>
                  <a:lnTo>
                    <a:pt x="44" y="126"/>
                  </a:lnTo>
                  <a:lnTo>
                    <a:pt x="28" y="74"/>
                  </a:lnTo>
                  <a:close/>
                  <a:moveTo>
                    <a:pt x="6" y="0"/>
                  </a:moveTo>
                  <a:lnTo>
                    <a:pt x="0" y="7"/>
                  </a:lnTo>
                  <a:lnTo>
                    <a:pt x="19" y="70"/>
                  </a:lnTo>
                  <a:lnTo>
                    <a:pt x="25" y="63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D4D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2" name="Freeform 157">
              <a:extLst>
                <a:ext uri="{FF2B5EF4-FFF2-40B4-BE49-F238E27FC236}">
                  <a16:creationId xmlns:a16="http://schemas.microsoft.com/office/drawing/2014/main" id="{023F1863-8453-45EF-9F6E-D5850D0BDD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5852085" y="-10251880"/>
              <a:ext cx="1196006" cy="1957835"/>
            </a:xfrm>
            <a:custGeom>
              <a:avLst/>
              <a:gdLst>
                <a:gd name="T0" fmla="*/ 162 w 179"/>
                <a:gd name="T1" fmla="*/ 516 h 580"/>
                <a:gd name="T2" fmla="*/ 156 w 179"/>
                <a:gd name="T3" fmla="*/ 522 h 580"/>
                <a:gd name="T4" fmla="*/ 174 w 179"/>
                <a:gd name="T5" fmla="*/ 580 h 580"/>
                <a:gd name="T6" fmla="*/ 179 w 179"/>
                <a:gd name="T7" fmla="*/ 573 h 580"/>
                <a:gd name="T8" fmla="*/ 162 w 179"/>
                <a:gd name="T9" fmla="*/ 516 h 580"/>
                <a:gd name="T10" fmla="*/ 140 w 179"/>
                <a:gd name="T11" fmla="*/ 445 h 580"/>
                <a:gd name="T12" fmla="*/ 135 w 179"/>
                <a:gd name="T13" fmla="*/ 451 h 580"/>
                <a:gd name="T14" fmla="*/ 153 w 179"/>
                <a:gd name="T15" fmla="*/ 512 h 580"/>
                <a:gd name="T16" fmla="*/ 159 w 179"/>
                <a:gd name="T17" fmla="*/ 505 h 580"/>
                <a:gd name="T18" fmla="*/ 140 w 179"/>
                <a:gd name="T19" fmla="*/ 445 h 580"/>
                <a:gd name="T20" fmla="*/ 117 w 179"/>
                <a:gd name="T21" fmla="*/ 367 h 580"/>
                <a:gd name="T22" fmla="*/ 111 w 179"/>
                <a:gd name="T23" fmla="*/ 374 h 580"/>
                <a:gd name="T24" fmla="*/ 131 w 179"/>
                <a:gd name="T25" fmla="*/ 440 h 580"/>
                <a:gd name="T26" fmla="*/ 137 w 179"/>
                <a:gd name="T27" fmla="*/ 433 h 580"/>
                <a:gd name="T28" fmla="*/ 117 w 179"/>
                <a:gd name="T29" fmla="*/ 367 h 580"/>
                <a:gd name="T30" fmla="*/ 93 w 179"/>
                <a:gd name="T31" fmla="*/ 287 h 580"/>
                <a:gd name="T32" fmla="*/ 87 w 179"/>
                <a:gd name="T33" fmla="*/ 294 h 580"/>
                <a:gd name="T34" fmla="*/ 108 w 179"/>
                <a:gd name="T35" fmla="*/ 363 h 580"/>
                <a:gd name="T36" fmla="*/ 114 w 179"/>
                <a:gd name="T37" fmla="*/ 356 h 580"/>
                <a:gd name="T38" fmla="*/ 93 w 179"/>
                <a:gd name="T39" fmla="*/ 287 h 580"/>
                <a:gd name="T40" fmla="*/ 71 w 179"/>
                <a:gd name="T41" fmla="*/ 214 h 580"/>
                <a:gd name="T42" fmla="*/ 65 w 179"/>
                <a:gd name="T43" fmla="*/ 221 h 580"/>
                <a:gd name="T44" fmla="*/ 84 w 179"/>
                <a:gd name="T45" fmla="*/ 282 h 580"/>
                <a:gd name="T46" fmla="*/ 89 w 179"/>
                <a:gd name="T47" fmla="*/ 276 h 580"/>
                <a:gd name="T48" fmla="*/ 71 w 179"/>
                <a:gd name="T49" fmla="*/ 214 h 580"/>
                <a:gd name="T50" fmla="*/ 47 w 179"/>
                <a:gd name="T51" fmla="*/ 138 h 580"/>
                <a:gd name="T52" fmla="*/ 42 w 179"/>
                <a:gd name="T53" fmla="*/ 145 h 580"/>
                <a:gd name="T54" fmla="*/ 62 w 179"/>
                <a:gd name="T55" fmla="*/ 210 h 580"/>
                <a:gd name="T56" fmla="*/ 67 w 179"/>
                <a:gd name="T57" fmla="*/ 204 h 580"/>
                <a:gd name="T58" fmla="*/ 47 w 179"/>
                <a:gd name="T59" fmla="*/ 138 h 580"/>
                <a:gd name="T60" fmla="*/ 28 w 179"/>
                <a:gd name="T61" fmla="*/ 74 h 580"/>
                <a:gd name="T62" fmla="*/ 23 w 179"/>
                <a:gd name="T63" fmla="*/ 81 h 580"/>
                <a:gd name="T64" fmla="*/ 38 w 179"/>
                <a:gd name="T65" fmla="*/ 133 h 580"/>
                <a:gd name="T66" fmla="*/ 44 w 179"/>
                <a:gd name="T67" fmla="*/ 126 h 580"/>
                <a:gd name="T68" fmla="*/ 28 w 179"/>
                <a:gd name="T69" fmla="*/ 74 h 580"/>
                <a:gd name="T70" fmla="*/ 6 w 179"/>
                <a:gd name="T71" fmla="*/ 0 h 580"/>
                <a:gd name="T72" fmla="*/ 0 w 179"/>
                <a:gd name="T73" fmla="*/ 7 h 580"/>
                <a:gd name="T74" fmla="*/ 19 w 179"/>
                <a:gd name="T75" fmla="*/ 70 h 580"/>
                <a:gd name="T76" fmla="*/ 25 w 179"/>
                <a:gd name="T77" fmla="*/ 63 h 580"/>
                <a:gd name="T78" fmla="*/ 6 w 179"/>
                <a:gd name="T79" fmla="*/ 0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79" h="580">
                  <a:moveTo>
                    <a:pt x="162" y="516"/>
                  </a:moveTo>
                  <a:lnTo>
                    <a:pt x="156" y="522"/>
                  </a:lnTo>
                  <a:lnTo>
                    <a:pt x="174" y="580"/>
                  </a:lnTo>
                  <a:lnTo>
                    <a:pt x="179" y="573"/>
                  </a:lnTo>
                  <a:lnTo>
                    <a:pt x="162" y="516"/>
                  </a:lnTo>
                  <a:moveTo>
                    <a:pt x="140" y="445"/>
                  </a:moveTo>
                  <a:lnTo>
                    <a:pt x="135" y="451"/>
                  </a:lnTo>
                  <a:lnTo>
                    <a:pt x="153" y="512"/>
                  </a:lnTo>
                  <a:lnTo>
                    <a:pt x="159" y="505"/>
                  </a:lnTo>
                  <a:lnTo>
                    <a:pt x="140" y="445"/>
                  </a:lnTo>
                  <a:moveTo>
                    <a:pt x="117" y="367"/>
                  </a:moveTo>
                  <a:lnTo>
                    <a:pt x="111" y="374"/>
                  </a:lnTo>
                  <a:lnTo>
                    <a:pt x="131" y="440"/>
                  </a:lnTo>
                  <a:lnTo>
                    <a:pt x="137" y="433"/>
                  </a:lnTo>
                  <a:lnTo>
                    <a:pt x="117" y="367"/>
                  </a:lnTo>
                  <a:moveTo>
                    <a:pt x="93" y="287"/>
                  </a:moveTo>
                  <a:lnTo>
                    <a:pt x="87" y="294"/>
                  </a:lnTo>
                  <a:lnTo>
                    <a:pt x="108" y="363"/>
                  </a:lnTo>
                  <a:lnTo>
                    <a:pt x="114" y="356"/>
                  </a:lnTo>
                  <a:lnTo>
                    <a:pt x="93" y="287"/>
                  </a:lnTo>
                  <a:moveTo>
                    <a:pt x="71" y="214"/>
                  </a:moveTo>
                  <a:lnTo>
                    <a:pt x="65" y="221"/>
                  </a:lnTo>
                  <a:lnTo>
                    <a:pt x="84" y="282"/>
                  </a:lnTo>
                  <a:lnTo>
                    <a:pt x="89" y="276"/>
                  </a:lnTo>
                  <a:lnTo>
                    <a:pt x="71" y="214"/>
                  </a:lnTo>
                  <a:moveTo>
                    <a:pt x="47" y="138"/>
                  </a:moveTo>
                  <a:lnTo>
                    <a:pt x="42" y="145"/>
                  </a:lnTo>
                  <a:lnTo>
                    <a:pt x="62" y="210"/>
                  </a:lnTo>
                  <a:lnTo>
                    <a:pt x="67" y="204"/>
                  </a:lnTo>
                  <a:lnTo>
                    <a:pt x="47" y="138"/>
                  </a:lnTo>
                  <a:moveTo>
                    <a:pt x="28" y="74"/>
                  </a:moveTo>
                  <a:lnTo>
                    <a:pt x="23" y="81"/>
                  </a:lnTo>
                  <a:lnTo>
                    <a:pt x="38" y="133"/>
                  </a:lnTo>
                  <a:lnTo>
                    <a:pt x="44" y="126"/>
                  </a:lnTo>
                  <a:lnTo>
                    <a:pt x="28" y="74"/>
                  </a:lnTo>
                  <a:moveTo>
                    <a:pt x="6" y="0"/>
                  </a:moveTo>
                  <a:lnTo>
                    <a:pt x="0" y="7"/>
                  </a:lnTo>
                  <a:lnTo>
                    <a:pt x="19" y="70"/>
                  </a:lnTo>
                  <a:lnTo>
                    <a:pt x="25" y="63"/>
                  </a:lnTo>
                  <a:lnTo>
                    <a:pt x="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3" name="Freeform 158">
              <a:extLst>
                <a:ext uri="{FF2B5EF4-FFF2-40B4-BE49-F238E27FC236}">
                  <a16:creationId xmlns:a16="http://schemas.microsoft.com/office/drawing/2014/main" id="{B23BB572-EE8C-4886-A471-26A3FE1B350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5143836" y="-10680579"/>
              <a:ext cx="1189324" cy="1957835"/>
            </a:xfrm>
            <a:custGeom>
              <a:avLst/>
              <a:gdLst>
                <a:gd name="T0" fmla="*/ 161 w 178"/>
                <a:gd name="T1" fmla="*/ 516 h 580"/>
                <a:gd name="T2" fmla="*/ 155 w 178"/>
                <a:gd name="T3" fmla="*/ 522 h 580"/>
                <a:gd name="T4" fmla="*/ 173 w 178"/>
                <a:gd name="T5" fmla="*/ 580 h 580"/>
                <a:gd name="T6" fmla="*/ 178 w 178"/>
                <a:gd name="T7" fmla="*/ 573 h 580"/>
                <a:gd name="T8" fmla="*/ 161 w 178"/>
                <a:gd name="T9" fmla="*/ 516 h 580"/>
                <a:gd name="T10" fmla="*/ 140 w 178"/>
                <a:gd name="T11" fmla="*/ 445 h 580"/>
                <a:gd name="T12" fmla="*/ 134 w 178"/>
                <a:gd name="T13" fmla="*/ 451 h 580"/>
                <a:gd name="T14" fmla="*/ 152 w 178"/>
                <a:gd name="T15" fmla="*/ 512 h 580"/>
                <a:gd name="T16" fmla="*/ 158 w 178"/>
                <a:gd name="T17" fmla="*/ 505 h 580"/>
                <a:gd name="T18" fmla="*/ 140 w 178"/>
                <a:gd name="T19" fmla="*/ 445 h 580"/>
                <a:gd name="T20" fmla="*/ 116 w 178"/>
                <a:gd name="T21" fmla="*/ 367 h 580"/>
                <a:gd name="T22" fmla="*/ 110 w 178"/>
                <a:gd name="T23" fmla="*/ 374 h 580"/>
                <a:gd name="T24" fmla="*/ 130 w 178"/>
                <a:gd name="T25" fmla="*/ 440 h 580"/>
                <a:gd name="T26" fmla="*/ 136 w 178"/>
                <a:gd name="T27" fmla="*/ 433 h 580"/>
                <a:gd name="T28" fmla="*/ 116 w 178"/>
                <a:gd name="T29" fmla="*/ 367 h 580"/>
                <a:gd name="T30" fmla="*/ 92 w 178"/>
                <a:gd name="T31" fmla="*/ 287 h 580"/>
                <a:gd name="T32" fmla="*/ 86 w 178"/>
                <a:gd name="T33" fmla="*/ 294 h 580"/>
                <a:gd name="T34" fmla="*/ 107 w 178"/>
                <a:gd name="T35" fmla="*/ 362 h 580"/>
                <a:gd name="T36" fmla="*/ 113 w 178"/>
                <a:gd name="T37" fmla="*/ 355 h 580"/>
                <a:gd name="T38" fmla="*/ 92 w 178"/>
                <a:gd name="T39" fmla="*/ 287 h 580"/>
                <a:gd name="T40" fmla="*/ 70 w 178"/>
                <a:gd name="T41" fmla="*/ 214 h 580"/>
                <a:gd name="T42" fmla="*/ 65 w 178"/>
                <a:gd name="T43" fmla="*/ 221 h 580"/>
                <a:gd name="T44" fmla="*/ 83 w 178"/>
                <a:gd name="T45" fmla="*/ 282 h 580"/>
                <a:gd name="T46" fmla="*/ 88 w 178"/>
                <a:gd name="T47" fmla="*/ 276 h 580"/>
                <a:gd name="T48" fmla="*/ 70 w 178"/>
                <a:gd name="T49" fmla="*/ 214 h 580"/>
                <a:gd name="T50" fmla="*/ 46 w 178"/>
                <a:gd name="T51" fmla="*/ 137 h 580"/>
                <a:gd name="T52" fmla="*/ 41 w 178"/>
                <a:gd name="T53" fmla="*/ 145 h 580"/>
                <a:gd name="T54" fmla="*/ 61 w 178"/>
                <a:gd name="T55" fmla="*/ 210 h 580"/>
                <a:gd name="T56" fmla="*/ 67 w 178"/>
                <a:gd name="T57" fmla="*/ 204 h 580"/>
                <a:gd name="T58" fmla="*/ 46 w 178"/>
                <a:gd name="T59" fmla="*/ 137 h 580"/>
                <a:gd name="T60" fmla="*/ 27 w 178"/>
                <a:gd name="T61" fmla="*/ 74 h 580"/>
                <a:gd name="T62" fmla="*/ 22 w 178"/>
                <a:gd name="T63" fmla="*/ 81 h 580"/>
                <a:gd name="T64" fmla="*/ 38 w 178"/>
                <a:gd name="T65" fmla="*/ 133 h 580"/>
                <a:gd name="T66" fmla="*/ 43 w 178"/>
                <a:gd name="T67" fmla="*/ 126 h 580"/>
                <a:gd name="T68" fmla="*/ 27 w 178"/>
                <a:gd name="T69" fmla="*/ 74 h 580"/>
                <a:gd name="T70" fmla="*/ 5 w 178"/>
                <a:gd name="T71" fmla="*/ 0 h 580"/>
                <a:gd name="T72" fmla="*/ 0 w 178"/>
                <a:gd name="T73" fmla="*/ 7 h 580"/>
                <a:gd name="T74" fmla="*/ 19 w 178"/>
                <a:gd name="T75" fmla="*/ 70 h 580"/>
                <a:gd name="T76" fmla="*/ 24 w 178"/>
                <a:gd name="T77" fmla="*/ 63 h 580"/>
                <a:gd name="T78" fmla="*/ 5 w 178"/>
                <a:gd name="T79" fmla="*/ 0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78" h="580">
                  <a:moveTo>
                    <a:pt x="161" y="516"/>
                  </a:moveTo>
                  <a:lnTo>
                    <a:pt x="155" y="522"/>
                  </a:lnTo>
                  <a:lnTo>
                    <a:pt x="173" y="580"/>
                  </a:lnTo>
                  <a:lnTo>
                    <a:pt x="178" y="573"/>
                  </a:lnTo>
                  <a:lnTo>
                    <a:pt x="161" y="516"/>
                  </a:lnTo>
                  <a:close/>
                  <a:moveTo>
                    <a:pt x="140" y="445"/>
                  </a:moveTo>
                  <a:lnTo>
                    <a:pt x="134" y="451"/>
                  </a:lnTo>
                  <a:lnTo>
                    <a:pt x="152" y="512"/>
                  </a:lnTo>
                  <a:lnTo>
                    <a:pt x="158" y="505"/>
                  </a:lnTo>
                  <a:lnTo>
                    <a:pt x="140" y="445"/>
                  </a:lnTo>
                  <a:close/>
                  <a:moveTo>
                    <a:pt x="116" y="367"/>
                  </a:moveTo>
                  <a:lnTo>
                    <a:pt x="110" y="374"/>
                  </a:lnTo>
                  <a:lnTo>
                    <a:pt x="130" y="440"/>
                  </a:lnTo>
                  <a:lnTo>
                    <a:pt x="136" y="433"/>
                  </a:lnTo>
                  <a:lnTo>
                    <a:pt x="116" y="367"/>
                  </a:lnTo>
                  <a:close/>
                  <a:moveTo>
                    <a:pt x="92" y="287"/>
                  </a:moveTo>
                  <a:lnTo>
                    <a:pt x="86" y="294"/>
                  </a:lnTo>
                  <a:lnTo>
                    <a:pt x="107" y="362"/>
                  </a:lnTo>
                  <a:lnTo>
                    <a:pt x="113" y="355"/>
                  </a:lnTo>
                  <a:lnTo>
                    <a:pt x="92" y="287"/>
                  </a:lnTo>
                  <a:close/>
                  <a:moveTo>
                    <a:pt x="70" y="214"/>
                  </a:moveTo>
                  <a:lnTo>
                    <a:pt x="65" y="221"/>
                  </a:lnTo>
                  <a:lnTo>
                    <a:pt x="83" y="282"/>
                  </a:lnTo>
                  <a:lnTo>
                    <a:pt x="88" y="276"/>
                  </a:lnTo>
                  <a:lnTo>
                    <a:pt x="70" y="214"/>
                  </a:lnTo>
                  <a:close/>
                  <a:moveTo>
                    <a:pt x="46" y="137"/>
                  </a:moveTo>
                  <a:lnTo>
                    <a:pt x="41" y="145"/>
                  </a:lnTo>
                  <a:lnTo>
                    <a:pt x="61" y="210"/>
                  </a:lnTo>
                  <a:lnTo>
                    <a:pt x="67" y="204"/>
                  </a:lnTo>
                  <a:lnTo>
                    <a:pt x="46" y="137"/>
                  </a:lnTo>
                  <a:close/>
                  <a:moveTo>
                    <a:pt x="27" y="74"/>
                  </a:moveTo>
                  <a:lnTo>
                    <a:pt x="22" y="81"/>
                  </a:lnTo>
                  <a:lnTo>
                    <a:pt x="38" y="133"/>
                  </a:lnTo>
                  <a:lnTo>
                    <a:pt x="43" y="126"/>
                  </a:lnTo>
                  <a:lnTo>
                    <a:pt x="27" y="74"/>
                  </a:lnTo>
                  <a:close/>
                  <a:moveTo>
                    <a:pt x="5" y="0"/>
                  </a:moveTo>
                  <a:lnTo>
                    <a:pt x="0" y="7"/>
                  </a:lnTo>
                  <a:lnTo>
                    <a:pt x="19" y="70"/>
                  </a:lnTo>
                  <a:lnTo>
                    <a:pt x="24" y="63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4D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4" name="Freeform 159">
              <a:extLst>
                <a:ext uri="{FF2B5EF4-FFF2-40B4-BE49-F238E27FC236}">
                  <a16:creationId xmlns:a16="http://schemas.microsoft.com/office/drawing/2014/main" id="{C3D6E8C0-208F-4934-92B2-B4B02CEC6BE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5143836" y="-10680579"/>
              <a:ext cx="1189324" cy="1957835"/>
            </a:xfrm>
            <a:custGeom>
              <a:avLst/>
              <a:gdLst>
                <a:gd name="T0" fmla="*/ 161 w 178"/>
                <a:gd name="T1" fmla="*/ 516 h 580"/>
                <a:gd name="T2" fmla="*/ 155 w 178"/>
                <a:gd name="T3" fmla="*/ 522 h 580"/>
                <a:gd name="T4" fmla="*/ 173 w 178"/>
                <a:gd name="T5" fmla="*/ 580 h 580"/>
                <a:gd name="T6" fmla="*/ 178 w 178"/>
                <a:gd name="T7" fmla="*/ 573 h 580"/>
                <a:gd name="T8" fmla="*/ 161 w 178"/>
                <a:gd name="T9" fmla="*/ 516 h 580"/>
                <a:gd name="T10" fmla="*/ 140 w 178"/>
                <a:gd name="T11" fmla="*/ 445 h 580"/>
                <a:gd name="T12" fmla="*/ 134 w 178"/>
                <a:gd name="T13" fmla="*/ 451 h 580"/>
                <a:gd name="T14" fmla="*/ 152 w 178"/>
                <a:gd name="T15" fmla="*/ 512 h 580"/>
                <a:gd name="T16" fmla="*/ 158 w 178"/>
                <a:gd name="T17" fmla="*/ 505 h 580"/>
                <a:gd name="T18" fmla="*/ 140 w 178"/>
                <a:gd name="T19" fmla="*/ 445 h 580"/>
                <a:gd name="T20" fmla="*/ 116 w 178"/>
                <a:gd name="T21" fmla="*/ 367 h 580"/>
                <a:gd name="T22" fmla="*/ 110 w 178"/>
                <a:gd name="T23" fmla="*/ 374 h 580"/>
                <a:gd name="T24" fmla="*/ 130 w 178"/>
                <a:gd name="T25" fmla="*/ 440 h 580"/>
                <a:gd name="T26" fmla="*/ 136 w 178"/>
                <a:gd name="T27" fmla="*/ 433 h 580"/>
                <a:gd name="T28" fmla="*/ 116 w 178"/>
                <a:gd name="T29" fmla="*/ 367 h 580"/>
                <a:gd name="T30" fmla="*/ 92 w 178"/>
                <a:gd name="T31" fmla="*/ 287 h 580"/>
                <a:gd name="T32" fmla="*/ 86 w 178"/>
                <a:gd name="T33" fmla="*/ 294 h 580"/>
                <a:gd name="T34" fmla="*/ 107 w 178"/>
                <a:gd name="T35" fmla="*/ 362 h 580"/>
                <a:gd name="T36" fmla="*/ 113 w 178"/>
                <a:gd name="T37" fmla="*/ 355 h 580"/>
                <a:gd name="T38" fmla="*/ 92 w 178"/>
                <a:gd name="T39" fmla="*/ 287 h 580"/>
                <a:gd name="T40" fmla="*/ 70 w 178"/>
                <a:gd name="T41" fmla="*/ 214 h 580"/>
                <a:gd name="T42" fmla="*/ 65 w 178"/>
                <a:gd name="T43" fmla="*/ 221 h 580"/>
                <a:gd name="T44" fmla="*/ 83 w 178"/>
                <a:gd name="T45" fmla="*/ 282 h 580"/>
                <a:gd name="T46" fmla="*/ 88 w 178"/>
                <a:gd name="T47" fmla="*/ 276 h 580"/>
                <a:gd name="T48" fmla="*/ 70 w 178"/>
                <a:gd name="T49" fmla="*/ 214 h 580"/>
                <a:gd name="T50" fmla="*/ 46 w 178"/>
                <a:gd name="T51" fmla="*/ 137 h 580"/>
                <a:gd name="T52" fmla="*/ 41 w 178"/>
                <a:gd name="T53" fmla="*/ 145 h 580"/>
                <a:gd name="T54" fmla="*/ 61 w 178"/>
                <a:gd name="T55" fmla="*/ 210 h 580"/>
                <a:gd name="T56" fmla="*/ 67 w 178"/>
                <a:gd name="T57" fmla="*/ 204 h 580"/>
                <a:gd name="T58" fmla="*/ 46 w 178"/>
                <a:gd name="T59" fmla="*/ 137 h 580"/>
                <a:gd name="T60" fmla="*/ 27 w 178"/>
                <a:gd name="T61" fmla="*/ 74 h 580"/>
                <a:gd name="T62" fmla="*/ 22 w 178"/>
                <a:gd name="T63" fmla="*/ 81 h 580"/>
                <a:gd name="T64" fmla="*/ 38 w 178"/>
                <a:gd name="T65" fmla="*/ 133 h 580"/>
                <a:gd name="T66" fmla="*/ 43 w 178"/>
                <a:gd name="T67" fmla="*/ 126 h 580"/>
                <a:gd name="T68" fmla="*/ 27 w 178"/>
                <a:gd name="T69" fmla="*/ 74 h 580"/>
                <a:gd name="T70" fmla="*/ 5 w 178"/>
                <a:gd name="T71" fmla="*/ 0 h 580"/>
                <a:gd name="T72" fmla="*/ 0 w 178"/>
                <a:gd name="T73" fmla="*/ 7 h 580"/>
                <a:gd name="T74" fmla="*/ 19 w 178"/>
                <a:gd name="T75" fmla="*/ 70 h 580"/>
                <a:gd name="T76" fmla="*/ 24 w 178"/>
                <a:gd name="T77" fmla="*/ 63 h 580"/>
                <a:gd name="T78" fmla="*/ 5 w 178"/>
                <a:gd name="T79" fmla="*/ 0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78" h="580">
                  <a:moveTo>
                    <a:pt x="161" y="516"/>
                  </a:moveTo>
                  <a:lnTo>
                    <a:pt x="155" y="522"/>
                  </a:lnTo>
                  <a:lnTo>
                    <a:pt x="173" y="580"/>
                  </a:lnTo>
                  <a:lnTo>
                    <a:pt x="178" y="573"/>
                  </a:lnTo>
                  <a:lnTo>
                    <a:pt x="161" y="516"/>
                  </a:lnTo>
                  <a:moveTo>
                    <a:pt x="140" y="445"/>
                  </a:moveTo>
                  <a:lnTo>
                    <a:pt x="134" y="451"/>
                  </a:lnTo>
                  <a:lnTo>
                    <a:pt x="152" y="512"/>
                  </a:lnTo>
                  <a:lnTo>
                    <a:pt x="158" y="505"/>
                  </a:lnTo>
                  <a:lnTo>
                    <a:pt x="140" y="445"/>
                  </a:lnTo>
                  <a:moveTo>
                    <a:pt x="116" y="367"/>
                  </a:moveTo>
                  <a:lnTo>
                    <a:pt x="110" y="374"/>
                  </a:lnTo>
                  <a:lnTo>
                    <a:pt x="130" y="440"/>
                  </a:lnTo>
                  <a:lnTo>
                    <a:pt x="136" y="433"/>
                  </a:lnTo>
                  <a:lnTo>
                    <a:pt x="116" y="367"/>
                  </a:lnTo>
                  <a:moveTo>
                    <a:pt x="92" y="287"/>
                  </a:moveTo>
                  <a:lnTo>
                    <a:pt x="86" y="294"/>
                  </a:lnTo>
                  <a:lnTo>
                    <a:pt x="107" y="362"/>
                  </a:lnTo>
                  <a:lnTo>
                    <a:pt x="113" y="355"/>
                  </a:lnTo>
                  <a:lnTo>
                    <a:pt x="92" y="287"/>
                  </a:lnTo>
                  <a:moveTo>
                    <a:pt x="70" y="214"/>
                  </a:moveTo>
                  <a:lnTo>
                    <a:pt x="65" y="221"/>
                  </a:lnTo>
                  <a:lnTo>
                    <a:pt x="83" y="282"/>
                  </a:lnTo>
                  <a:lnTo>
                    <a:pt x="88" y="276"/>
                  </a:lnTo>
                  <a:lnTo>
                    <a:pt x="70" y="214"/>
                  </a:lnTo>
                  <a:moveTo>
                    <a:pt x="46" y="137"/>
                  </a:moveTo>
                  <a:lnTo>
                    <a:pt x="41" y="145"/>
                  </a:lnTo>
                  <a:lnTo>
                    <a:pt x="61" y="210"/>
                  </a:lnTo>
                  <a:lnTo>
                    <a:pt x="67" y="204"/>
                  </a:lnTo>
                  <a:lnTo>
                    <a:pt x="46" y="137"/>
                  </a:lnTo>
                  <a:moveTo>
                    <a:pt x="27" y="74"/>
                  </a:moveTo>
                  <a:lnTo>
                    <a:pt x="22" y="81"/>
                  </a:lnTo>
                  <a:lnTo>
                    <a:pt x="38" y="133"/>
                  </a:lnTo>
                  <a:lnTo>
                    <a:pt x="43" y="126"/>
                  </a:lnTo>
                  <a:lnTo>
                    <a:pt x="27" y="74"/>
                  </a:lnTo>
                  <a:moveTo>
                    <a:pt x="5" y="0"/>
                  </a:moveTo>
                  <a:lnTo>
                    <a:pt x="0" y="7"/>
                  </a:lnTo>
                  <a:lnTo>
                    <a:pt x="19" y="70"/>
                  </a:lnTo>
                  <a:lnTo>
                    <a:pt x="24" y="63"/>
                  </a:lnTo>
                  <a:lnTo>
                    <a:pt x="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5" name="Freeform 160">
              <a:extLst>
                <a:ext uri="{FF2B5EF4-FFF2-40B4-BE49-F238E27FC236}">
                  <a16:creationId xmlns:a16="http://schemas.microsoft.com/office/drawing/2014/main" id="{81B297C8-C506-4F13-AF5C-F5B0EB050D3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4448950" y="-11105901"/>
              <a:ext cx="587980" cy="1005922"/>
            </a:xfrm>
            <a:custGeom>
              <a:avLst/>
              <a:gdLst>
                <a:gd name="T0" fmla="*/ 87 w 88"/>
                <a:gd name="T1" fmla="*/ 293 h 298"/>
                <a:gd name="T2" fmla="*/ 86 w 88"/>
                <a:gd name="T3" fmla="*/ 293 h 298"/>
                <a:gd name="T4" fmla="*/ 88 w 88"/>
                <a:gd name="T5" fmla="*/ 298 h 298"/>
                <a:gd name="T6" fmla="*/ 87 w 88"/>
                <a:gd name="T7" fmla="*/ 293 h 298"/>
                <a:gd name="T8" fmla="*/ 70 w 88"/>
                <a:gd name="T9" fmla="*/ 215 h 298"/>
                <a:gd name="T10" fmla="*/ 65 w 88"/>
                <a:gd name="T11" fmla="*/ 221 h 298"/>
                <a:gd name="T12" fmla="*/ 83 w 88"/>
                <a:gd name="T13" fmla="*/ 283 h 298"/>
                <a:gd name="T14" fmla="*/ 85 w 88"/>
                <a:gd name="T15" fmla="*/ 279 h 298"/>
                <a:gd name="T16" fmla="*/ 82 w 88"/>
                <a:gd name="T17" fmla="*/ 255 h 298"/>
                <a:gd name="T18" fmla="*/ 70 w 88"/>
                <a:gd name="T19" fmla="*/ 215 h 298"/>
                <a:gd name="T20" fmla="*/ 47 w 88"/>
                <a:gd name="T21" fmla="*/ 137 h 298"/>
                <a:gd name="T22" fmla="*/ 41 w 88"/>
                <a:gd name="T23" fmla="*/ 144 h 298"/>
                <a:gd name="T24" fmla="*/ 61 w 88"/>
                <a:gd name="T25" fmla="*/ 211 h 298"/>
                <a:gd name="T26" fmla="*/ 67 w 88"/>
                <a:gd name="T27" fmla="*/ 203 h 298"/>
                <a:gd name="T28" fmla="*/ 47 w 88"/>
                <a:gd name="T29" fmla="*/ 137 h 298"/>
                <a:gd name="T30" fmla="*/ 28 w 88"/>
                <a:gd name="T31" fmla="*/ 75 h 298"/>
                <a:gd name="T32" fmla="*/ 22 w 88"/>
                <a:gd name="T33" fmla="*/ 81 h 298"/>
                <a:gd name="T34" fmla="*/ 38 w 88"/>
                <a:gd name="T35" fmla="*/ 133 h 298"/>
                <a:gd name="T36" fmla="*/ 44 w 88"/>
                <a:gd name="T37" fmla="*/ 126 h 298"/>
                <a:gd name="T38" fmla="*/ 28 w 88"/>
                <a:gd name="T39" fmla="*/ 75 h 298"/>
                <a:gd name="T40" fmla="*/ 5 w 88"/>
                <a:gd name="T41" fmla="*/ 0 h 298"/>
                <a:gd name="T42" fmla="*/ 0 w 88"/>
                <a:gd name="T43" fmla="*/ 7 h 298"/>
                <a:gd name="T44" fmla="*/ 19 w 88"/>
                <a:gd name="T45" fmla="*/ 70 h 298"/>
                <a:gd name="T46" fmla="*/ 25 w 88"/>
                <a:gd name="T47" fmla="*/ 63 h 298"/>
                <a:gd name="T48" fmla="*/ 5 w 88"/>
                <a:gd name="T49" fmla="*/ 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8" h="298">
                  <a:moveTo>
                    <a:pt x="87" y="293"/>
                  </a:moveTo>
                  <a:lnTo>
                    <a:pt x="86" y="293"/>
                  </a:lnTo>
                  <a:lnTo>
                    <a:pt x="88" y="298"/>
                  </a:lnTo>
                  <a:lnTo>
                    <a:pt x="87" y="293"/>
                  </a:lnTo>
                  <a:close/>
                  <a:moveTo>
                    <a:pt x="70" y="215"/>
                  </a:moveTo>
                  <a:lnTo>
                    <a:pt x="65" y="221"/>
                  </a:lnTo>
                  <a:lnTo>
                    <a:pt x="83" y="283"/>
                  </a:lnTo>
                  <a:lnTo>
                    <a:pt x="85" y="279"/>
                  </a:lnTo>
                  <a:lnTo>
                    <a:pt x="82" y="255"/>
                  </a:lnTo>
                  <a:lnTo>
                    <a:pt x="70" y="215"/>
                  </a:lnTo>
                  <a:close/>
                  <a:moveTo>
                    <a:pt x="47" y="137"/>
                  </a:moveTo>
                  <a:lnTo>
                    <a:pt x="41" y="144"/>
                  </a:lnTo>
                  <a:lnTo>
                    <a:pt x="61" y="211"/>
                  </a:lnTo>
                  <a:lnTo>
                    <a:pt x="67" y="203"/>
                  </a:lnTo>
                  <a:lnTo>
                    <a:pt x="47" y="137"/>
                  </a:lnTo>
                  <a:close/>
                  <a:moveTo>
                    <a:pt x="28" y="75"/>
                  </a:moveTo>
                  <a:lnTo>
                    <a:pt x="22" y="81"/>
                  </a:lnTo>
                  <a:lnTo>
                    <a:pt x="38" y="133"/>
                  </a:lnTo>
                  <a:lnTo>
                    <a:pt x="44" y="126"/>
                  </a:lnTo>
                  <a:lnTo>
                    <a:pt x="28" y="75"/>
                  </a:lnTo>
                  <a:close/>
                  <a:moveTo>
                    <a:pt x="5" y="0"/>
                  </a:moveTo>
                  <a:lnTo>
                    <a:pt x="0" y="7"/>
                  </a:lnTo>
                  <a:lnTo>
                    <a:pt x="19" y="70"/>
                  </a:lnTo>
                  <a:lnTo>
                    <a:pt x="25" y="63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4D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6" name="Freeform 161">
              <a:extLst>
                <a:ext uri="{FF2B5EF4-FFF2-40B4-BE49-F238E27FC236}">
                  <a16:creationId xmlns:a16="http://schemas.microsoft.com/office/drawing/2014/main" id="{7857B418-0753-4642-AF62-53BF42A2700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4448950" y="-11105901"/>
              <a:ext cx="587980" cy="1005922"/>
            </a:xfrm>
            <a:custGeom>
              <a:avLst/>
              <a:gdLst>
                <a:gd name="T0" fmla="*/ 87 w 88"/>
                <a:gd name="T1" fmla="*/ 293 h 298"/>
                <a:gd name="T2" fmla="*/ 86 w 88"/>
                <a:gd name="T3" fmla="*/ 293 h 298"/>
                <a:gd name="T4" fmla="*/ 88 w 88"/>
                <a:gd name="T5" fmla="*/ 298 h 298"/>
                <a:gd name="T6" fmla="*/ 87 w 88"/>
                <a:gd name="T7" fmla="*/ 293 h 298"/>
                <a:gd name="T8" fmla="*/ 70 w 88"/>
                <a:gd name="T9" fmla="*/ 215 h 298"/>
                <a:gd name="T10" fmla="*/ 65 w 88"/>
                <a:gd name="T11" fmla="*/ 221 h 298"/>
                <a:gd name="T12" fmla="*/ 83 w 88"/>
                <a:gd name="T13" fmla="*/ 283 h 298"/>
                <a:gd name="T14" fmla="*/ 85 w 88"/>
                <a:gd name="T15" fmla="*/ 279 h 298"/>
                <a:gd name="T16" fmla="*/ 82 w 88"/>
                <a:gd name="T17" fmla="*/ 255 h 298"/>
                <a:gd name="T18" fmla="*/ 70 w 88"/>
                <a:gd name="T19" fmla="*/ 215 h 298"/>
                <a:gd name="T20" fmla="*/ 47 w 88"/>
                <a:gd name="T21" fmla="*/ 137 h 298"/>
                <a:gd name="T22" fmla="*/ 41 w 88"/>
                <a:gd name="T23" fmla="*/ 144 h 298"/>
                <a:gd name="T24" fmla="*/ 61 w 88"/>
                <a:gd name="T25" fmla="*/ 211 h 298"/>
                <a:gd name="T26" fmla="*/ 67 w 88"/>
                <a:gd name="T27" fmla="*/ 203 h 298"/>
                <a:gd name="T28" fmla="*/ 47 w 88"/>
                <a:gd name="T29" fmla="*/ 137 h 298"/>
                <a:gd name="T30" fmla="*/ 28 w 88"/>
                <a:gd name="T31" fmla="*/ 75 h 298"/>
                <a:gd name="T32" fmla="*/ 22 w 88"/>
                <a:gd name="T33" fmla="*/ 81 h 298"/>
                <a:gd name="T34" fmla="*/ 38 w 88"/>
                <a:gd name="T35" fmla="*/ 133 h 298"/>
                <a:gd name="T36" fmla="*/ 44 w 88"/>
                <a:gd name="T37" fmla="*/ 126 h 298"/>
                <a:gd name="T38" fmla="*/ 28 w 88"/>
                <a:gd name="T39" fmla="*/ 75 h 298"/>
                <a:gd name="T40" fmla="*/ 5 w 88"/>
                <a:gd name="T41" fmla="*/ 0 h 298"/>
                <a:gd name="T42" fmla="*/ 0 w 88"/>
                <a:gd name="T43" fmla="*/ 7 h 298"/>
                <a:gd name="T44" fmla="*/ 19 w 88"/>
                <a:gd name="T45" fmla="*/ 70 h 298"/>
                <a:gd name="T46" fmla="*/ 25 w 88"/>
                <a:gd name="T47" fmla="*/ 63 h 298"/>
                <a:gd name="T48" fmla="*/ 5 w 88"/>
                <a:gd name="T49" fmla="*/ 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8" h="298">
                  <a:moveTo>
                    <a:pt x="87" y="293"/>
                  </a:moveTo>
                  <a:lnTo>
                    <a:pt x="86" y="293"/>
                  </a:lnTo>
                  <a:lnTo>
                    <a:pt x="88" y="298"/>
                  </a:lnTo>
                  <a:lnTo>
                    <a:pt x="87" y="293"/>
                  </a:lnTo>
                  <a:moveTo>
                    <a:pt x="70" y="215"/>
                  </a:moveTo>
                  <a:lnTo>
                    <a:pt x="65" y="221"/>
                  </a:lnTo>
                  <a:lnTo>
                    <a:pt x="83" y="283"/>
                  </a:lnTo>
                  <a:lnTo>
                    <a:pt x="85" y="279"/>
                  </a:lnTo>
                  <a:lnTo>
                    <a:pt x="82" y="255"/>
                  </a:lnTo>
                  <a:lnTo>
                    <a:pt x="70" y="215"/>
                  </a:lnTo>
                  <a:moveTo>
                    <a:pt x="47" y="137"/>
                  </a:moveTo>
                  <a:lnTo>
                    <a:pt x="41" y="144"/>
                  </a:lnTo>
                  <a:lnTo>
                    <a:pt x="61" y="211"/>
                  </a:lnTo>
                  <a:lnTo>
                    <a:pt x="67" y="203"/>
                  </a:lnTo>
                  <a:lnTo>
                    <a:pt x="47" y="137"/>
                  </a:lnTo>
                  <a:moveTo>
                    <a:pt x="28" y="75"/>
                  </a:moveTo>
                  <a:lnTo>
                    <a:pt x="22" y="81"/>
                  </a:lnTo>
                  <a:lnTo>
                    <a:pt x="38" y="133"/>
                  </a:lnTo>
                  <a:lnTo>
                    <a:pt x="44" y="126"/>
                  </a:lnTo>
                  <a:lnTo>
                    <a:pt x="28" y="75"/>
                  </a:lnTo>
                  <a:moveTo>
                    <a:pt x="5" y="0"/>
                  </a:moveTo>
                  <a:lnTo>
                    <a:pt x="0" y="7"/>
                  </a:lnTo>
                  <a:lnTo>
                    <a:pt x="19" y="70"/>
                  </a:lnTo>
                  <a:lnTo>
                    <a:pt x="25" y="63"/>
                  </a:lnTo>
                  <a:lnTo>
                    <a:pt x="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7" name="Freeform 162">
              <a:extLst>
                <a:ext uri="{FF2B5EF4-FFF2-40B4-BE49-F238E27FC236}">
                  <a16:creationId xmlns:a16="http://schemas.microsoft.com/office/drawing/2014/main" id="{057BD5F0-A1CC-4A9B-BFFA-27410ECBCB68}"/>
                </a:ext>
              </a:extLst>
            </p:cNvPr>
            <p:cNvSpPr>
              <a:spLocks/>
            </p:cNvSpPr>
            <p:nvPr/>
          </p:nvSpPr>
          <p:spPr bwMode="auto">
            <a:xfrm>
              <a:off x="-16540290" y="-11308436"/>
              <a:ext cx="2385330" cy="1485254"/>
            </a:xfrm>
            <a:custGeom>
              <a:avLst/>
              <a:gdLst>
                <a:gd name="T0" fmla="*/ 356 w 357"/>
                <a:gd name="T1" fmla="*/ 0 h 440"/>
                <a:gd name="T2" fmla="*/ 0 w 357"/>
                <a:gd name="T3" fmla="*/ 429 h 440"/>
                <a:gd name="T4" fmla="*/ 4 w 357"/>
                <a:gd name="T5" fmla="*/ 440 h 440"/>
                <a:gd name="T6" fmla="*/ 103 w 357"/>
                <a:gd name="T7" fmla="*/ 320 h 440"/>
                <a:gd name="T8" fmla="*/ 103 w 357"/>
                <a:gd name="T9" fmla="*/ 320 h 440"/>
                <a:gd name="T10" fmla="*/ 109 w 357"/>
                <a:gd name="T11" fmla="*/ 313 h 440"/>
                <a:gd name="T12" fmla="*/ 313 w 357"/>
                <a:gd name="T13" fmla="*/ 67 h 440"/>
                <a:gd name="T14" fmla="*/ 313 w 357"/>
                <a:gd name="T15" fmla="*/ 67 h 440"/>
                <a:gd name="T16" fmla="*/ 318 w 357"/>
                <a:gd name="T17" fmla="*/ 60 h 440"/>
                <a:gd name="T18" fmla="*/ 357 w 357"/>
                <a:gd name="T19" fmla="*/ 13 h 440"/>
                <a:gd name="T20" fmla="*/ 356 w 357"/>
                <a:gd name="T21" fmla="*/ 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7" h="440">
                  <a:moveTo>
                    <a:pt x="356" y="0"/>
                  </a:moveTo>
                  <a:lnTo>
                    <a:pt x="0" y="429"/>
                  </a:lnTo>
                  <a:lnTo>
                    <a:pt x="4" y="440"/>
                  </a:lnTo>
                  <a:lnTo>
                    <a:pt x="103" y="320"/>
                  </a:lnTo>
                  <a:lnTo>
                    <a:pt x="103" y="320"/>
                  </a:lnTo>
                  <a:lnTo>
                    <a:pt x="109" y="313"/>
                  </a:lnTo>
                  <a:lnTo>
                    <a:pt x="313" y="67"/>
                  </a:lnTo>
                  <a:lnTo>
                    <a:pt x="313" y="67"/>
                  </a:lnTo>
                  <a:lnTo>
                    <a:pt x="318" y="60"/>
                  </a:lnTo>
                  <a:lnTo>
                    <a:pt x="357" y="13"/>
                  </a:lnTo>
                  <a:lnTo>
                    <a:pt x="356" y="0"/>
                  </a:lnTo>
                  <a:close/>
                </a:path>
              </a:pathLst>
            </a:custGeom>
            <a:solidFill>
              <a:srgbClr val="D4D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8" name="Freeform 163">
              <a:extLst>
                <a:ext uri="{FF2B5EF4-FFF2-40B4-BE49-F238E27FC236}">
                  <a16:creationId xmlns:a16="http://schemas.microsoft.com/office/drawing/2014/main" id="{A0E5DDD3-41D6-4FB1-B864-F9F6BE7A8185}"/>
                </a:ext>
              </a:extLst>
            </p:cNvPr>
            <p:cNvSpPr>
              <a:spLocks/>
            </p:cNvSpPr>
            <p:nvPr/>
          </p:nvSpPr>
          <p:spPr bwMode="auto">
            <a:xfrm>
              <a:off x="-16540290" y="-11308436"/>
              <a:ext cx="2385330" cy="1485254"/>
            </a:xfrm>
            <a:custGeom>
              <a:avLst/>
              <a:gdLst>
                <a:gd name="T0" fmla="*/ 356 w 357"/>
                <a:gd name="T1" fmla="*/ 0 h 440"/>
                <a:gd name="T2" fmla="*/ 0 w 357"/>
                <a:gd name="T3" fmla="*/ 429 h 440"/>
                <a:gd name="T4" fmla="*/ 4 w 357"/>
                <a:gd name="T5" fmla="*/ 440 h 440"/>
                <a:gd name="T6" fmla="*/ 103 w 357"/>
                <a:gd name="T7" fmla="*/ 320 h 440"/>
                <a:gd name="T8" fmla="*/ 103 w 357"/>
                <a:gd name="T9" fmla="*/ 320 h 440"/>
                <a:gd name="T10" fmla="*/ 109 w 357"/>
                <a:gd name="T11" fmla="*/ 313 h 440"/>
                <a:gd name="T12" fmla="*/ 313 w 357"/>
                <a:gd name="T13" fmla="*/ 67 h 440"/>
                <a:gd name="T14" fmla="*/ 313 w 357"/>
                <a:gd name="T15" fmla="*/ 67 h 440"/>
                <a:gd name="T16" fmla="*/ 318 w 357"/>
                <a:gd name="T17" fmla="*/ 60 h 440"/>
                <a:gd name="T18" fmla="*/ 357 w 357"/>
                <a:gd name="T19" fmla="*/ 13 h 440"/>
                <a:gd name="T20" fmla="*/ 356 w 357"/>
                <a:gd name="T21" fmla="*/ 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7" h="440">
                  <a:moveTo>
                    <a:pt x="356" y="0"/>
                  </a:moveTo>
                  <a:lnTo>
                    <a:pt x="0" y="429"/>
                  </a:lnTo>
                  <a:lnTo>
                    <a:pt x="4" y="440"/>
                  </a:lnTo>
                  <a:lnTo>
                    <a:pt x="103" y="320"/>
                  </a:lnTo>
                  <a:lnTo>
                    <a:pt x="103" y="320"/>
                  </a:lnTo>
                  <a:lnTo>
                    <a:pt x="109" y="313"/>
                  </a:lnTo>
                  <a:lnTo>
                    <a:pt x="313" y="67"/>
                  </a:lnTo>
                  <a:lnTo>
                    <a:pt x="313" y="67"/>
                  </a:lnTo>
                  <a:lnTo>
                    <a:pt x="318" y="60"/>
                  </a:lnTo>
                  <a:lnTo>
                    <a:pt x="357" y="13"/>
                  </a:lnTo>
                  <a:lnTo>
                    <a:pt x="35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9" name="Freeform 164">
              <a:extLst>
                <a:ext uri="{FF2B5EF4-FFF2-40B4-BE49-F238E27FC236}">
                  <a16:creationId xmlns:a16="http://schemas.microsoft.com/office/drawing/2014/main" id="{8BC0CF0D-985D-4387-9B55-7719AD1EE37A}"/>
                </a:ext>
              </a:extLst>
            </p:cNvPr>
            <p:cNvSpPr>
              <a:spLocks/>
            </p:cNvSpPr>
            <p:nvPr/>
          </p:nvSpPr>
          <p:spPr bwMode="auto">
            <a:xfrm>
              <a:off x="-15852085" y="-10251880"/>
              <a:ext cx="40090" cy="23629"/>
            </a:xfrm>
            <a:custGeom>
              <a:avLst/>
              <a:gdLst>
                <a:gd name="T0" fmla="*/ 6 w 6"/>
                <a:gd name="T1" fmla="*/ 0 h 7"/>
                <a:gd name="T2" fmla="*/ 0 w 6"/>
                <a:gd name="T3" fmla="*/ 7 h 7"/>
                <a:gd name="T4" fmla="*/ 6 w 6"/>
                <a:gd name="T5" fmla="*/ 0 h 7"/>
                <a:gd name="T6" fmla="*/ 6 w 6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7">
                  <a:moveTo>
                    <a:pt x="6" y="0"/>
                  </a:moveTo>
                  <a:lnTo>
                    <a:pt x="0" y="7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B2B4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90" name="Freeform 165">
              <a:extLst>
                <a:ext uri="{FF2B5EF4-FFF2-40B4-BE49-F238E27FC236}">
                  <a16:creationId xmlns:a16="http://schemas.microsoft.com/office/drawing/2014/main" id="{056E4B99-DF48-4853-B669-D0E12435B357}"/>
                </a:ext>
              </a:extLst>
            </p:cNvPr>
            <p:cNvSpPr>
              <a:spLocks/>
            </p:cNvSpPr>
            <p:nvPr/>
          </p:nvSpPr>
          <p:spPr bwMode="auto">
            <a:xfrm>
              <a:off x="-15852085" y="-10251880"/>
              <a:ext cx="40090" cy="23629"/>
            </a:xfrm>
            <a:custGeom>
              <a:avLst/>
              <a:gdLst>
                <a:gd name="T0" fmla="*/ 6 w 6"/>
                <a:gd name="T1" fmla="*/ 0 h 7"/>
                <a:gd name="T2" fmla="*/ 0 w 6"/>
                <a:gd name="T3" fmla="*/ 7 h 7"/>
                <a:gd name="T4" fmla="*/ 6 w 6"/>
                <a:gd name="T5" fmla="*/ 0 h 7"/>
                <a:gd name="T6" fmla="*/ 6 w 6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7">
                  <a:moveTo>
                    <a:pt x="6" y="0"/>
                  </a:moveTo>
                  <a:lnTo>
                    <a:pt x="0" y="7"/>
                  </a:lnTo>
                  <a:lnTo>
                    <a:pt x="6" y="0"/>
                  </a:lnTo>
                  <a:lnTo>
                    <a:pt x="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91" name="Freeform 166">
              <a:extLst>
                <a:ext uri="{FF2B5EF4-FFF2-40B4-BE49-F238E27FC236}">
                  <a16:creationId xmlns:a16="http://schemas.microsoft.com/office/drawing/2014/main" id="{1E41B868-FFE8-4688-8326-9ADC3011A8D8}"/>
                </a:ext>
              </a:extLst>
            </p:cNvPr>
            <p:cNvSpPr>
              <a:spLocks/>
            </p:cNvSpPr>
            <p:nvPr/>
          </p:nvSpPr>
          <p:spPr bwMode="auto">
            <a:xfrm>
              <a:off x="-14448950" y="-11105901"/>
              <a:ext cx="33408" cy="23629"/>
            </a:xfrm>
            <a:custGeom>
              <a:avLst/>
              <a:gdLst>
                <a:gd name="T0" fmla="*/ 5 w 5"/>
                <a:gd name="T1" fmla="*/ 0 h 7"/>
                <a:gd name="T2" fmla="*/ 0 w 5"/>
                <a:gd name="T3" fmla="*/ 7 h 7"/>
                <a:gd name="T4" fmla="*/ 5 w 5"/>
                <a:gd name="T5" fmla="*/ 0 h 7"/>
                <a:gd name="T6" fmla="*/ 5 w 5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7">
                  <a:moveTo>
                    <a:pt x="5" y="0"/>
                  </a:moveTo>
                  <a:lnTo>
                    <a:pt x="0" y="7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B2B4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92" name="Freeform 167">
              <a:extLst>
                <a:ext uri="{FF2B5EF4-FFF2-40B4-BE49-F238E27FC236}">
                  <a16:creationId xmlns:a16="http://schemas.microsoft.com/office/drawing/2014/main" id="{C5490A85-0F30-48CF-9BC5-DA8E914C7BC3}"/>
                </a:ext>
              </a:extLst>
            </p:cNvPr>
            <p:cNvSpPr>
              <a:spLocks/>
            </p:cNvSpPr>
            <p:nvPr/>
          </p:nvSpPr>
          <p:spPr bwMode="auto">
            <a:xfrm>
              <a:off x="-14448950" y="-11105901"/>
              <a:ext cx="33408" cy="23629"/>
            </a:xfrm>
            <a:custGeom>
              <a:avLst/>
              <a:gdLst>
                <a:gd name="T0" fmla="*/ 5 w 5"/>
                <a:gd name="T1" fmla="*/ 0 h 7"/>
                <a:gd name="T2" fmla="*/ 0 w 5"/>
                <a:gd name="T3" fmla="*/ 7 h 7"/>
                <a:gd name="T4" fmla="*/ 5 w 5"/>
                <a:gd name="T5" fmla="*/ 0 h 7"/>
                <a:gd name="T6" fmla="*/ 5 w 5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7">
                  <a:moveTo>
                    <a:pt x="5" y="0"/>
                  </a:moveTo>
                  <a:lnTo>
                    <a:pt x="0" y="7"/>
                  </a:lnTo>
                  <a:lnTo>
                    <a:pt x="5" y="0"/>
                  </a:lnTo>
                  <a:lnTo>
                    <a:pt x="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93" name="Freeform 168">
              <a:extLst>
                <a:ext uri="{FF2B5EF4-FFF2-40B4-BE49-F238E27FC236}">
                  <a16:creationId xmlns:a16="http://schemas.microsoft.com/office/drawing/2014/main" id="{5BD1AFB7-DF07-4431-84A7-4468C01B6C04}"/>
                </a:ext>
              </a:extLst>
            </p:cNvPr>
            <p:cNvSpPr>
              <a:spLocks/>
            </p:cNvSpPr>
            <p:nvPr/>
          </p:nvSpPr>
          <p:spPr bwMode="auto">
            <a:xfrm>
              <a:off x="-15357647" y="-8972537"/>
              <a:ext cx="1783986" cy="1120692"/>
            </a:xfrm>
            <a:custGeom>
              <a:avLst/>
              <a:gdLst>
                <a:gd name="T0" fmla="*/ 266 w 267"/>
                <a:gd name="T1" fmla="*/ 0 h 332"/>
                <a:gd name="T2" fmla="*/ 210 w 267"/>
                <a:gd name="T3" fmla="*/ 67 h 332"/>
                <a:gd name="T4" fmla="*/ 214 w 267"/>
                <a:gd name="T5" fmla="*/ 78 h 332"/>
                <a:gd name="T6" fmla="*/ 208 w 267"/>
                <a:gd name="T7" fmla="*/ 85 h 332"/>
                <a:gd name="T8" fmla="*/ 205 w 267"/>
                <a:gd name="T9" fmla="*/ 74 h 332"/>
                <a:gd name="T10" fmla="*/ 105 w 267"/>
                <a:gd name="T11" fmla="*/ 194 h 332"/>
                <a:gd name="T12" fmla="*/ 108 w 267"/>
                <a:gd name="T13" fmla="*/ 205 h 332"/>
                <a:gd name="T14" fmla="*/ 103 w 267"/>
                <a:gd name="T15" fmla="*/ 212 h 332"/>
                <a:gd name="T16" fmla="*/ 100 w 267"/>
                <a:gd name="T17" fmla="*/ 201 h 332"/>
                <a:gd name="T18" fmla="*/ 0 w 267"/>
                <a:gd name="T19" fmla="*/ 322 h 332"/>
                <a:gd name="T20" fmla="*/ 3 w 267"/>
                <a:gd name="T21" fmla="*/ 332 h 332"/>
                <a:gd name="T22" fmla="*/ 267 w 267"/>
                <a:gd name="T23" fmla="*/ 14 h 332"/>
                <a:gd name="T24" fmla="*/ 266 w 267"/>
                <a:gd name="T25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7" h="332">
                  <a:moveTo>
                    <a:pt x="266" y="0"/>
                  </a:moveTo>
                  <a:lnTo>
                    <a:pt x="210" y="67"/>
                  </a:lnTo>
                  <a:lnTo>
                    <a:pt x="214" y="78"/>
                  </a:lnTo>
                  <a:lnTo>
                    <a:pt x="208" y="85"/>
                  </a:lnTo>
                  <a:lnTo>
                    <a:pt x="205" y="74"/>
                  </a:lnTo>
                  <a:lnTo>
                    <a:pt x="105" y="194"/>
                  </a:lnTo>
                  <a:lnTo>
                    <a:pt x="108" y="205"/>
                  </a:lnTo>
                  <a:lnTo>
                    <a:pt x="103" y="212"/>
                  </a:lnTo>
                  <a:lnTo>
                    <a:pt x="100" y="201"/>
                  </a:lnTo>
                  <a:lnTo>
                    <a:pt x="0" y="322"/>
                  </a:lnTo>
                  <a:lnTo>
                    <a:pt x="3" y="332"/>
                  </a:lnTo>
                  <a:lnTo>
                    <a:pt x="267" y="14"/>
                  </a:lnTo>
                  <a:lnTo>
                    <a:pt x="266" y="0"/>
                  </a:lnTo>
                  <a:close/>
                </a:path>
              </a:pathLst>
            </a:custGeom>
            <a:solidFill>
              <a:srgbClr val="D4D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94" name="Freeform 169">
              <a:extLst>
                <a:ext uri="{FF2B5EF4-FFF2-40B4-BE49-F238E27FC236}">
                  <a16:creationId xmlns:a16="http://schemas.microsoft.com/office/drawing/2014/main" id="{F3E4DFED-3506-4741-81BA-BDAB73CBF243}"/>
                </a:ext>
              </a:extLst>
            </p:cNvPr>
            <p:cNvSpPr>
              <a:spLocks/>
            </p:cNvSpPr>
            <p:nvPr/>
          </p:nvSpPr>
          <p:spPr bwMode="auto">
            <a:xfrm>
              <a:off x="-15357647" y="-8972537"/>
              <a:ext cx="1783986" cy="1120692"/>
            </a:xfrm>
            <a:custGeom>
              <a:avLst/>
              <a:gdLst>
                <a:gd name="T0" fmla="*/ 266 w 267"/>
                <a:gd name="T1" fmla="*/ 0 h 332"/>
                <a:gd name="T2" fmla="*/ 210 w 267"/>
                <a:gd name="T3" fmla="*/ 67 h 332"/>
                <a:gd name="T4" fmla="*/ 214 w 267"/>
                <a:gd name="T5" fmla="*/ 78 h 332"/>
                <a:gd name="T6" fmla="*/ 208 w 267"/>
                <a:gd name="T7" fmla="*/ 85 h 332"/>
                <a:gd name="T8" fmla="*/ 205 w 267"/>
                <a:gd name="T9" fmla="*/ 74 h 332"/>
                <a:gd name="T10" fmla="*/ 105 w 267"/>
                <a:gd name="T11" fmla="*/ 194 h 332"/>
                <a:gd name="T12" fmla="*/ 108 w 267"/>
                <a:gd name="T13" fmla="*/ 205 h 332"/>
                <a:gd name="T14" fmla="*/ 103 w 267"/>
                <a:gd name="T15" fmla="*/ 212 h 332"/>
                <a:gd name="T16" fmla="*/ 100 w 267"/>
                <a:gd name="T17" fmla="*/ 201 h 332"/>
                <a:gd name="T18" fmla="*/ 0 w 267"/>
                <a:gd name="T19" fmla="*/ 322 h 332"/>
                <a:gd name="T20" fmla="*/ 3 w 267"/>
                <a:gd name="T21" fmla="*/ 332 h 332"/>
                <a:gd name="T22" fmla="*/ 267 w 267"/>
                <a:gd name="T23" fmla="*/ 14 h 332"/>
                <a:gd name="T24" fmla="*/ 266 w 267"/>
                <a:gd name="T25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7" h="332">
                  <a:moveTo>
                    <a:pt x="266" y="0"/>
                  </a:moveTo>
                  <a:lnTo>
                    <a:pt x="210" y="67"/>
                  </a:lnTo>
                  <a:lnTo>
                    <a:pt x="214" y="78"/>
                  </a:lnTo>
                  <a:lnTo>
                    <a:pt x="208" y="85"/>
                  </a:lnTo>
                  <a:lnTo>
                    <a:pt x="205" y="74"/>
                  </a:lnTo>
                  <a:lnTo>
                    <a:pt x="105" y="194"/>
                  </a:lnTo>
                  <a:lnTo>
                    <a:pt x="108" y="205"/>
                  </a:lnTo>
                  <a:lnTo>
                    <a:pt x="103" y="212"/>
                  </a:lnTo>
                  <a:lnTo>
                    <a:pt x="100" y="201"/>
                  </a:lnTo>
                  <a:lnTo>
                    <a:pt x="0" y="322"/>
                  </a:lnTo>
                  <a:lnTo>
                    <a:pt x="3" y="332"/>
                  </a:lnTo>
                  <a:lnTo>
                    <a:pt x="267" y="14"/>
                  </a:lnTo>
                  <a:lnTo>
                    <a:pt x="26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95" name="Freeform 170">
              <a:extLst>
                <a:ext uri="{FF2B5EF4-FFF2-40B4-BE49-F238E27FC236}">
                  <a16:creationId xmlns:a16="http://schemas.microsoft.com/office/drawing/2014/main" id="{44E6E550-A4A4-453D-966D-C1644E6C8B5F}"/>
                </a:ext>
              </a:extLst>
            </p:cNvPr>
            <p:cNvSpPr>
              <a:spLocks/>
            </p:cNvSpPr>
            <p:nvPr/>
          </p:nvSpPr>
          <p:spPr bwMode="auto">
            <a:xfrm>
              <a:off x="-14689488" y="-8317675"/>
              <a:ext cx="53453" cy="60760"/>
            </a:xfrm>
            <a:custGeom>
              <a:avLst/>
              <a:gdLst>
                <a:gd name="T0" fmla="*/ 5 w 8"/>
                <a:gd name="T1" fmla="*/ 0 h 18"/>
                <a:gd name="T2" fmla="*/ 0 w 8"/>
                <a:gd name="T3" fmla="*/ 7 h 18"/>
                <a:gd name="T4" fmla="*/ 3 w 8"/>
                <a:gd name="T5" fmla="*/ 18 h 18"/>
                <a:gd name="T6" fmla="*/ 8 w 8"/>
                <a:gd name="T7" fmla="*/ 11 h 18"/>
                <a:gd name="T8" fmla="*/ 5 w 8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8">
                  <a:moveTo>
                    <a:pt x="5" y="0"/>
                  </a:moveTo>
                  <a:lnTo>
                    <a:pt x="0" y="7"/>
                  </a:lnTo>
                  <a:lnTo>
                    <a:pt x="3" y="18"/>
                  </a:lnTo>
                  <a:lnTo>
                    <a:pt x="8" y="11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B2B4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96" name="Freeform 171">
              <a:extLst>
                <a:ext uri="{FF2B5EF4-FFF2-40B4-BE49-F238E27FC236}">
                  <a16:creationId xmlns:a16="http://schemas.microsoft.com/office/drawing/2014/main" id="{D4BC8C80-496F-427A-8AEC-A3761639EF84}"/>
                </a:ext>
              </a:extLst>
            </p:cNvPr>
            <p:cNvSpPr>
              <a:spLocks/>
            </p:cNvSpPr>
            <p:nvPr/>
          </p:nvSpPr>
          <p:spPr bwMode="auto">
            <a:xfrm>
              <a:off x="-14689488" y="-8317675"/>
              <a:ext cx="53453" cy="60760"/>
            </a:xfrm>
            <a:custGeom>
              <a:avLst/>
              <a:gdLst>
                <a:gd name="T0" fmla="*/ 5 w 8"/>
                <a:gd name="T1" fmla="*/ 0 h 18"/>
                <a:gd name="T2" fmla="*/ 0 w 8"/>
                <a:gd name="T3" fmla="*/ 7 h 18"/>
                <a:gd name="T4" fmla="*/ 3 w 8"/>
                <a:gd name="T5" fmla="*/ 18 h 18"/>
                <a:gd name="T6" fmla="*/ 8 w 8"/>
                <a:gd name="T7" fmla="*/ 11 h 18"/>
                <a:gd name="T8" fmla="*/ 5 w 8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8">
                  <a:moveTo>
                    <a:pt x="5" y="0"/>
                  </a:moveTo>
                  <a:lnTo>
                    <a:pt x="0" y="7"/>
                  </a:lnTo>
                  <a:lnTo>
                    <a:pt x="3" y="18"/>
                  </a:lnTo>
                  <a:lnTo>
                    <a:pt x="8" y="11"/>
                  </a:lnTo>
                  <a:lnTo>
                    <a:pt x="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97" name="Freeform 172">
              <a:extLst>
                <a:ext uri="{FF2B5EF4-FFF2-40B4-BE49-F238E27FC236}">
                  <a16:creationId xmlns:a16="http://schemas.microsoft.com/office/drawing/2014/main" id="{2179DB96-FB0E-43DC-BF03-76254F9AB099}"/>
                </a:ext>
              </a:extLst>
            </p:cNvPr>
            <p:cNvSpPr>
              <a:spLocks/>
            </p:cNvSpPr>
            <p:nvPr/>
          </p:nvSpPr>
          <p:spPr bwMode="auto">
            <a:xfrm>
              <a:off x="-13987920" y="-8746373"/>
              <a:ext cx="60134" cy="60760"/>
            </a:xfrm>
            <a:custGeom>
              <a:avLst/>
              <a:gdLst>
                <a:gd name="T0" fmla="*/ 5 w 9"/>
                <a:gd name="T1" fmla="*/ 0 h 18"/>
                <a:gd name="T2" fmla="*/ 0 w 9"/>
                <a:gd name="T3" fmla="*/ 7 h 18"/>
                <a:gd name="T4" fmla="*/ 3 w 9"/>
                <a:gd name="T5" fmla="*/ 18 h 18"/>
                <a:gd name="T6" fmla="*/ 9 w 9"/>
                <a:gd name="T7" fmla="*/ 11 h 18"/>
                <a:gd name="T8" fmla="*/ 5 w 9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8">
                  <a:moveTo>
                    <a:pt x="5" y="0"/>
                  </a:moveTo>
                  <a:lnTo>
                    <a:pt x="0" y="7"/>
                  </a:lnTo>
                  <a:lnTo>
                    <a:pt x="3" y="18"/>
                  </a:lnTo>
                  <a:lnTo>
                    <a:pt x="9" y="11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B2B4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98" name="Freeform 173">
              <a:extLst>
                <a:ext uri="{FF2B5EF4-FFF2-40B4-BE49-F238E27FC236}">
                  <a16:creationId xmlns:a16="http://schemas.microsoft.com/office/drawing/2014/main" id="{B3971651-F4C1-44F7-BAD9-8C0468E1B65D}"/>
                </a:ext>
              </a:extLst>
            </p:cNvPr>
            <p:cNvSpPr>
              <a:spLocks/>
            </p:cNvSpPr>
            <p:nvPr/>
          </p:nvSpPr>
          <p:spPr bwMode="auto">
            <a:xfrm>
              <a:off x="-13987920" y="-8746373"/>
              <a:ext cx="60134" cy="60760"/>
            </a:xfrm>
            <a:custGeom>
              <a:avLst/>
              <a:gdLst>
                <a:gd name="T0" fmla="*/ 5 w 9"/>
                <a:gd name="T1" fmla="*/ 0 h 18"/>
                <a:gd name="T2" fmla="*/ 0 w 9"/>
                <a:gd name="T3" fmla="*/ 7 h 18"/>
                <a:gd name="T4" fmla="*/ 3 w 9"/>
                <a:gd name="T5" fmla="*/ 18 h 18"/>
                <a:gd name="T6" fmla="*/ 9 w 9"/>
                <a:gd name="T7" fmla="*/ 11 h 18"/>
                <a:gd name="T8" fmla="*/ 5 w 9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8">
                  <a:moveTo>
                    <a:pt x="5" y="0"/>
                  </a:moveTo>
                  <a:lnTo>
                    <a:pt x="0" y="7"/>
                  </a:lnTo>
                  <a:lnTo>
                    <a:pt x="3" y="18"/>
                  </a:lnTo>
                  <a:lnTo>
                    <a:pt x="9" y="11"/>
                  </a:lnTo>
                  <a:lnTo>
                    <a:pt x="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99" name="Freeform 174">
              <a:extLst>
                <a:ext uri="{FF2B5EF4-FFF2-40B4-BE49-F238E27FC236}">
                  <a16:creationId xmlns:a16="http://schemas.microsoft.com/office/drawing/2014/main" id="{C760E670-5D1F-481D-B570-9A73DD505977}"/>
                </a:ext>
              </a:extLst>
            </p:cNvPr>
            <p:cNvSpPr>
              <a:spLocks/>
            </p:cNvSpPr>
            <p:nvPr/>
          </p:nvSpPr>
          <p:spPr bwMode="auto">
            <a:xfrm>
              <a:off x="-14034691" y="-7456902"/>
              <a:ext cx="2659275" cy="1606775"/>
            </a:xfrm>
            <a:custGeom>
              <a:avLst/>
              <a:gdLst>
                <a:gd name="T0" fmla="*/ 398 w 398"/>
                <a:gd name="T1" fmla="*/ 0 h 476"/>
                <a:gd name="T2" fmla="*/ 376 w 398"/>
                <a:gd name="T3" fmla="*/ 10 h 476"/>
                <a:gd name="T4" fmla="*/ 0 w 398"/>
                <a:gd name="T5" fmla="*/ 465 h 476"/>
                <a:gd name="T6" fmla="*/ 3 w 398"/>
                <a:gd name="T7" fmla="*/ 476 h 476"/>
                <a:gd name="T8" fmla="*/ 398 w 398"/>
                <a:gd name="T9" fmla="*/ 0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8" h="476">
                  <a:moveTo>
                    <a:pt x="398" y="0"/>
                  </a:moveTo>
                  <a:lnTo>
                    <a:pt x="376" y="10"/>
                  </a:lnTo>
                  <a:lnTo>
                    <a:pt x="0" y="465"/>
                  </a:lnTo>
                  <a:lnTo>
                    <a:pt x="3" y="476"/>
                  </a:lnTo>
                  <a:lnTo>
                    <a:pt x="398" y="0"/>
                  </a:lnTo>
                  <a:close/>
                </a:path>
              </a:pathLst>
            </a:custGeom>
            <a:solidFill>
              <a:srgbClr val="D4D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0" name="Freeform 175">
              <a:extLst>
                <a:ext uri="{FF2B5EF4-FFF2-40B4-BE49-F238E27FC236}">
                  <a16:creationId xmlns:a16="http://schemas.microsoft.com/office/drawing/2014/main" id="{56846104-DE33-447B-84D5-CF368E7FFAFF}"/>
                </a:ext>
              </a:extLst>
            </p:cNvPr>
            <p:cNvSpPr>
              <a:spLocks/>
            </p:cNvSpPr>
            <p:nvPr/>
          </p:nvSpPr>
          <p:spPr bwMode="auto">
            <a:xfrm>
              <a:off x="-14034691" y="-7456902"/>
              <a:ext cx="2659275" cy="1606775"/>
            </a:xfrm>
            <a:custGeom>
              <a:avLst/>
              <a:gdLst>
                <a:gd name="T0" fmla="*/ 398 w 398"/>
                <a:gd name="T1" fmla="*/ 0 h 476"/>
                <a:gd name="T2" fmla="*/ 376 w 398"/>
                <a:gd name="T3" fmla="*/ 10 h 476"/>
                <a:gd name="T4" fmla="*/ 0 w 398"/>
                <a:gd name="T5" fmla="*/ 465 h 476"/>
                <a:gd name="T6" fmla="*/ 3 w 398"/>
                <a:gd name="T7" fmla="*/ 476 h 476"/>
                <a:gd name="T8" fmla="*/ 398 w 398"/>
                <a:gd name="T9" fmla="*/ 0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8" h="476">
                  <a:moveTo>
                    <a:pt x="398" y="0"/>
                  </a:moveTo>
                  <a:lnTo>
                    <a:pt x="376" y="10"/>
                  </a:lnTo>
                  <a:lnTo>
                    <a:pt x="0" y="465"/>
                  </a:lnTo>
                  <a:lnTo>
                    <a:pt x="3" y="476"/>
                  </a:lnTo>
                  <a:lnTo>
                    <a:pt x="39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1" name="Freeform 176">
              <a:extLst>
                <a:ext uri="{FF2B5EF4-FFF2-40B4-BE49-F238E27FC236}">
                  <a16:creationId xmlns:a16="http://schemas.microsoft.com/office/drawing/2014/main" id="{7D985A1F-9C9F-4A9D-A6CF-EF2C29D9DBF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5958991" y="-10150613"/>
              <a:ext cx="2084658" cy="1299597"/>
            </a:xfrm>
            <a:custGeom>
              <a:avLst/>
              <a:gdLst>
                <a:gd name="T0" fmla="*/ 100 w 312"/>
                <a:gd name="T1" fmla="*/ 252 h 385"/>
                <a:gd name="T2" fmla="*/ 0 w 312"/>
                <a:gd name="T3" fmla="*/ 373 h 385"/>
                <a:gd name="T4" fmla="*/ 3 w 312"/>
                <a:gd name="T5" fmla="*/ 385 h 385"/>
                <a:gd name="T6" fmla="*/ 103 w 312"/>
                <a:gd name="T7" fmla="*/ 264 h 385"/>
                <a:gd name="T8" fmla="*/ 100 w 312"/>
                <a:gd name="T9" fmla="*/ 252 h 385"/>
                <a:gd name="T10" fmla="*/ 205 w 312"/>
                <a:gd name="T11" fmla="*/ 125 h 385"/>
                <a:gd name="T12" fmla="*/ 105 w 312"/>
                <a:gd name="T13" fmla="*/ 246 h 385"/>
                <a:gd name="T14" fmla="*/ 109 w 312"/>
                <a:gd name="T15" fmla="*/ 257 h 385"/>
                <a:gd name="T16" fmla="*/ 208 w 312"/>
                <a:gd name="T17" fmla="*/ 137 h 385"/>
                <a:gd name="T18" fmla="*/ 205 w 312"/>
                <a:gd name="T19" fmla="*/ 125 h 385"/>
                <a:gd name="T20" fmla="*/ 309 w 312"/>
                <a:gd name="T21" fmla="*/ 0 h 385"/>
                <a:gd name="T22" fmla="*/ 210 w 312"/>
                <a:gd name="T23" fmla="*/ 119 h 385"/>
                <a:gd name="T24" fmla="*/ 214 w 312"/>
                <a:gd name="T25" fmla="*/ 130 h 385"/>
                <a:gd name="T26" fmla="*/ 312 w 312"/>
                <a:gd name="T27" fmla="*/ 10 h 385"/>
                <a:gd name="T28" fmla="*/ 309 w 312"/>
                <a:gd name="T29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12" h="385">
                  <a:moveTo>
                    <a:pt x="100" y="252"/>
                  </a:moveTo>
                  <a:lnTo>
                    <a:pt x="0" y="373"/>
                  </a:lnTo>
                  <a:lnTo>
                    <a:pt x="3" y="385"/>
                  </a:lnTo>
                  <a:lnTo>
                    <a:pt x="103" y="264"/>
                  </a:lnTo>
                  <a:lnTo>
                    <a:pt x="100" y="252"/>
                  </a:lnTo>
                  <a:close/>
                  <a:moveTo>
                    <a:pt x="205" y="125"/>
                  </a:moveTo>
                  <a:lnTo>
                    <a:pt x="105" y="246"/>
                  </a:lnTo>
                  <a:lnTo>
                    <a:pt x="109" y="257"/>
                  </a:lnTo>
                  <a:lnTo>
                    <a:pt x="208" y="137"/>
                  </a:lnTo>
                  <a:lnTo>
                    <a:pt x="205" y="125"/>
                  </a:lnTo>
                  <a:close/>
                  <a:moveTo>
                    <a:pt x="309" y="0"/>
                  </a:moveTo>
                  <a:lnTo>
                    <a:pt x="210" y="119"/>
                  </a:lnTo>
                  <a:lnTo>
                    <a:pt x="214" y="130"/>
                  </a:lnTo>
                  <a:lnTo>
                    <a:pt x="312" y="10"/>
                  </a:lnTo>
                  <a:lnTo>
                    <a:pt x="309" y="0"/>
                  </a:lnTo>
                  <a:close/>
                </a:path>
              </a:pathLst>
            </a:custGeom>
            <a:solidFill>
              <a:srgbClr val="D4D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2" name="Freeform 177">
              <a:extLst>
                <a:ext uri="{FF2B5EF4-FFF2-40B4-BE49-F238E27FC236}">
                  <a16:creationId xmlns:a16="http://schemas.microsoft.com/office/drawing/2014/main" id="{D9C144E4-CFFC-43FB-BDBB-9EB4589C8C7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5958991" y="-10150613"/>
              <a:ext cx="2084658" cy="1299597"/>
            </a:xfrm>
            <a:custGeom>
              <a:avLst/>
              <a:gdLst>
                <a:gd name="T0" fmla="*/ 100 w 312"/>
                <a:gd name="T1" fmla="*/ 252 h 385"/>
                <a:gd name="T2" fmla="*/ 0 w 312"/>
                <a:gd name="T3" fmla="*/ 373 h 385"/>
                <a:gd name="T4" fmla="*/ 3 w 312"/>
                <a:gd name="T5" fmla="*/ 385 h 385"/>
                <a:gd name="T6" fmla="*/ 103 w 312"/>
                <a:gd name="T7" fmla="*/ 264 h 385"/>
                <a:gd name="T8" fmla="*/ 100 w 312"/>
                <a:gd name="T9" fmla="*/ 252 h 385"/>
                <a:gd name="T10" fmla="*/ 205 w 312"/>
                <a:gd name="T11" fmla="*/ 125 h 385"/>
                <a:gd name="T12" fmla="*/ 105 w 312"/>
                <a:gd name="T13" fmla="*/ 246 h 385"/>
                <a:gd name="T14" fmla="*/ 109 w 312"/>
                <a:gd name="T15" fmla="*/ 257 h 385"/>
                <a:gd name="T16" fmla="*/ 208 w 312"/>
                <a:gd name="T17" fmla="*/ 137 h 385"/>
                <a:gd name="T18" fmla="*/ 205 w 312"/>
                <a:gd name="T19" fmla="*/ 125 h 385"/>
                <a:gd name="T20" fmla="*/ 309 w 312"/>
                <a:gd name="T21" fmla="*/ 0 h 385"/>
                <a:gd name="T22" fmla="*/ 210 w 312"/>
                <a:gd name="T23" fmla="*/ 119 h 385"/>
                <a:gd name="T24" fmla="*/ 214 w 312"/>
                <a:gd name="T25" fmla="*/ 130 h 385"/>
                <a:gd name="T26" fmla="*/ 312 w 312"/>
                <a:gd name="T27" fmla="*/ 10 h 385"/>
                <a:gd name="T28" fmla="*/ 309 w 312"/>
                <a:gd name="T29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12" h="385">
                  <a:moveTo>
                    <a:pt x="100" y="252"/>
                  </a:moveTo>
                  <a:lnTo>
                    <a:pt x="0" y="373"/>
                  </a:lnTo>
                  <a:lnTo>
                    <a:pt x="3" y="385"/>
                  </a:lnTo>
                  <a:lnTo>
                    <a:pt x="103" y="264"/>
                  </a:lnTo>
                  <a:lnTo>
                    <a:pt x="100" y="252"/>
                  </a:lnTo>
                  <a:moveTo>
                    <a:pt x="205" y="125"/>
                  </a:moveTo>
                  <a:lnTo>
                    <a:pt x="105" y="246"/>
                  </a:lnTo>
                  <a:lnTo>
                    <a:pt x="109" y="257"/>
                  </a:lnTo>
                  <a:lnTo>
                    <a:pt x="208" y="137"/>
                  </a:lnTo>
                  <a:lnTo>
                    <a:pt x="205" y="125"/>
                  </a:lnTo>
                  <a:moveTo>
                    <a:pt x="309" y="0"/>
                  </a:moveTo>
                  <a:lnTo>
                    <a:pt x="210" y="119"/>
                  </a:lnTo>
                  <a:lnTo>
                    <a:pt x="214" y="130"/>
                  </a:lnTo>
                  <a:lnTo>
                    <a:pt x="312" y="10"/>
                  </a:lnTo>
                  <a:lnTo>
                    <a:pt x="30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3" name="Freeform 178">
              <a:extLst>
                <a:ext uri="{FF2B5EF4-FFF2-40B4-BE49-F238E27FC236}">
                  <a16:creationId xmlns:a16="http://schemas.microsoft.com/office/drawing/2014/main" id="{E1877230-4646-46F4-AED9-E7A63DE0813B}"/>
                </a:ext>
              </a:extLst>
            </p:cNvPr>
            <p:cNvSpPr>
              <a:spLocks/>
            </p:cNvSpPr>
            <p:nvPr/>
          </p:nvSpPr>
          <p:spPr bwMode="auto">
            <a:xfrm>
              <a:off x="-15290831" y="-9320221"/>
              <a:ext cx="60134" cy="60760"/>
            </a:xfrm>
            <a:custGeom>
              <a:avLst/>
              <a:gdLst>
                <a:gd name="T0" fmla="*/ 5 w 9"/>
                <a:gd name="T1" fmla="*/ 0 h 18"/>
                <a:gd name="T2" fmla="*/ 0 w 9"/>
                <a:gd name="T3" fmla="*/ 6 h 18"/>
                <a:gd name="T4" fmla="*/ 3 w 9"/>
                <a:gd name="T5" fmla="*/ 18 h 18"/>
                <a:gd name="T6" fmla="*/ 9 w 9"/>
                <a:gd name="T7" fmla="*/ 11 h 18"/>
                <a:gd name="T8" fmla="*/ 5 w 9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8">
                  <a:moveTo>
                    <a:pt x="5" y="0"/>
                  </a:moveTo>
                  <a:lnTo>
                    <a:pt x="0" y="6"/>
                  </a:lnTo>
                  <a:lnTo>
                    <a:pt x="3" y="18"/>
                  </a:lnTo>
                  <a:lnTo>
                    <a:pt x="9" y="11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B2B4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4" name="Freeform 179">
              <a:extLst>
                <a:ext uri="{FF2B5EF4-FFF2-40B4-BE49-F238E27FC236}">
                  <a16:creationId xmlns:a16="http://schemas.microsoft.com/office/drawing/2014/main" id="{C547BAD5-3491-498D-AB90-779ADB1AD5AF}"/>
                </a:ext>
              </a:extLst>
            </p:cNvPr>
            <p:cNvSpPr>
              <a:spLocks/>
            </p:cNvSpPr>
            <p:nvPr/>
          </p:nvSpPr>
          <p:spPr bwMode="auto">
            <a:xfrm>
              <a:off x="-15290831" y="-9320221"/>
              <a:ext cx="60134" cy="60760"/>
            </a:xfrm>
            <a:custGeom>
              <a:avLst/>
              <a:gdLst>
                <a:gd name="T0" fmla="*/ 5 w 9"/>
                <a:gd name="T1" fmla="*/ 0 h 18"/>
                <a:gd name="T2" fmla="*/ 0 w 9"/>
                <a:gd name="T3" fmla="*/ 6 h 18"/>
                <a:gd name="T4" fmla="*/ 3 w 9"/>
                <a:gd name="T5" fmla="*/ 18 h 18"/>
                <a:gd name="T6" fmla="*/ 9 w 9"/>
                <a:gd name="T7" fmla="*/ 11 h 18"/>
                <a:gd name="T8" fmla="*/ 5 w 9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8">
                  <a:moveTo>
                    <a:pt x="5" y="0"/>
                  </a:moveTo>
                  <a:lnTo>
                    <a:pt x="0" y="6"/>
                  </a:lnTo>
                  <a:lnTo>
                    <a:pt x="3" y="18"/>
                  </a:lnTo>
                  <a:lnTo>
                    <a:pt x="9" y="11"/>
                  </a:lnTo>
                  <a:lnTo>
                    <a:pt x="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5" name="Freeform 180">
              <a:extLst>
                <a:ext uri="{FF2B5EF4-FFF2-40B4-BE49-F238E27FC236}">
                  <a16:creationId xmlns:a16="http://schemas.microsoft.com/office/drawing/2014/main" id="{1A7117DE-EFE1-41B6-9ABD-40D4DD2EA519}"/>
                </a:ext>
              </a:extLst>
            </p:cNvPr>
            <p:cNvSpPr>
              <a:spLocks/>
            </p:cNvSpPr>
            <p:nvPr/>
          </p:nvSpPr>
          <p:spPr bwMode="auto">
            <a:xfrm>
              <a:off x="-14589264" y="-9748919"/>
              <a:ext cx="60134" cy="60760"/>
            </a:xfrm>
            <a:custGeom>
              <a:avLst/>
              <a:gdLst>
                <a:gd name="T0" fmla="*/ 5 w 9"/>
                <a:gd name="T1" fmla="*/ 0 h 18"/>
                <a:gd name="T2" fmla="*/ 0 w 9"/>
                <a:gd name="T3" fmla="*/ 6 h 18"/>
                <a:gd name="T4" fmla="*/ 3 w 9"/>
                <a:gd name="T5" fmla="*/ 18 h 18"/>
                <a:gd name="T6" fmla="*/ 9 w 9"/>
                <a:gd name="T7" fmla="*/ 11 h 18"/>
                <a:gd name="T8" fmla="*/ 5 w 9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8">
                  <a:moveTo>
                    <a:pt x="5" y="0"/>
                  </a:moveTo>
                  <a:lnTo>
                    <a:pt x="0" y="6"/>
                  </a:lnTo>
                  <a:lnTo>
                    <a:pt x="3" y="18"/>
                  </a:lnTo>
                  <a:lnTo>
                    <a:pt x="9" y="11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B2B4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6" name="Freeform 181">
              <a:extLst>
                <a:ext uri="{FF2B5EF4-FFF2-40B4-BE49-F238E27FC236}">
                  <a16:creationId xmlns:a16="http://schemas.microsoft.com/office/drawing/2014/main" id="{572A1180-DA47-4FD6-B1DF-D0B833CEF1EA}"/>
                </a:ext>
              </a:extLst>
            </p:cNvPr>
            <p:cNvSpPr>
              <a:spLocks/>
            </p:cNvSpPr>
            <p:nvPr/>
          </p:nvSpPr>
          <p:spPr bwMode="auto">
            <a:xfrm>
              <a:off x="-14589264" y="-9748919"/>
              <a:ext cx="60134" cy="60760"/>
            </a:xfrm>
            <a:custGeom>
              <a:avLst/>
              <a:gdLst>
                <a:gd name="T0" fmla="*/ 5 w 9"/>
                <a:gd name="T1" fmla="*/ 0 h 18"/>
                <a:gd name="T2" fmla="*/ 0 w 9"/>
                <a:gd name="T3" fmla="*/ 6 h 18"/>
                <a:gd name="T4" fmla="*/ 3 w 9"/>
                <a:gd name="T5" fmla="*/ 18 h 18"/>
                <a:gd name="T6" fmla="*/ 9 w 9"/>
                <a:gd name="T7" fmla="*/ 11 h 18"/>
                <a:gd name="T8" fmla="*/ 5 w 9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8">
                  <a:moveTo>
                    <a:pt x="5" y="0"/>
                  </a:moveTo>
                  <a:lnTo>
                    <a:pt x="0" y="6"/>
                  </a:lnTo>
                  <a:lnTo>
                    <a:pt x="3" y="18"/>
                  </a:lnTo>
                  <a:lnTo>
                    <a:pt x="9" y="11"/>
                  </a:lnTo>
                  <a:lnTo>
                    <a:pt x="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7" name="Freeform 182">
              <a:extLst>
                <a:ext uri="{FF2B5EF4-FFF2-40B4-BE49-F238E27FC236}">
                  <a16:creationId xmlns:a16="http://schemas.microsoft.com/office/drawing/2014/main" id="{1F945D01-EC5C-4108-9588-5A8B98143497}"/>
                </a:ext>
              </a:extLst>
            </p:cNvPr>
            <p:cNvSpPr>
              <a:spLocks/>
            </p:cNvSpPr>
            <p:nvPr/>
          </p:nvSpPr>
          <p:spPr bwMode="auto">
            <a:xfrm>
              <a:off x="-13894378" y="-10164115"/>
              <a:ext cx="26726" cy="47258"/>
            </a:xfrm>
            <a:custGeom>
              <a:avLst/>
              <a:gdLst>
                <a:gd name="T0" fmla="*/ 2 w 4"/>
                <a:gd name="T1" fmla="*/ 0 h 14"/>
                <a:gd name="T2" fmla="*/ 0 w 4"/>
                <a:gd name="T3" fmla="*/ 4 h 14"/>
                <a:gd name="T4" fmla="*/ 3 w 4"/>
                <a:gd name="T5" fmla="*/ 14 h 14"/>
                <a:gd name="T6" fmla="*/ 4 w 4"/>
                <a:gd name="T7" fmla="*/ 14 h 14"/>
                <a:gd name="T8" fmla="*/ 2 w 4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4">
                  <a:moveTo>
                    <a:pt x="2" y="0"/>
                  </a:moveTo>
                  <a:lnTo>
                    <a:pt x="0" y="4"/>
                  </a:lnTo>
                  <a:lnTo>
                    <a:pt x="3" y="14"/>
                  </a:lnTo>
                  <a:lnTo>
                    <a:pt x="4" y="14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B2B4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8" name="Freeform 183">
              <a:extLst>
                <a:ext uri="{FF2B5EF4-FFF2-40B4-BE49-F238E27FC236}">
                  <a16:creationId xmlns:a16="http://schemas.microsoft.com/office/drawing/2014/main" id="{C5FB947F-10F3-40A1-B176-1F6590D88D68}"/>
                </a:ext>
              </a:extLst>
            </p:cNvPr>
            <p:cNvSpPr>
              <a:spLocks/>
            </p:cNvSpPr>
            <p:nvPr/>
          </p:nvSpPr>
          <p:spPr bwMode="auto">
            <a:xfrm>
              <a:off x="-13894378" y="-10164115"/>
              <a:ext cx="26726" cy="47258"/>
            </a:xfrm>
            <a:custGeom>
              <a:avLst/>
              <a:gdLst>
                <a:gd name="T0" fmla="*/ 2 w 4"/>
                <a:gd name="T1" fmla="*/ 0 h 14"/>
                <a:gd name="T2" fmla="*/ 0 w 4"/>
                <a:gd name="T3" fmla="*/ 4 h 14"/>
                <a:gd name="T4" fmla="*/ 3 w 4"/>
                <a:gd name="T5" fmla="*/ 14 h 14"/>
                <a:gd name="T6" fmla="*/ 4 w 4"/>
                <a:gd name="T7" fmla="*/ 14 h 14"/>
                <a:gd name="T8" fmla="*/ 2 w 4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4">
                  <a:moveTo>
                    <a:pt x="2" y="0"/>
                  </a:moveTo>
                  <a:lnTo>
                    <a:pt x="0" y="4"/>
                  </a:lnTo>
                  <a:lnTo>
                    <a:pt x="3" y="14"/>
                  </a:lnTo>
                  <a:lnTo>
                    <a:pt x="4" y="14"/>
                  </a:lnTo>
                  <a:lnTo>
                    <a:pt x="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9" name="Freeform 184">
              <a:extLst>
                <a:ext uri="{FF2B5EF4-FFF2-40B4-BE49-F238E27FC236}">
                  <a16:creationId xmlns:a16="http://schemas.microsoft.com/office/drawing/2014/main" id="{0D3D5097-BFF1-49EF-BD72-ADBC769B295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5798633" y="-9840060"/>
              <a:ext cx="2011160" cy="1255715"/>
            </a:xfrm>
            <a:custGeom>
              <a:avLst/>
              <a:gdLst>
                <a:gd name="T0" fmla="*/ 100 w 301"/>
                <a:gd name="T1" fmla="*/ 241 h 372"/>
                <a:gd name="T2" fmla="*/ 0 w 301"/>
                <a:gd name="T3" fmla="*/ 361 h 372"/>
                <a:gd name="T4" fmla="*/ 1 w 301"/>
                <a:gd name="T5" fmla="*/ 362 h 372"/>
                <a:gd name="T6" fmla="*/ 4 w 301"/>
                <a:gd name="T7" fmla="*/ 372 h 372"/>
                <a:gd name="T8" fmla="*/ 103 w 301"/>
                <a:gd name="T9" fmla="*/ 252 h 372"/>
                <a:gd name="T10" fmla="*/ 100 w 301"/>
                <a:gd name="T11" fmla="*/ 241 h 372"/>
                <a:gd name="T12" fmla="*/ 205 w 301"/>
                <a:gd name="T13" fmla="*/ 113 h 372"/>
                <a:gd name="T14" fmla="*/ 106 w 301"/>
                <a:gd name="T15" fmla="*/ 234 h 372"/>
                <a:gd name="T16" fmla="*/ 109 w 301"/>
                <a:gd name="T17" fmla="*/ 245 h 372"/>
                <a:gd name="T18" fmla="*/ 208 w 301"/>
                <a:gd name="T19" fmla="*/ 125 h 372"/>
                <a:gd name="T20" fmla="*/ 205 w 301"/>
                <a:gd name="T21" fmla="*/ 113 h 372"/>
                <a:gd name="T22" fmla="*/ 299 w 301"/>
                <a:gd name="T23" fmla="*/ 0 h 372"/>
                <a:gd name="T24" fmla="*/ 211 w 301"/>
                <a:gd name="T25" fmla="*/ 106 h 372"/>
                <a:gd name="T26" fmla="*/ 214 w 301"/>
                <a:gd name="T27" fmla="*/ 118 h 372"/>
                <a:gd name="T28" fmla="*/ 301 w 301"/>
                <a:gd name="T29" fmla="*/ 13 h 372"/>
                <a:gd name="T30" fmla="*/ 299 w 301"/>
                <a:gd name="T31" fmla="*/ 0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01" h="372">
                  <a:moveTo>
                    <a:pt x="100" y="241"/>
                  </a:moveTo>
                  <a:lnTo>
                    <a:pt x="0" y="361"/>
                  </a:lnTo>
                  <a:lnTo>
                    <a:pt x="1" y="362"/>
                  </a:lnTo>
                  <a:lnTo>
                    <a:pt x="4" y="372"/>
                  </a:lnTo>
                  <a:lnTo>
                    <a:pt x="103" y="252"/>
                  </a:lnTo>
                  <a:lnTo>
                    <a:pt x="100" y="241"/>
                  </a:lnTo>
                  <a:close/>
                  <a:moveTo>
                    <a:pt x="205" y="113"/>
                  </a:moveTo>
                  <a:lnTo>
                    <a:pt x="106" y="234"/>
                  </a:lnTo>
                  <a:lnTo>
                    <a:pt x="109" y="245"/>
                  </a:lnTo>
                  <a:lnTo>
                    <a:pt x="208" y="125"/>
                  </a:lnTo>
                  <a:lnTo>
                    <a:pt x="205" y="113"/>
                  </a:lnTo>
                  <a:close/>
                  <a:moveTo>
                    <a:pt x="299" y="0"/>
                  </a:moveTo>
                  <a:lnTo>
                    <a:pt x="211" y="106"/>
                  </a:lnTo>
                  <a:lnTo>
                    <a:pt x="214" y="118"/>
                  </a:lnTo>
                  <a:lnTo>
                    <a:pt x="301" y="13"/>
                  </a:lnTo>
                  <a:lnTo>
                    <a:pt x="299" y="0"/>
                  </a:lnTo>
                  <a:close/>
                </a:path>
              </a:pathLst>
            </a:custGeom>
            <a:solidFill>
              <a:srgbClr val="D4D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10" name="Freeform 185">
              <a:extLst>
                <a:ext uri="{FF2B5EF4-FFF2-40B4-BE49-F238E27FC236}">
                  <a16:creationId xmlns:a16="http://schemas.microsoft.com/office/drawing/2014/main" id="{3CFB8304-C690-4C66-98A1-09D9DE998C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5798633" y="-9840060"/>
              <a:ext cx="2011160" cy="1255715"/>
            </a:xfrm>
            <a:custGeom>
              <a:avLst/>
              <a:gdLst>
                <a:gd name="T0" fmla="*/ 100 w 301"/>
                <a:gd name="T1" fmla="*/ 241 h 372"/>
                <a:gd name="T2" fmla="*/ 0 w 301"/>
                <a:gd name="T3" fmla="*/ 361 h 372"/>
                <a:gd name="T4" fmla="*/ 1 w 301"/>
                <a:gd name="T5" fmla="*/ 362 h 372"/>
                <a:gd name="T6" fmla="*/ 4 w 301"/>
                <a:gd name="T7" fmla="*/ 372 h 372"/>
                <a:gd name="T8" fmla="*/ 103 w 301"/>
                <a:gd name="T9" fmla="*/ 252 h 372"/>
                <a:gd name="T10" fmla="*/ 100 w 301"/>
                <a:gd name="T11" fmla="*/ 241 h 372"/>
                <a:gd name="T12" fmla="*/ 205 w 301"/>
                <a:gd name="T13" fmla="*/ 113 h 372"/>
                <a:gd name="T14" fmla="*/ 106 w 301"/>
                <a:gd name="T15" fmla="*/ 234 h 372"/>
                <a:gd name="T16" fmla="*/ 109 w 301"/>
                <a:gd name="T17" fmla="*/ 245 h 372"/>
                <a:gd name="T18" fmla="*/ 208 w 301"/>
                <a:gd name="T19" fmla="*/ 125 h 372"/>
                <a:gd name="T20" fmla="*/ 205 w 301"/>
                <a:gd name="T21" fmla="*/ 113 h 372"/>
                <a:gd name="T22" fmla="*/ 299 w 301"/>
                <a:gd name="T23" fmla="*/ 0 h 372"/>
                <a:gd name="T24" fmla="*/ 211 w 301"/>
                <a:gd name="T25" fmla="*/ 106 h 372"/>
                <a:gd name="T26" fmla="*/ 214 w 301"/>
                <a:gd name="T27" fmla="*/ 118 h 372"/>
                <a:gd name="T28" fmla="*/ 301 w 301"/>
                <a:gd name="T29" fmla="*/ 13 h 372"/>
                <a:gd name="T30" fmla="*/ 299 w 301"/>
                <a:gd name="T31" fmla="*/ 0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01" h="372">
                  <a:moveTo>
                    <a:pt x="100" y="241"/>
                  </a:moveTo>
                  <a:lnTo>
                    <a:pt x="0" y="361"/>
                  </a:lnTo>
                  <a:lnTo>
                    <a:pt x="1" y="362"/>
                  </a:lnTo>
                  <a:lnTo>
                    <a:pt x="4" y="372"/>
                  </a:lnTo>
                  <a:lnTo>
                    <a:pt x="103" y="252"/>
                  </a:lnTo>
                  <a:lnTo>
                    <a:pt x="100" y="241"/>
                  </a:lnTo>
                  <a:moveTo>
                    <a:pt x="205" y="113"/>
                  </a:moveTo>
                  <a:lnTo>
                    <a:pt x="106" y="234"/>
                  </a:lnTo>
                  <a:lnTo>
                    <a:pt x="109" y="245"/>
                  </a:lnTo>
                  <a:lnTo>
                    <a:pt x="208" y="125"/>
                  </a:lnTo>
                  <a:lnTo>
                    <a:pt x="205" y="113"/>
                  </a:lnTo>
                  <a:moveTo>
                    <a:pt x="299" y="0"/>
                  </a:moveTo>
                  <a:lnTo>
                    <a:pt x="211" y="106"/>
                  </a:lnTo>
                  <a:lnTo>
                    <a:pt x="214" y="118"/>
                  </a:lnTo>
                  <a:lnTo>
                    <a:pt x="301" y="13"/>
                  </a:lnTo>
                  <a:lnTo>
                    <a:pt x="29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11" name="Freeform 186">
              <a:extLst>
                <a:ext uri="{FF2B5EF4-FFF2-40B4-BE49-F238E27FC236}">
                  <a16:creationId xmlns:a16="http://schemas.microsoft.com/office/drawing/2014/main" id="{D867ECF5-69D2-4AA2-A542-8E7A4DE1FA9D}"/>
                </a:ext>
              </a:extLst>
            </p:cNvPr>
            <p:cNvSpPr>
              <a:spLocks/>
            </p:cNvSpPr>
            <p:nvPr/>
          </p:nvSpPr>
          <p:spPr bwMode="auto">
            <a:xfrm>
              <a:off x="-15798633" y="-8621476"/>
              <a:ext cx="6682" cy="3376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1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B4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12" name="Freeform 187">
              <a:extLst>
                <a:ext uri="{FF2B5EF4-FFF2-40B4-BE49-F238E27FC236}">
                  <a16:creationId xmlns:a16="http://schemas.microsoft.com/office/drawing/2014/main" id="{0BEE3BB5-9D86-493B-9BAD-9A319E76BB59}"/>
                </a:ext>
              </a:extLst>
            </p:cNvPr>
            <p:cNvSpPr>
              <a:spLocks/>
            </p:cNvSpPr>
            <p:nvPr/>
          </p:nvSpPr>
          <p:spPr bwMode="auto">
            <a:xfrm>
              <a:off x="-15798633" y="-8621476"/>
              <a:ext cx="6682" cy="3376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1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13" name="Freeform 188">
              <a:extLst>
                <a:ext uri="{FF2B5EF4-FFF2-40B4-BE49-F238E27FC236}">
                  <a16:creationId xmlns:a16="http://schemas.microsoft.com/office/drawing/2014/main" id="{70559400-D974-49D3-9DD5-BC2C0FD38992}"/>
                </a:ext>
              </a:extLst>
            </p:cNvPr>
            <p:cNvSpPr>
              <a:spLocks/>
            </p:cNvSpPr>
            <p:nvPr/>
          </p:nvSpPr>
          <p:spPr bwMode="auto">
            <a:xfrm>
              <a:off x="-15130473" y="-9050175"/>
              <a:ext cx="60134" cy="60760"/>
            </a:xfrm>
            <a:custGeom>
              <a:avLst/>
              <a:gdLst>
                <a:gd name="T0" fmla="*/ 6 w 9"/>
                <a:gd name="T1" fmla="*/ 0 h 18"/>
                <a:gd name="T2" fmla="*/ 0 w 9"/>
                <a:gd name="T3" fmla="*/ 7 h 18"/>
                <a:gd name="T4" fmla="*/ 3 w 9"/>
                <a:gd name="T5" fmla="*/ 18 h 18"/>
                <a:gd name="T6" fmla="*/ 9 w 9"/>
                <a:gd name="T7" fmla="*/ 11 h 18"/>
                <a:gd name="T8" fmla="*/ 6 w 9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8">
                  <a:moveTo>
                    <a:pt x="6" y="0"/>
                  </a:moveTo>
                  <a:lnTo>
                    <a:pt x="0" y="7"/>
                  </a:lnTo>
                  <a:lnTo>
                    <a:pt x="3" y="18"/>
                  </a:lnTo>
                  <a:lnTo>
                    <a:pt x="9" y="11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B2B4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14" name="Freeform 189">
              <a:extLst>
                <a:ext uri="{FF2B5EF4-FFF2-40B4-BE49-F238E27FC236}">
                  <a16:creationId xmlns:a16="http://schemas.microsoft.com/office/drawing/2014/main" id="{61F3540A-6D44-4A72-809E-A02B8DAD155E}"/>
                </a:ext>
              </a:extLst>
            </p:cNvPr>
            <p:cNvSpPr>
              <a:spLocks/>
            </p:cNvSpPr>
            <p:nvPr/>
          </p:nvSpPr>
          <p:spPr bwMode="auto">
            <a:xfrm>
              <a:off x="-15130473" y="-9050175"/>
              <a:ext cx="60134" cy="60760"/>
            </a:xfrm>
            <a:custGeom>
              <a:avLst/>
              <a:gdLst>
                <a:gd name="T0" fmla="*/ 6 w 9"/>
                <a:gd name="T1" fmla="*/ 0 h 18"/>
                <a:gd name="T2" fmla="*/ 0 w 9"/>
                <a:gd name="T3" fmla="*/ 7 h 18"/>
                <a:gd name="T4" fmla="*/ 3 w 9"/>
                <a:gd name="T5" fmla="*/ 18 h 18"/>
                <a:gd name="T6" fmla="*/ 9 w 9"/>
                <a:gd name="T7" fmla="*/ 11 h 18"/>
                <a:gd name="T8" fmla="*/ 6 w 9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8">
                  <a:moveTo>
                    <a:pt x="6" y="0"/>
                  </a:moveTo>
                  <a:lnTo>
                    <a:pt x="0" y="7"/>
                  </a:lnTo>
                  <a:lnTo>
                    <a:pt x="3" y="18"/>
                  </a:lnTo>
                  <a:lnTo>
                    <a:pt x="9" y="11"/>
                  </a:lnTo>
                  <a:lnTo>
                    <a:pt x="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15" name="Freeform 190">
              <a:extLst>
                <a:ext uri="{FF2B5EF4-FFF2-40B4-BE49-F238E27FC236}">
                  <a16:creationId xmlns:a16="http://schemas.microsoft.com/office/drawing/2014/main" id="{B43BF3C1-B205-4DBC-8F1D-80501C2BC1F6}"/>
                </a:ext>
              </a:extLst>
            </p:cNvPr>
            <p:cNvSpPr>
              <a:spLocks/>
            </p:cNvSpPr>
            <p:nvPr/>
          </p:nvSpPr>
          <p:spPr bwMode="auto">
            <a:xfrm>
              <a:off x="-14428905" y="-9482249"/>
              <a:ext cx="60134" cy="64136"/>
            </a:xfrm>
            <a:custGeom>
              <a:avLst/>
              <a:gdLst>
                <a:gd name="T0" fmla="*/ 6 w 9"/>
                <a:gd name="T1" fmla="*/ 0 h 19"/>
                <a:gd name="T2" fmla="*/ 0 w 9"/>
                <a:gd name="T3" fmla="*/ 7 h 19"/>
                <a:gd name="T4" fmla="*/ 3 w 9"/>
                <a:gd name="T5" fmla="*/ 19 h 19"/>
                <a:gd name="T6" fmla="*/ 9 w 9"/>
                <a:gd name="T7" fmla="*/ 12 h 19"/>
                <a:gd name="T8" fmla="*/ 6 w 9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9">
                  <a:moveTo>
                    <a:pt x="6" y="0"/>
                  </a:moveTo>
                  <a:lnTo>
                    <a:pt x="0" y="7"/>
                  </a:lnTo>
                  <a:lnTo>
                    <a:pt x="3" y="19"/>
                  </a:lnTo>
                  <a:lnTo>
                    <a:pt x="9" y="1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B2B4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16" name="Freeform 191">
              <a:extLst>
                <a:ext uri="{FF2B5EF4-FFF2-40B4-BE49-F238E27FC236}">
                  <a16:creationId xmlns:a16="http://schemas.microsoft.com/office/drawing/2014/main" id="{BC3E40EF-B97E-4395-BA40-3F5867DA1592}"/>
                </a:ext>
              </a:extLst>
            </p:cNvPr>
            <p:cNvSpPr>
              <a:spLocks/>
            </p:cNvSpPr>
            <p:nvPr/>
          </p:nvSpPr>
          <p:spPr bwMode="auto">
            <a:xfrm>
              <a:off x="-14428905" y="-9482249"/>
              <a:ext cx="60134" cy="64136"/>
            </a:xfrm>
            <a:custGeom>
              <a:avLst/>
              <a:gdLst>
                <a:gd name="T0" fmla="*/ 6 w 9"/>
                <a:gd name="T1" fmla="*/ 0 h 19"/>
                <a:gd name="T2" fmla="*/ 0 w 9"/>
                <a:gd name="T3" fmla="*/ 7 h 19"/>
                <a:gd name="T4" fmla="*/ 3 w 9"/>
                <a:gd name="T5" fmla="*/ 19 h 19"/>
                <a:gd name="T6" fmla="*/ 9 w 9"/>
                <a:gd name="T7" fmla="*/ 12 h 19"/>
                <a:gd name="T8" fmla="*/ 6 w 9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9">
                  <a:moveTo>
                    <a:pt x="6" y="0"/>
                  </a:moveTo>
                  <a:lnTo>
                    <a:pt x="0" y="7"/>
                  </a:lnTo>
                  <a:lnTo>
                    <a:pt x="3" y="19"/>
                  </a:lnTo>
                  <a:lnTo>
                    <a:pt x="9" y="12"/>
                  </a:lnTo>
                  <a:lnTo>
                    <a:pt x="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17" name="Freeform 192">
              <a:extLst>
                <a:ext uri="{FF2B5EF4-FFF2-40B4-BE49-F238E27FC236}">
                  <a16:creationId xmlns:a16="http://schemas.microsoft.com/office/drawing/2014/main" id="{E1C463EB-8A6E-4715-B0D5-84FD8FAF0F7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5644956" y="-9532882"/>
              <a:ext cx="1937663" cy="1211832"/>
            </a:xfrm>
            <a:custGeom>
              <a:avLst/>
              <a:gdLst>
                <a:gd name="T0" fmla="*/ 100 w 290"/>
                <a:gd name="T1" fmla="*/ 227 h 359"/>
                <a:gd name="T2" fmla="*/ 0 w 290"/>
                <a:gd name="T3" fmla="*/ 347 h 359"/>
                <a:gd name="T4" fmla="*/ 4 w 290"/>
                <a:gd name="T5" fmla="*/ 359 h 359"/>
                <a:gd name="T6" fmla="*/ 104 w 290"/>
                <a:gd name="T7" fmla="*/ 238 h 359"/>
                <a:gd name="T8" fmla="*/ 100 w 290"/>
                <a:gd name="T9" fmla="*/ 227 h 359"/>
                <a:gd name="T10" fmla="*/ 205 w 290"/>
                <a:gd name="T11" fmla="*/ 100 h 359"/>
                <a:gd name="T12" fmla="*/ 106 w 290"/>
                <a:gd name="T13" fmla="*/ 220 h 359"/>
                <a:gd name="T14" fmla="*/ 109 w 290"/>
                <a:gd name="T15" fmla="*/ 232 h 359"/>
                <a:gd name="T16" fmla="*/ 209 w 290"/>
                <a:gd name="T17" fmla="*/ 111 h 359"/>
                <a:gd name="T18" fmla="*/ 205 w 290"/>
                <a:gd name="T19" fmla="*/ 100 h 359"/>
                <a:gd name="T20" fmla="*/ 288 w 290"/>
                <a:gd name="T21" fmla="*/ 0 h 359"/>
                <a:gd name="T22" fmla="*/ 211 w 290"/>
                <a:gd name="T23" fmla="*/ 93 h 359"/>
                <a:gd name="T24" fmla="*/ 215 w 290"/>
                <a:gd name="T25" fmla="*/ 105 h 359"/>
                <a:gd name="T26" fmla="*/ 290 w 290"/>
                <a:gd name="T27" fmla="*/ 14 h 359"/>
                <a:gd name="T28" fmla="*/ 288 w 290"/>
                <a:gd name="T29" fmla="*/ 0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" h="359">
                  <a:moveTo>
                    <a:pt x="100" y="227"/>
                  </a:moveTo>
                  <a:lnTo>
                    <a:pt x="0" y="347"/>
                  </a:lnTo>
                  <a:lnTo>
                    <a:pt x="4" y="359"/>
                  </a:lnTo>
                  <a:lnTo>
                    <a:pt x="104" y="238"/>
                  </a:lnTo>
                  <a:lnTo>
                    <a:pt x="100" y="227"/>
                  </a:lnTo>
                  <a:close/>
                  <a:moveTo>
                    <a:pt x="205" y="100"/>
                  </a:moveTo>
                  <a:lnTo>
                    <a:pt x="106" y="220"/>
                  </a:lnTo>
                  <a:lnTo>
                    <a:pt x="109" y="232"/>
                  </a:lnTo>
                  <a:lnTo>
                    <a:pt x="209" y="111"/>
                  </a:lnTo>
                  <a:lnTo>
                    <a:pt x="205" y="100"/>
                  </a:lnTo>
                  <a:close/>
                  <a:moveTo>
                    <a:pt x="288" y="0"/>
                  </a:moveTo>
                  <a:lnTo>
                    <a:pt x="211" y="93"/>
                  </a:lnTo>
                  <a:lnTo>
                    <a:pt x="215" y="105"/>
                  </a:lnTo>
                  <a:lnTo>
                    <a:pt x="290" y="14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rgbClr val="D4D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18" name="Freeform 193">
              <a:extLst>
                <a:ext uri="{FF2B5EF4-FFF2-40B4-BE49-F238E27FC236}">
                  <a16:creationId xmlns:a16="http://schemas.microsoft.com/office/drawing/2014/main" id="{3DE16A55-7F80-442A-8828-18DE5DB816E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5644956" y="-9532882"/>
              <a:ext cx="1937663" cy="1211832"/>
            </a:xfrm>
            <a:custGeom>
              <a:avLst/>
              <a:gdLst>
                <a:gd name="T0" fmla="*/ 100 w 290"/>
                <a:gd name="T1" fmla="*/ 227 h 359"/>
                <a:gd name="T2" fmla="*/ 0 w 290"/>
                <a:gd name="T3" fmla="*/ 347 h 359"/>
                <a:gd name="T4" fmla="*/ 4 w 290"/>
                <a:gd name="T5" fmla="*/ 359 h 359"/>
                <a:gd name="T6" fmla="*/ 104 w 290"/>
                <a:gd name="T7" fmla="*/ 238 h 359"/>
                <a:gd name="T8" fmla="*/ 100 w 290"/>
                <a:gd name="T9" fmla="*/ 227 h 359"/>
                <a:gd name="T10" fmla="*/ 205 w 290"/>
                <a:gd name="T11" fmla="*/ 100 h 359"/>
                <a:gd name="T12" fmla="*/ 106 w 290"/>
                <a:gd name="T13" fmla="*/ 220 h 359"/>
                <a:gd name="T14" fmla="*/ 109 w 290"/>
                <a:gd name="T15" fmla="*/ 232 h 359"/>
                <a:gd name="T16" fmla="*/ 209 w 290"/>
                <a:gd name="T17" fmla="*/ 111 h 359"/>
                <a:gd name="T18" fmla="*/ 205 w 290"/>
                <a:gd name="T19" fmla="*/ 100 h 359"/>
                <a:gd name="T20" fmla="*/ 288 w 290"/>
                <a:gd name="T21" fmla="*/ 0 h 359"/>
                <a:gd name="T22" fmla="*/ 211 w 290"/>
                <a:gd name="T23" fmla="*/ 93 h 359"/>
                <a:gd name="T24" fmla="*/ 215 w 290"/>
                <a:gd name="T25" fmla="*/ 105 h 359"/>
                <a:gd name="T26" fmla="*/ 290 w 290"/>
                <a:gd name="T27" fmla="*/ 14 h 359"/>
                <a:gd name="T28" fmla="*/ 288 w 290"/>
                <a:gd name="T29" fmla="*/ 0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" h="359">
                  <a:moveTo>
                    <a:pt x="100" y="227"/>
                  </a:moveTo>
                  <a:lnTo>
                    <a:pt x="0" y="347"/>
                  </a:lnTo>
                  <a:lnTo>
                    <a:pt x="4" y="359"/>
                  </a:lnTo>
                  <a:lnTo>
                    <a:pt x="104" y="238"/>
                  </a:lnTo>
                  <a:lnTo>
                    <a:pt x="100" y="227"/>
                  </a:lnTo>
                  <a:moveTo>
                    <a:pt x="205" y="100"/>
                  </a:moveTo>
                  <a:lnTo>
                    <a:pt x="106" y="220"/>
                  </a:lnTo>
                  <a:lnTo>
                    <a:pt x="109" y="232"/>
                  </a:lnTo>
                  <a:lnTo>
                    <a:pt x="209" y="111"/>
                  </a:lnTo>
                  <a:lnTo>
                    <a:pt x="205" y="100"/>
                  </a:lnTo>
                  <a:moveTo>
                    <a:pt x="288" y="0"/>
                  </a:moveTo>
                  <a:lnTo>
                    <a:pt x="211" y="93"/>
                  </a:lnTo>
                  <a:lnTo>
                    <a:pt x="215" y="105"/>
                  </a:lnTo>
                  <a:lnTo>
                    <a:pt x="290" y="14"/>
                  </a:lnTo>
                  <a:lnTo>
                    <a:pt x="28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19" name="Freeform 194">
              <a:extLst>
                <a:ext uri="{FF2B5EF4-FFF2-40B4-BE49-F238E27FC236}">
                  <a16:creationId xmlns:a16="http://schemas.microsoft.com/office/drawing/2014/main" id="{2850D459-91E6-4CB6-BEA7-D06D08E2524B}"/>
                </a:ext>
              </a:extLst>
            </p:cNvPr>
            <p:cNvSpPr>
              <a:spLocks/>
            </p:cNvSpPr>
            <p:nvPr/>
          </p:nvSpPr>
          <p:spPr bwMode="auto">
            <a:xfrm>
              <a:off x="-14976796" y="-8790255"/>
              <a:ext cx="60134" cy="60760"/>
            </a:xfrm>
            <a:custGeom>
              <a:avLst/>
              <a:gdLst>
                <a:gd name="T0" fmla="*/ 6 w 9"/>
                <a:gd name="T1" fmla="*/ 0 h 18"/>
                <a:gd name="T2" fmla="*/ 0 w 9"/>
                <a:gd name="T3" fmla="*/ 7 h 18"/>
                <a:gd name="T4" fmla="*/ 4 w 9"/>
                <a:gd name="T5" fmla="*/ 18 h 18"/>
                <a:gd name="T6" fmla="*/ 9 w 9"/>
                <a:gd name="T7" fmla="*/ 12 h 18"/>
                <a:gd name="T8" fmla="*/ 6 w 9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8">
                  <a:moveTo>
                    <a:pt x="6" y="0"/>
                  </a:moveTo>
                  <a:lnTo>
                    <a:pt x="0" y="7"/>
                  </a:lnTo>
                  <a:lnTo>
                    <a:pt x="4" y="18"/>
                  </a:lnTo>
                  <a:lnTo>
                    <a:pt x="9" y="1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B2B4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20" name="Freeform 195">
              <a:extLst>
                <a:ext uri="{FF2B5EF4-FFF2-40B4-BE49-F238E27FC236}">
                  <a16:creationId xmlns:a16="http://schemas.microsoft.com/office/drawing/2014/main" id="{26844A59-87D4-4A3F-A3A6-603597F643D9}"/>
                </a:ext>
              </a:extLst>
            </p:cNvPr>
            <p:cNvSpPr>
              <a:spLocks/>
            </p:cNvSpPr>
            <p:nvPr/>
          </p:nvSpPr>
          <p:spPr bwMode="auto">
            <a:xfrm>
              <a:off x="-14976796" y="-8790255"/>
              <a:ext cx="60134" cy="60760"/>
            </a:xfrm>
            <a:custGeom>
              <a:avLst/>
              <a:gdLst>
                <a:gd name="T0" fmla="*/ 6 w 9"/>
                <a:gd name="T1" fmla="*/ 0 h 18"/>
                <a:gd name="T2" fmla="*/ 0 w 9"/>
                <a:gd name="T3" fmla="*/ 7 h 18"/>
                <a:gd name="T4" fmla="*/ 4 w 9"/>
                <a:gd name="T5" fmla="*/ 18 h 18"/>
                <a:gd name="T6" fmla="*/ 9 w 9"/>
                <a:gd name="T7" fmla="*/ 12 h 18"/>
                <a:gd name="T8" fmla="*/ 6 w 9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8">
                  <a:moveTo>
                    <a:pt x="6" y="0"/>
                  </a:moveTo>
                  <a:lnTo>
                    <a:pt x="0" y="7"/>
                  </a:lnTo>
                  <a:lnTo>
                    <a:pt x="4" y="18"/>
                  </a:lnTo>
                  <a:lnTo>
                    <a:pt x="9" y="12"/>
                  </a:lnTo>
                  <a:lnTo>
                    <a:pt x="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21" name="Freeform 196">
              <a:extLst>
                <a:ext uri="{FF2B5EF4-FFF2-40B4-BE49-F238E27FC236}">
                  <a16:creationId xmlns:a16="http://schemas.microsoft.com/office/drawing/2014/main" id="{54D5001F-38F9-4A6A-919E-0C604BE68FA9}"/>
                </a:ext>
              </a:extLst>
            </p:cNvPr>
            <p:cNvSpPr>
              <a:spLocks/>
            </p:cNvSpPr>
            <p:nvPr/>
          </p:nvSpPr>
          <p:spPr bwMode="auto">
            <a:xfrm>
              <a:off x="-14275229" y="-9218954"/>
              <a:ext cx="66816" cy="60760"/>
            </a:xfrm>
            <a:custGeom>
              <a:avLst/>
              <a:gdLst>
                <a:gd name="T0" fmla="*/ 6 w 10"/>
                <a:gd name="T1" fmla="*/ 0 h 18"/>
                <a:gd name="T2" fmla="*/ 0 w 10"/>
                <a:gd name="T3" fmla="*/ 7 h 18"/>
                <a:gd name="T4" fmla="*/ 4 w 10"/>
                <a:gd name="T5" fmla="*/ 18 h 18"/>
                <a:gd name="T6" fmla="*/ 10 w 10"/>
                <a:gd name="T7" fmla="*/ 12 h 18"/>
                <a:gd name="T8" fmla="*/ 6 w 10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8">
                  <a:moveTo>
                    <a:pt x="6" y="0"/>
                  </a:moveTo>
                  <a:lnTo>
                    <a:pt x="0" y="7"/>
                  </a:lnTo>
                  <a:lnTo>
                    <a:pt x="4" y="18"/>
                  </a:lnTo>
                  <a:lnTo>
                    <a:pt x="10" y="1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B2B4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22" name="Freeform 197">
              <a:extLst>
                <a:ext uri="{FF2B5EF4-FFF2-40B4-BE49-F238E27FC236}">
                  <a16:creationId xmlns:a16="http://schemas.microsoft.com/office/drawing/2014/main" id="{0DDD8021-C15A-4C34-AA14-00DCC7D6DE44}"/>
                </a:ext>
              </a:extLst>
            </p:cNvPr>
            <p:cNvSpPr>
              <a:spLocks/>
            </p:cNvSpPr>
            <p:nvPr/>
          </p:nvSpPr>
          <p:spPr bwMode="auto">
            <a:xfrm>
              <a:off x="-14275229" y="-9218954"/>
              <a:ext cx="66816" cy="60760"/>
            </a:xfrm>
            <a:custGeom>
              <a:avLst/>
              <a:gdLst>
                <a:gd name="T0" fmla="*/ 6 w 10"/>
                <a:gd name="T1" fmla="*/ 0 h 18"/>
                <a:gd name="T2" fmla="*/ 0 w 10"/>
                <a:gd name="T3" fmla="*/ 7 h 18"/>
                <a:gd name="T4" fmla="*/ 4 w 10"/>
                <a:gd name="T5" fmla="*/ 18 h 18"/>
                <a:gd name="T6" fmla="*/ 10 w 10"/>
                <a:gd name="T7" fmla="*/ 12 h 18"/>
                <a:gd name="T8" fmla="*/ 6 w 10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8">
                  <a:moveTo>
                    <a:pt x="6" y="0"/>
                  </a:moveTo>
                  <a:lnTo>
                    <a:pt x="0" y="7"/>
                  </a:lnTo>
                  <a:lnTo>
                    <a:pt x="4" y="18"/>
                  </a:lnTo>
                  <a:lnTo>
                    <a:pt x="10" y="12"/>
                  </a:lnTo>
                  <a:lnTo>
                    <a:pt x="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23" name="Freeform 198">
              <a:extLst>
                <a:ext uri="{FF2B5EF4-FFF2-40B4-BE49-F238E27FC236}">
                  <a16:creationId xmlns:a16="http://schemas.microsoft.com/office/drawing/2014/main" id="{949AC1E6-2A67-46F7-8FBF-33639763BF1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5497961" y="-9245958"/>
              <a:ext cx="1857484" cy="1164574"/>
            </a:xfrm>
            <a:custGeom>
              <a:avLst/>
              <a:gdLst>
                <a:gd name="T0" fmla="*/ 100 w 278"/>
                <a:gd name="T1" fmla="*/ 214 h 345"/>
                <a:gd name="T2" fmla="*/ 0 w 278"/>
                <a:gd name="T3" fmla="*/ 334 h 345"/>
                <a:gd name="T4" fmla="*/ 4 w 278"/>
                <a:gd name="T5" fmla="*/ 345 h 345"/>
                <a:gd name="T6" fmla="*/ 103 w 278"/>
                <a:gd name="T7" fmla="*/ 224 h 345"/>
                <a:gd name="T8" fmla="*/ 100 w 278"/>
                <a:gd name="T9" fmla="*/ 214 h 345"/>
                <a:gd name="T10" fmla="*/ 205 w 278"/>
                <a:gd name="T11" fmla="*/ 87 h 345"/>
                <a:gd name="T12" fmla="*/ 106 w 278"/>
                <a:gd name="T13" fmla="*/ 207 h 345"/>
                <a:gd name="T14" fmla="*/ 109 w 278"/>
                <a:gd name="T15" fmla="*/ 218 h 345"/>
                <a:gd name="T16" fmla="*/ 208 w 278"/>
                <a:gd name="T17" fmla="*/ 97 h 345"/>
                <a:gd name="T18" fmla="*/ 205 w 278"/>
                <a:gd name="T19" fmla="*/ 87 h 345"/>
                <a:gd name="T20" fmla="*/ 276 w 278"/>
                <a:gd name="T21" fmla="*/ 0 h 345"/>
                <a:gd name="T22" fmla="*/ 211 w 278"/>
                <a:gd name="T23" fmla="*/ 80 h 345"/>
                <a:gd name="T24" fmla="*/ 214 w 278"/>
                <a:gd name="T25" fmla="*/ 91 h 345"/>
                <a:gd name="T26" fmla="*/ 278 w 278"/>
                <a:gd name="T27" fmla="*/ 13 h 345"/>
                <a:gd name="T28" fmla="*/ 276 w 278"/>
                <a:gd name="T29" fmla="*/ 0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8" h="345">
                  <a:moveTo>
                    <a:pt x="100" y="214"/>
                  </a:moveTo>
                  <a:lnTo>
                    <a:pt x="0" y="334"/>
                  </a:lnTo>
                  <a:lnTo>
                    <a:pt x="4" y="345"/>
                  </a:lnTo>
                  <a:lnTo>
                    <a:pt x="103" y="224"/>
                  </a:lnTo>
                  <a:lnTo>
                    <a:pt x="100" y="214"/>
                  </a:lnTo>
                  <a:close/>
                  <a:moveTo>
                    <a:pt x="205" y="87"/>
                  </a:moveTo>
                  <a:lnTo>
                    <a:pt x="106" y="207"/>
                  </a:lnTo>
                  <a:lnTo>
                    <a:pt x="109" y="218"/>
                  </a:lnTo>
                  <a:lnTo>
                    <a:pt x="208" y="97"/>
                  </a:lnTo>
                  <a:lnTo>
                    <a:pt x="205" y="87"/>
                  </a:lnTo>
                  <a:close/>
                  <a:moveTo>
                    <a:pt x="276" y="0"/>
                  </a:moveTo>
                  <a:lnTo>
                    <a:pt x="211" y="80"/>
                  </a:lnTo>
                  <a:lnTo>
                    <a:pt x="214" y="91"/>
                  </a:lnTo>
                  <a:lnTo>
                    <a:pt x="278" y="13"/>
                  </a:lnTo>
                  <a:lnTo>
                    <a:pt x="276" y="0"/>
                  </a:lnTo>
                  <a:close/>
                </a:path>
              </a:pathLst>
            </a:custGeom>
            <a:solidFill>
              <a:srgbClr val="D4D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24" name="Freeform 199">
              <a:extLst>
                <a:ext uri="{FF2B5EF4-FFF2-40B4-BE49-F238E27FC236}">
                  <a16:creationId xmlns:a16="http://schemas.microsoft.com/office/drawing/2014/main" id="{FCF7962A-C016-4CA2-BAC4-4648416D7E0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5497961" y="-9245958"/>
              <a:ext cx="1857484" cy="1164574"/>
            </a:xfrm>
            <a:custGeom>
              <a:avLst/>
              <a:gdLst>
                <a:gd name="T0" fmla="*/ 100 w 278"/>
                <a:gd name="T1" fmla="*/ 214 h 345"/>
                <a:gd name="T2" fmla="*/ 0 w 278"/>
                <a:gd name="T3" fmla="*/ 334 h 345"/>
                <a:gd name="T4" fmla="*/ 4 w 278"/>
                <a:gd name="T5" fmla="*/ 345 h 345"/>
                <a:gd name="T6" fmla="*/ 103 w 278"/>
                <a:gd name="T7" fmla="*/ 224 h 345"/>
                <a:gd name="T8" fmla="*/ 100 w 278"/>
                <a:gd name="T9" fmla="*/ 214 h 345"/>
                <a:gd name="T10" fmla="*/ 205 w 278"/>
                <a:gd name="T11" fmla="*/ 87 h 345"/>
                <a:gd name="T12" fmla="*/ 106 w 278"/>
                <a:gd name="T13" fmla="*/ 207 h 345"/>
                <a:gd name="T14" fmla="*/ 109 w 278"/>
                <a:gd name="T15" fmla="*/ 218 h 345"/>
                <a:gd name="T16" fmla="*/ 208 w 278"/>
                <a:gd name="T17" fmla="*/ 97 h 345"/>
                <a:gd name="T18" fmla="*/ 205 w 278"/>
                <a:gd name="T19" fmla="*/ 87 h 345"/>
                <a:gd name="T20" fmla="*/ 276 w 278"/>
                <a:gd name="T21" fmla="*/ 0 h 345"/>
                <a:gd name="T22" fmla="*/ 211 w 278"/>
                <a:gd name="T23" fmla="*/ 80 h 345"/>
                <a:gd name="T24" fmla="*/ 214 w 278"/>
                <a:gd name="T25" fmla="*/ 91 h 345"/>
                <a:gd name="T26" fmla="*/ 278 w 278"/>
                <a:gd name="T27" fmla="*/ 13 h 345"/>
                <a:gd name="T28" fmla="*/ 276 w 278"/>
                <a:gd name="T29" fmla="*/ 0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8" h="345">
                  <a:moveTo>
                    <a:pt x="100" y="214"/>
                  </a:moveTo>
                  <a:lnTo>
                    <a:pt x="0" y="334"/>
                  </a:lnTo>
                  <a:lnTo>
                    <a:pt x="4" y="345"/>
                  </a:lnTo>
                  <a:lnTo>
                    <a:pt x="103" y="224"/>
                  </a:lnTo>
                  <a:lnTo>
                    <a:pt x="100" y="214"/>
                  </a:lnTo>
                  <a:moveTo>
                    <a:pt x="205" y="87"/>
                  </a:moveTo>
                  <a:lnTo>
                    <a:pt x="106" y="207"/>
                  </a:lnTo>
                  <a:lnTo>
                    <a:pt x="109" y="218"/>
                  </a:lnTo>
                  <a:lnTo>
                    <a:pt x="208" y="97"/>
                  </a:lnTo>
                  <a:lnTo>
                    <a:pt x="205" y="87"/>
                  </a:lnTo>
                  <a:moveTo>
                    <a:pt x="276" y="0"/>
                  </a:moveTo>
                  <a:lnTo>
                    <a:pt x="211" y="80"/>
                  </a:lnTo>
                  <a:lnTo>
                    <a:pt x="214" y="91"/>
                  </a:lnTo>
                  <a:lnTo>
                    <a:pt x="278" y="13"/>
                  </a:lnTo>
                  <a:lnTo>
                    <a:pt x="27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25" name="Freeform 200">
              <a:extLst>
                <a:ext uri="{FF2B5EF4-FFF2-40B4-BE49-F238E27FC236}">
                  <a16:creationId xmlns:a16="http://schemas.microsoft.com/office/drawing/2014/main" id="{D8C14336-CCF4-491D-BE4D-3D009FC67050}"/>
                </a:ext>
              </a:extLst>
            </p:cNvPr>
            <p:cNvSpPr>
              <a:spLocks/>
            </p:cNvSpPr>
            <p:nvPr/>
          </p:nvSpPr>
          <p:spPr bwMode="auto">
            <a:xfrm>
              <a:off x="-14829801" y="-8547214"/>
              <a:ext cx="60134" cy="57385"/>
            </a:xfrm>
            <a:custGeom>
              <a:avLst/>
              <a:gdLst>
                <a:gd name="T0" fmla="*/ 6 w 9"/>
                <a:gd name="T1" fmla="*/ 0 h 17"/>
                <a:gd name="T2" fmla="*/ 0 w 9"/>
                <a:gd name="T3" fmla="*/ 7 h 17"/>
                <a:gd name="T4" fmla="*/ 3 w 9"/>
                <a:gd name="T5" fmla="*/ 17 h 17"/>
                <a:gd name="T6" fmla="*/ 9 w 9"/>
                <a:gd name="T7" fmla="*/ 11 h 17"/>
                <a:gd name="T8" fmla="*/ 6 w 9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7">
                  <a:moveTo>
                    <a:pt x="6" y="0"/>
                  </a:moveTo>
                  <a:lnTo>
                    <a:pt x="0" y="7"/>
                  </a:lnTo>
                  <a:lnTo>
                    <a:pt x="3" y="17"/>
                  </a:lnTo>
                  <a:lnTo>
                    <a:pt x="9" y="11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B2B4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26" name="Freeform 201">
              <a:extLst>
                <a:ext uri="{FF2B5EF4-FFF2-40B4-BE49-F238E27FC236}">
                  <a16:creationId xmlns:a16="http://schemas.microsoft.com/office/drawing/2014/main" id="{5D1EA45A-C71D-46AC-8CF8-449F2C2A3002}"/>
                </a:ext>
              </a:extLst>
            </p:cNvPr>
            <p:cNvSpPr>
              <a:spLocks/>
            </p:cNvSpPr>
            <p:nvPr/>
          </p:nvSpPr>
          <p:spPr bwMode="auto">
            <a:xfrm>
              <a:off x="-14829801" y="-8547214"/>
              <a:ext cx="60134" cy="57385"/>
            </a:xfrm>
            <a:custGeom>
              <a:avLst/>
              <a:gdLst>
                <a:gd name="T0" fmla="*/ 6 w 9"/>
                <a:gd name="T1" fmla="*/ 0 h 17"/>
                <a:gd name="T2" fmla="*/ 0 w 9"/>
                <a:gd name="T3" fmla="*/ 7 h 17"/>
                <a:gd name="T4" fmla="*/ 3 w 9"/>
                <a:gd name="T5" fmla="*/ 17 h 17"/>
                <a:gd name="T6" fmla="*/ 9 w 9"/>
                <a:gd name="T7" fmla="*/ 11 h 17"/>
                <a:gd name="T8" fmla="*/ 6 w 9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7">
                  <a:moveTo>
                    <a:pt x="6" y="0"/>
                  </a:moveTo>
                  <a:lnTo>
                    <a:pt x="0" y="7"/>
                  </a:lnTo>
                  <a:lnTo>
                    <a:pt x="3" y="17"/>
                  </a:lnTo>
                  <a:lnTo>
                    <a:pt x="9" y="11"/>
                  </a:lnTo>
                  <a:lnTo>
                    <a:pt x="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27" name="Freeform 202">
              <a:extLst>
                <a:ext uri="{FF2B5EF4-FFF2-40B4-BE49-F238E27FC236}">
                  <a16:creationId xmlns:a16="http://schemas.microsoft.com/office/drawing/2014/main" id="{3DE18D7C-05A2-4B1E-8D3F-361C47E55096}"/>
                </a:ext>
              </a:extLst>
            </p:cNvPr>
            <p:cNvSpPr>
              <a:spLocks/>
            </p:cNvSpPr>
            <p:nvPr/>
          </p:nvSpPr>
          <p:spPr bwMode="auto">
            <a:xfrm>
              <a:off x="-14128234" y="-8975912"/>
              <a:ext cx="60134" cy="57385"/>
            </a:xfrm>
            <a:custGeom>
              <a:avLst/>
              <a:gdLst>
                <a:gd name="T0" fmla="*/ 6 w 9"/>
                <a:gd name="T1" fmla="*/ 0 h 17"/>
                <a:gd name="T2" fmla="*/ 0 w 9"/>
                <a:gd name="T3" fmla="*/ 7 h 17"/>
                <a:gd name="T4" fmla="*/ 3 w 9"/>
                <a:gd name="T5" fmla="*/ 17 h 17"/>
                <a:gd name="T6" fmla="*/ 9 w 9"/>
                <a:gd name="T7" fmla="*/ 11 h 17"/>
                <a:gd name="T8" fmla="*/ 6 w 9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7">
                  <a:moveTo>
                    <a:pt x="6" y="0"/>
                  </a:moveTo>
                  <a:lnTo>
                    <a:pt x="0" y="7"/>
                  </a:lnTo>
                  <a:lnTo>
                    <a:pt x="3" y="17"/>
                  </a:lnTo>
                  <a:lnTo>
                    <a:pt x="9" y="11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B2B4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28" name="Freeform 203">
              <a:extLst>
                <a:ext uri="{FF2B5EF4-FFF2-40B4-BE49-F238E27FC236}">
                  <a16:creationId xmlns:a16="http://schemas.microsoft.com/office/drawing/2014/main" id="{25D0DC7B-05C8-4B7A-B6E7-D6F9C2FA9A19}"/>
                </a:ext>
              </a:extLst>
            </p:cNvPr>
            <p:cNvSpPr>
              <a:spLocks/>
            </p:cNvSpPr>
            <p:nvPr/>
          </p:nvSpPr>
          <p:spPr bwMode="auto">
            <a:xfrm>
              <a:off x="-14128234" y="-8975912"/>
              <a:ext cx="60134" cy="57385"/>
            </a:xfrm>
            <a:custGeom>
              <a:avLst/>
              <a:gdLst>
                <a:gd name="T0" fmla="*/ 6 w 9"/>
                <a:gd name="T1" fmla="*/ 0 h 17"/>
                <a:gd name="T2" fmla="*/ 0 w 9"/>
                <a:gd name="T3" fmla="*/ 7 h 17"/>
                <a:gd name="T4" fmla="*/ 3 w 9"/>
                <a:gd name="T5" fmla="*/ 17 h 17"/>
                <a:gd name="T6" fmla="*/ 9 w 9"/>
                <a:gd name="T7" fmla="*/ 11 h 17"/>
                <a:gd name="T8" fmla="*/ 6 w 9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7">
                  <a:moveTo>
                    <a:pt x="6" y="0"/>
                  </a:moveTo>
                  <a:lnTo>
                    <a:pt x="0" y="7"/>
                  </a:lnTo>
                  <a:lnTo>
                    <a:pt x="3" y="17"/>
                  </a:lnTo>
                  <a:lnTo>
                    <a:pt x="9" y="11"/>
                  </a:lnTo>
                  <a:lnTo>
                    <a:pt x="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29" name="Freeform 204">
              <a:extLst>
                <a:ext uri="{FF2B5EF4-FFF2-40B4-BE49-F238E27FC236}">
                  <a16:creationId xmlns:a16="http://schemas.microsoft.com/office/drawing/2014/main" id="{EC8417B4-0A93-4E89-9478-43CD531CA82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6386613" y="-11011385"/>
              <a:ext cx="2305151" cy="1437996"/>
            </a:xfrm>
            <a:custGeom>
              <a:avLst/>
              <a:gdLst>
                <a:gd name="T0" fmla="*/ 99 w 345"/>
                <a:gd name="T1" fmla="*/ 295 h 426"/>
                <a:gd name="T2" fmla="*/ 0 w 345"/>
                <a:gd name="T3" fmla="*/ 415 h 426"/>
                <a:gd name="T4" fmla="*/ 3 w 345"/>
                <a:gd name="T5" fmla="*/ 426 h 426"/>
                <a:gd name="T6" fmla="*/ 103 w 345"/>
                <a:gd name="T7" fmla="*/ 306 h 426"/>
                <a:gd name="T8" fmla="*/ 99 w 345"/>
                <a:gd name="T9" fmla="*/ 295 h 426"/>
                <a:gd name="T10" fmla="*/ 205 w 345"/>
                <a:gd name="T11" fmla="*/ 168 h 426"/>
                <a:gd name="T12" fmla="*/ 105 w 345"/>
                <a:gd name="T13" fmla="*/ 288 h 426"/>
                <a:gd name="T14" fmla="*/ 108 w 345"/>
                <a:gd name="T15" fmla="*/ 299 h 426"/>
                <a:gd name="T16" fmla="*/ 208 w 345"/>
                <a:gd name="T17" fmla="*/ 179 h 426"/>
                <a:gd name="T18" fmla="*/ 205 w 345"/>
                <a:gd name="T19" fmla="*/ 168 h 426"/>
                <a:gd name="T20" fmla="*/ 309 w 345"/>
                <a:gd name="T21" fmla="*/ 42 h 426"/>
                <a:gd name="T22" fmla="*/ 210 w 345"/>
                <a:gd name="T23" fmla="*/ 161 h 426"/>
                <a:gd name="T24" fmla="*/ 213 w 345"/>
                <a:gd name="T25" fmla="*/ 172 h 426"/>
                <a:gd name="T26" fmla="*/ 312 w 345"/>
                <a:gd name="T27" fmla="*/ 53 h 426"/>
                <a:gd name="T28" fmla="*/ 309 w 345"/>
                <a:gd name="T29" fmla="*/ 42 h 426"/>
                <a:gd name="T30" fmla="*/ 344 w 345"/>
                <a:gd name="T31" fmla="*/ 0 h 426"/>
                <a:gd name="T32" fmla="*/ 315 w 345"/>
                <a:gd name="T33" fmla="*/ 35 h 426"/>
                <a:gd name="T34" fmla="*/ 318 w 345"/>
                <a:gd name="T35" fmla="*/ 47 h 426"/>
                <a:gd name="T36" fmla="*/ 345 w 345"/>
                <a:gd name="T37" fmla="*/ 13 h 426"/>
                <a:gd name="T38" fmla="*/ 344 w 345"/>
                <a:gd name="T39" fmla="*/ 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45" h="426">
                  <a:moveTo>
                    <a:pt x="99" y="295"/>
                  </a:moveTo>
                  <a:lnTo>
                    <a:pt x="0" y="415"/>
                  </a:lnTo>
                  <a:lnTo>
                    <a:pt x="3" y="426"/>
                  </a:lnTo>
                  <a:lnTo>
                    <a:pt x="103" y="306"/>
                  </a:lnTo>
                  <a:lnTo>
                    <a:pt x="99" y="295"/>
                  </a:lnTo>
                  <a:close/>
                  <a:moveTo>
                    <a:pt x="205" y="168"/>
                  </a:moveTo>
                  <a:lnTo>
                    <a:pt x="105" y="288"/>
                  </a:lnTo>
                  <a:lnTo>
                    <a:pt x="108" y="299"/>
                  </a:lnTo>
                  <a:lnTo>
                    <a:pt x="208" y="179"/>
                  </a:lnTo>
                  <a:lnTo>
                    <a:pt x="205" y="168"/>
                  </a:lnTo>
                  <a:close/>
                  <a:moveTo>
                    <a:pt x="309" y="42"/>
                  </a:moveTo>
                  <a:lnTo>
                    <a:pt x="210" y="161"/>
                  </a:lnTo>
                  <a:lnTo>
                    <a:pt x="213" y="172"/>
                  </a:lnTo>
                  <a:lnTo>
                    <a:pt x="312" y="53"/>
                  </a:lnTo>
                  <a:lnTo>
                    <a:pt x="309" y="42"/>
                  </a:lnTo>
                  <a:close/>
                  <a:moveTo>
                    <a:pt x="344" y="0"/>
                  </a:moveTo>
                  <a:lnTo>
                    <a:pt x="315" y="35"/>
                  </a:lnTo>
                  <a:lnTo>
                    <a:pt x="318" y="47"/>
                  </a:lnTo>
                  <a:lnTo>
                    <a:pt x="345" y="13"/>
                  </a:lnTo>
                  <a:lnTo>
                    <a:pt x="344" y="0"/>
                  </a:lnTo>
                  <a:close/>
                </a:path>
              </a:pathLst>
            </a:custGeom>
            <a:solidFill>
              <a:srgbClr val="D4D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30" name="Freeform 206">
              <a:extLst>
                <a:ext uri="{FF2B5EF4-FFF2-40B4-BE49-F238E27FC236}">
                  <a16:creationId xmlns:a16="http://schemas.microsoft.com/office/drawing/2014/main" id="{0F3B3F18-FB28-4ECA-8D5F-9D4C2813F4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6386615" y="-11011385"/>
              <a:ext cx="2305153" cy="1437996"/>
            </a:xfrm>
            <a:custGeom>
              <a:avLst/>
              <a:gdLst>
                <a:gd name="T0" fmla="*/ 99 w 345"/>
                <a:gd name="T1" fmla="*/ 295 h 426"/>
                <a:gd name="T2" fmla="*/ 0 w 345"/>
                <a:gd name="T3" fmla="*/ 415 h 426"/>
                <a:gd name="T4" fmla="*/ 3 w 345"/>
                <a:gd name="T5" fmla="*/ 426 h 426"/>
                <a:gd name="T6" fmla="*/ 103 w 345"/>
                <a:gd name="T7" fmla="*/ 306 h 426"/>
                <a:gd name="T8" fmla="*/ 99 w 345"/>
                <a:gd name="T9" fmla="*/ 295 h 426"/>
                <a:gd name="T10" fmla="*/ 205 w 345"/>
                <a:gd name="T11" fmla="*/ 168 h 426"/>
                <a:gd name="T12" fmla="*/ 105 w 345"/>
                <a:gd name="T13" fmla="*/ 288 h 426"/>
                <a:gd name="T14" fmla="*/ 108 w 345"/>
                <a:gd name="T15" fmla="*/ 299 h 426"/>
                <a:gd name="T16" fmla="*/ 208 w 345"/>
                <a:gd name="T17" fmla="*/ 179 h 426"/>
                <a:gd name="T18" fmla="*/ 205 w 345"/>
                <a:gd name="T19" fmla="*/ 168 h 426"/>
                <a:gd name="T20" fmla="*/ 309 w 345"/>
                <a:gd name="T21" fmla="*/ 42 h 426"/>
                <a:gd name="T22" fmla="*/ 210 w 345"/>
                <a:gd name="T23" fmla="*/ 161 h 426"/>
                <a:gd name="T24" fmla="*/ 213 w 345"/>
                <a:gd name="T25" fmla="*/ 172 h 426"/>
                <a:gd name="T26" fmla="*/ 312 w 345"/>
                <a:gd name="T27" fmla="*/ 53 h 426"/>
                <a:gd name="T28" fmla="*/ 309 w 345"/>
                <a:gd name="T29" fmla="*/ 42 h 426"/>
                <a:gd name="T30" fmla="*/ 344 w 345"/>
                <a:gd name="T31" fmla="*/ 0 h 426"/>
                <a:gd name="T32" fmla="*/ 315 w 345"/>
                <a:gd name="T33" fmla="*/ 35 h 426"/>
                <a:gd name="T34" fmla="*/ 318 w 345"/>
                <a:gd name="T35" fmla="*/ 47 h 426"/>
                <a:gd name="T36" fmla="*/ 345 w 345"/>
                <a:gd name="T37" fmla="*/ 13 h 426"/>
                <a:gd name="T38" fmla="*/ 344 w 345"/>
                <a:gd name="T39" fmla="*/ 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45" h="426">
                  <a:moveTo>
                    <a:pt x="99" y="295"/>
                  </a:moveTo>
                  <a:lnTo>
                    <a:pt x="0" y="415"/>
                  </a:lnTo>
                  <a:lnTo>
                    <a:pt x="3" y="426"/>
                  </a:lnTo>
                  <a:lnTo>
                    <a:pt x="103" y="306"/>
                  </a:lnTo>
                  <a:lnTo>
                    <a:pt x="99" y="295"/>
                  </a:lnTo>
                  <a:moveTo>
                    <a:pt x="205" y="168"/>
                  </a:moveTo>
                  <a:lnTo>
                    <a:pt x="105" y="288"/>
                  </a:lnTo>
                  <a:lnTo>
                    <a:pt x="108" y="299"/>
                  </a:lnTo>
                  <a:lnTo>
                    <a:pt x="208" y="179"/>
                  </a:lnTo>
                  <a:lnTo>
                    <a:pt x="205" y="168"/>
                  </a:lnTo>
                  <a:moveTo>
                    <a:pt x="309" y="42"/>
                  </a:moveTo>
                  <a:lnTo>
                    <a:pt x="210" y="161"/>
                  </a:lnTo>
                  <a:lnTo>
                    <a:pt x="213" y="172"/>
                  </a:lnTo>
                  <a:lnTo>
                    <a:pt x="312" y="53"/>
                  </a:lnTo>
                  <a:lnTo>
                    <a:pt x="309" y="42"/>
                  </a:lnTo>
                  <a:moveTo>
                    <a:pt x="344" y="0"/>
                  </a:moveTo>
                  <a:lnTo>
                    <a:pt x="315" y="35"/>
                  </a:lnTo>
                  <a:lnTo>
                    <a:pt x="318" y="47"/>
                  </a:lnTo>
                  <a:lnTo>
                    <a:pt x="345" y="13"/>
                  </a:lnTo>
                  <a:lnTo>
                    <a:pt x="34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31" name="Freeform 207">
              <a:extLst>
                <a:ext uri="{FF2B5EF4-FFF2-40B4-BE49-F238E27FC236}">
                  <a16:creationId xmlns:a16="http://schemas.microsoft.com/office/drawing/2014/main" id="{B252FEC2-0BC6-446A-88C6-BD37DBD74562}"/>
                </a:ext>
              </a:extLst>
            </p:cNvPr>
            <p:cNvSpPr>
              <a:spLocks/>
            </p:cNvSpPr>
            <p:nvPr/>
          </p:nvSpPr>
          <p:spPr bwMode="auto">
            <a:xfrm>
              <a:off x="-15725135" y="-10039219"/>
              <a:ext cx="60136" cy="60760"/>
            </a:xfrm>
            <a:custGeom>
              <a:avLst/>
              <a:gdLst>
                <a:gd name="T0" fmla="*/ 6 w 9"/>
                <a:gd name="T1" fmla="*/ 0 h 18"/>
                <a:gd name="T2" fmla="*/ 0 w 9"/>
                <a:gd name="T3" fmla="*/ 7 h 18"/>
                <a:gd name="T4" fmla="*/ 4 w 9"/>
                <a:gd name="T5" fmla="*/ 18 h 18"/>
                <a:gd name="T6" fmla="*/ 9 w 9"/>
                <a:gd name="T7" fmla="*/ 11 h 18"/>
                <a:gd name="T8" fmla="*/ 6 w 9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8">
                  <a:moveTo>
                    <a:pt x="6" y="0"/>
                  </a:moveTo>
                  <a:lnTo>
                    <a:pt x="0" y="7"/>
                  </a:lnTo>
                  <a:lnTo>
                    <a:pt x="4" y="18"/>
                  </a:lnTo>
                  <a:lnTo>
                    <a:pt x="9" y="11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B2B4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32" name="Freeform 208">
              <a:extLst>
                <a:ext uri="{FF2B5EF4-FFF2-40B4-BE49-F238E27FC236}">
                  <a16:creationId xmlns:a16="http://schemas.microsoft.com/office/drawing/2014/main" id="{F4D01E45-1465-4EBE-9FE6-FDFD0A627D6E}"/>
                </a:ext>
              </a:extLst>
            </p:cNvPr>
            <p:cNvSpPr>
              <a:spLocks/>
            </p:cNvSpPr>
            <p:nvPr/>
          </p:nvSpPr>
          <p:spPr bwMode="auto">
            <a:xfrm>
              <a:off x="-15725135" y="-10039219"/>
              <a:ext cx="60136" cy="60760"/>
            </a:xfrm>
            <a:custGeom>
              <a:avLst/>
              <a:gdLst>
                <a:gd name="T0" fmla="*/ 6 w 9"/>
                <a:gd name="T1" fmla="*/ 0 h 18"/>
                <a:gd name="T2" fmla="*/ 0 w 9"/>
                <a:gd name="T3" fmla="*/ 7 h 18"/>
                <a:gd name="T4" fmla="*/ 4 w 9"/>
                <a:gd name="T5" fmla="*/ 18 h 18"/>
                <a:gd name="T6" fmla="*/ 9 w 9"/>
                <a:gd name="T7" fmla="*/ 11 h 18"/>
                <a:gd name="T8" fmla="*/ 6 w 9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8">
                  <a:moveTo>
                    <a:pt x="6" y="0"/>
                  </a:moveTo>
                  <a:lnTo>
                    <a:pt x="0" y="7"/>
                  </a:lnTo>
                  <a:lnTo>
                    <a:pt x="4" y="18"/>
                  </a:lnTo>
                  <a:lnTo>
                    <a:pt x="9" y="11"/>
                  </a:lnTo>
                  <a:lnTo>
                    <a:pt x="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33" name="Freeform 209">
              <a:extLst>
                <a:ext uri="{FF2B5EF4-FFF2-40B4-BE49-F238E27FC236}">
                  <a16:creationId xmlns:a16="http://schemas.microsoft.com/office/drawing/2014/main" id="{08266959-F172-462D-9E67-BBA55F69ED73}"/>
                </a:ext>
              </a:extLst>
            </p:cNvPr>
            <p:cNvSpPr>
              <a:spLocks/>
            </p:cNvSpPr>
            <p:nvPr/>
          </p:nvSpPr>
          <p:spPr bwMode="auto">
            <a:xfrm>
              <a:off x="-15016886" y="-10467916"/>
              <a:ext cx="53452" cy="60760"/>
            </a:xfrm>
            <a:custGeom>
              <a:avLst/>
              <a:gdLst>
                <a:gd name="T0" fmla="*/ 5 w 8"/>
                <a:gd name="T1" fmla="*/ 0 h 18"/>
                <a:gd name="T2" fmla="*/ 0 w 8"/>
                <a:gd name="T3" fmla="*/ 7 h 18"/>
                <a:gd name="T4" fmla="*/ 3 w 8"/>
                <a:gd name="T5" fmla="*/ 18 h 18"/>
                <a:gd name="T6" fmla="*/ 8 w 8"/>
                <a:gd name="T7" fmla="*/ 11 h 18"/>
                <a:gd name="T8" fmla="*/ 5 w 8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8">
                  <a:moveTo>
                    <a:pt x="5" y="0"/>
                  </a:moveTo>
                  <a:lnTo>
                    <a:pt x="0" y="7"/>
                  </a:lnTo>
                  <a:lnTo>
                    <a:pt x="3" y="18"/>
                  </a:lnTo>
                  <a:lnTo>
                    <a:pt x="8" y="11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B2B4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34" name="Freeform 210">
              <a:extLst>
                <a:ext uri="{FF2B5EF4-FFF2-40B4-BE49-F238E27FC236}">
                  <a16:creationId xmlns:a16="http://schemas.microsoft.com/office/drawing/2014/main" id="{A77C4FCF-2706-45F8-828A-7203D8AABC99}"/>
                </a:ext>
              </a:extLst>
            </p:cNvPr>
            <p:cNvSpPr>
              <a:spLocks/>
            </p:cNvSpPr>
            <p:nvPr/>
          </p:nvSpPr>
          <p:spPr bwMode="auto">
            <a:xfrm>
              <a:off x="-15016886" y="-10467916"/>
              <a:ext cx="53452" cy="60760"/>
            </a:xfrm>
            <a:custGeom>
              <a:avLst/>
              <a:gdLst>
                <a:gd name="T0" fmla="*/ 5 w 8"/>
                <a:gd name="T1" fmla="*/ 0 h 18"/>
                <a:gd name="T2" fmla="*/ 0 w 8"/>
                <a:gd name="T3" fmla="*/ 7 h 18"/>
                <a:gd name="T4" fmla="*/ 3 w 8"/>
                <a:gd name="T5" fmla="*/ 18 h 18"/>
                <a:gd name="T6" fmla="*/ 8 w 8"/>
                <a:gd name="T7" fmla="*/ 11 h 18"/>
                <a:gd name="T8" fmla="*/ 5 w 8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8">
                  <a:moveTo>
                    <a:pt x="5" y="0"/>
                  </a:moveTo>
                  <a:lnTo>
                    <a:pt x="0" y="7"/>
                  </a:lnTo>
                  <a:lnTo>
                    <a:pt x="3" y="18"/>
                  </a:lnTo>
                  <a:lnTo>
                    <a:pt x="8" y="11"/>
                  </a:lnTo>
                  <a:lnTo>
                    <a:pt x="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35" name="Freeform 211">
              <a:extLst>
                <a:ext uri="{FF2B5EF4-FFF2-40B4-BE49-F238E27FC236}">
                  <a16:creationId xmlns:a16="http://schemas.microsoft.com/office/drawing/2014/main" id="{22568BE4-B561-4FCE-8B9A-F12902FF1F28}"/>
                </a:ext>
              </a:extLst>
            </p:cNvPr>
            <p:cNvSpPr>
              <a:spLocks/>
            </p:cNvSpPr>
            <p:nvPr/>
          </p:nvSpPr>
          <p:spPr bwMode="auto">
            <a:xfrm>
              <a:off x="-14322000" y="-10893238"/>
              <a:ext cx="60136" cy="60760"/>
            </a:xfrm>
            <a:custGeom>
              <a:avLst/>
              <a:gdLst>
                <a:gd name="T0" fmla="*/ 6 w 9"/>
                <a:gd name="T1" fmla="*/ 0 h 18"/>
                <a:gd name="T2" fmla="*/ 0 w 9"/>
                <a:gd name="T3" fmla="*/ 7 h 18"/>
                <a:gd name="T4" fmla="*/ 3 w 9"/>
                <a:gd name="T5" fmla="*/ 18 h 18"/>
                <a:gd name="T6" fmla="*/ 9 w 9"/>
                <a:gd name="T7" fmla="*/ 12 h 18"/>
                <a:gd name="T8" fmla="*/ 6 w 9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8">
                  <a:moveTo>
                    <a:pt x="6" y="0"/>
                  </a:moveTo>
                  <a:lnTo>
                    <a:pt x="0" y="7"/>
                  </a:lnTo>
                  <a:lnTo>
                    <a:pt x="3" y="18"/>
                  </a:lnTo>
                  <a:lnTo>
                    <a:pt x="9" y="1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B2B4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36" name="Freeform 212">
              <a:extLst>
                <a:ext uri="{FF2B5EF4-FFF2-40B4-BE49-F238E27FC236}">
                  <a16:creationId xmlns:a16="http://schemas.microsoft.com/office/drawing/2014/main" id="{176223AD-22E6-433D-9453-7045C959E2A6}"/>
                </a:ext>
              </a:extLst>
            </p:cNvPr>
            <p:cNvSpPr>
              <a:spLocks/>
            </p:cNvSpPr>
            <p:nvPr/>
          </p:nvSpPr>
          <p:spPr bwMode="auto">
            <a:xfrm>
              <a:off x="-14322000" y="-10893238"/>
              <a:ext cx="60136" cy="60760"/>
            </a:xfrm>
            <a:custGeom>
              <a:avLst/>
              <a:gdLst>
                <a:gd name="T0" fmla="*/ 6 w 9"/>
                <a:gd name="T1" fmla="*/ 0 h 18"/>
                <a:gd name="T2" fmla="*/ 0 w 9"/>
                <a:gd name="T3" fmla="*/ 7 h 18"/>
                <a:gd name="T4" fmla="*/ 3 w 9"/>
                <a:gd name="T5" fmla="*/ 18 h 18"/>
                <a:gd name="T6" fmla="*/ 9 w 9"/>
                <a:gd name="T7" fmla="*/ 12 h 18"/>
                <a:gd name="T8" fmla="*/ 6 w 9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8">
                  <a:moveTo>
                    <a:pt x="6" y="0"/>
                  </a:moveTo>
                  <a:lnTo>
                    <a:pt x="0" y="7"/>
                  </a:lnTo>
                  <a:lnTo>
                    <a:pt x="3" y="18"/>
                  </a:lnTo>
                  <a:lnTo>
                    <a:pt x="9" y="12"/>
                  </a:lnTo>
                  <a:lnTo>
                    <a:pt x="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37" name="Freeform 213">
              <a:extLst>
                <a:ext uri="{FF2B5EF4-FFF2-40B4-BE49-F238E27FC236}">
                  <a16:creationId xmlns:a16="http://schemas.microsoft.com/office/drawing/2014/main" id="{6A70EB20-75BE-4AF7-A293-A4253916BA7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6259663" y="-10758215"/>
              <a:ext cx="2245017" cy="1400863"/>
            </a:xfrm>
            <a:custGeom>
              <a:avLst/>
              <a:gdLst>
                <a:gd name="T0" fmla="*/ 99 w 336"/>
                <a:gd name="T1" fmla="*/ 283 h 415"/>
                <a:gd name="T2" fmla="*/ 0 w 336"/>
                <a:gd name="T3" fmla="*/ 403 h 415"/>
                <a:gd name="T4" fmla="*/ 3 w 336"/>
                <a:gd name="T5" fmla="*/ 415 h 415"/>
                <a:gd name="T6" fmla="*/ 103 w 336"/>
                <a:gd name="T7" fmla="*/ 295 h 415"/>
                <a:gd name="T8" fmla="*/ 99 w 336"/>
                <a:gd name="T9" fmla="*/ 283 h 415"/>
                <a:gd name="T10" fmla="*/ 205 w 336"/>
                <a:gd name="T11" fmla="*/ 156 h 415"/>
                <a:gd name="T12" fmla="*/ 105 w 336"/>
                <a:gd name="T13" fmla="*/ 276 h 415"/>
                <a:gd name="T14" fmla="*/ 108 w 336"/>
                <a:gd name="T15" fmla="*/ 288 h 415"/>
                <a:gd name="T16" fmla="*/ 208 w 336"/>
                <a:gd name="T17" fmla="*/ 168 h 415"/>
                <a:gd name="T18" fmla="*/ 205 w 336"/>
                <a:gd name="T19" fmla="*/ 156 h 415"/>
                <a:gd name="T20" fmla="*/ 309 w 336"/>
                <a:gd name="T21" fmla="*/ 30 h 415"/>
                <a:gd name="T22" fmla="*/ 210 w 336"/>
                <a:gd name="T23" fmla="*/ 149 h 415"/>
                <a:gd name="T24" fmla="*/ 213 w 336"/>
                <a:gd name="T25" fmla="*/ 160 h 415"/>
                <a:gd name="T26" fmla="*/ 312 w 336"/>
                <a:gd name="T27" fmla="*/ 41 h 415"/>
                <a:gd name="T28" fmla="*/ 309 w 336"/>
                <a:gd name="T29" fmla="*/ 30 h 415"/>
                <a:gd name="T30" fmla="*/ 334 w 336"/>
                <a:gd name="T31" fmla="*/ 0 h 415"/>
                <a:gd name="T32" fmla="*/ 315 w 336"/>
                <a:gd name="T33" fmla="*/ 23 h 415"/>
                <a:gd name="T34" fmla="*/ 318 w 336"/>
                <a:gd name="T35" fmla="*/ 34 h 415"/>
                <a:gd name="T36" fmla="*/ 336 w 336"/>
                <a:gd name="T37" fmla="*/ 13 h 415"/>
                <a:gd name="T38" fmla="*/ 334 w 336"/>
                <a:gd name="T39" fmla="*/ 0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36" h="415">
                  <a:moveTo>
                    <a:pt x="99" y="283"/>
                  </a:moveTo>
                  <a:lnTo>
                    <a:pt x="0" y="403"/>
                  </a:lnTo>
                  <a:lnTo>
                    <a:pt x="3" y="415"/>
                  </a:lnTo>
                  <a:lnTo>
                    <a:pt x="103" y="295"/>
                  </a:lnTo>
                  <a:lnTo>
                    <a:pt x="99" y="283"/>
                  </a:lnTo>
                  <a:close/>
                  <a:moveTo>
                    <a:pt x="205" y="156"/>
                  </a:moveTo>
                  <a:lnTo>
                    <a:pt x="105" y="276"/>
                  </a:lnTo>
                  <a:lnTo>
                    <a:pt x="108" y="288"/>
                  </a:lnTo>
                  <a:lnTo>
                    <a:pt x="208" y="168"/>
                  </a:lnTo>
                  <a:lnTo>
                    <a:pt x="205" y="156"/>
                  </a:lnTo>
                  <a:close/>
                  <a:moveTo>
                    <a:pt x="309" y="30"/>
                  </a:moveTo>
                  <a:lnTo>
                    <a:pt x="210" y="149"/>
                  </a:lnTo>
                  <a:lnTo>
                    <a:pt x="213" y="160"/>
                  </a:lnTo>
                  <a:lnTo>
                    <a:pt x="312" y="41"/>
                  </a:lnTo>
                  <a:lnTo>
                    <a:pt x="309" y="30"/>
                  </a:lnTo>
                  <a:close/>
                  <a:moveTo>
                    <a:pt x="334" y="0"/>
                  </a:moveTo>
                  <a:lnTo>
                    <a:pt x="315" y="23"/>
                  </a:lnTo>
                  <a:lnTo>
                    <a:pt x="318" y="34"/>
                  </a:lnTo>
                  <a:lnTo>
                    <a:pt x="336" y="13"/>
                  </a:lnTo>
                  <a:lnTo>
                    <a:pt x="334" y="0"/>
                  </a:lnTo>
                  <a:close/>
                </a:path>
              </a:pathLst>
            </a:custGeom>
            <a:solidFill>
              <a:srgbClr val="D4D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38" name="Freeform 214">
              <a:extLst>
                <a:ext uri="{FF2B5EF4-FFF2-40B4-BE49-F238E27FC236}">
                  <a16:creationId xmlns:a16="http://schemas.microsoft.com/office/drawing/2014/main" id="{012AFE8F-62B9-4DDA-BB70-4D64430A68B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6259663" y="-10758215"/>
              <a:ext cx="2245017" cy="1400863"/>
            </a:xfrm>
            <a:custGeom>
              <a:avLst/>
              <a:gdLst>
                <a:gd name="T0" fmla="*/ 99 w 336"/>
                <a:gd name="T1" fmla="*/ 283 h 415"/>
                <a:gd name="T2" fmla="*/ 0 w 336"/>
                <a:gd name="T3" fmla="*/ 403 h 415"/>
                <a:gd name="T4" fmla="*/ 3 w 336"/>
                <a:gd name="T5" fmla="*/ 415 h 415"/>
                <a:gd name="T6" fmla="*/ 103 w 336"/>
                <a:gd name="T7" fmla="*/ 295 h 415"/>
                <a:gd name="T8" fmla="*/ 99 w 336"/>
                <a:gd name="T9" fmla="*/ 283 h 415"/>
                <a:gd name="T10" fmla="*/ 205 w 336"/>
                <a:gd name="T11" fmla="*/ 156 h 415"/>
                <a:gd name="T12" fmla="*/ 105 w 336"/>
                <a:gd name="T13" fmla="*/ 276 h 415"/>
                <a:gd name="T14" fmla="*/ 108 w 336"/>
                <a:gd name="T15" fmla="*/ 288 h 415"/>
                <a:gd name="T16" fmla="*/ 208 w 336"/>
                <a:gd name="T17" fmla="*/ 168 h 415"/>
                <a:gd name="T18" fmla="*/ 205 w 336"/>
                <a:gd name="T19" fmla="*/ 156 h 415"/>
                <a:gd name="T20" fmla="*/ 309 w 336"/>
                <a:gd name="T21" fmla="*/ 30 h 415"/>
                <a:gd name="T22" fmla="*/ 210 w 336"/>
                <a:gd name="T23" fmla="*/ 149 h 415"/>
                <a:gd name="T24" fmla="*/ 213 w 336"/>
                <a:gd name="T25" fmla="*/ 160 h 415"/>
                <a:gd name="T26" fmla="*/ 312 w 336"/>
                <a:gd name="T27" fmla="*/ 41 h 415"/>
                <a:gd name="T28" fmla="*/ 309 w 336"/>
                <a:gd name="T29" fmla="*/ 30 h 415"/>
                <a:gd name="T30" fmla="*/ 334 w 336"/>
                <a:gd name="T31" fmla="*/ 0 h 415"/>
                <a:gd name="T32" fmla="*/ 315 w 336"/>
                <a:gd name="T33" fmla="*/ 23 h 415"/>
                <a:gd name="T34" fmla="*/ 318 w 336"/>
                <a:gd name="T35" fmla="*/ 34 h 415"/>
                <a:gd name="T36" fmla="*/ 336 w 336"/>
                <a:gd name="T37" fmla="*/ 13 h 415"/>
                <a:gd name="T38" fmla="*/ 334 w 336"/>
                <a:gd name="T39" fmla="*/ 0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36" h="415">
                  <a:moveTo>
                    <a:pt x="99" y="283"/>
                  </a:moveTo>
                  <a:lnTo>
                    <a:pt x="0" y="403"/>
                  </a:lnTo>
                  <a:lnTo>
                    <a:pt x="3" y="415"/>
                  </a:lnTo>
                  <a:lnTo>
                    <a:pt x="103" y="295"/>
                  </a:lnTo>
                  <a:lnTo>
                    <a:pt x="99" y="283"/>
                  </a:lnTo>
                  <a:moveTo>
                    <a:pt x="205" y="156"/>
                  </a:moveTo>
                  <a:lnTo>
                    <a:pt x="105" y="276"/>
                  </a:lnTo>
                  <a:lnTo>
                    <a:pt x="108" y="288"/>
                  </a:lnTo>
                  <a:lnTo>
                    <a:pt x="208" y="168"/>
                  </a:lnTo>
                  <a:lnTo>
                    <a:pt x="205" y="156"/>
                  </a:lnTo>
                  <a:moveTo>
                    <a:pt x="309" y="30"/>
                  </a:moveTo>
                  <a:lnTo>
                    <a:pt x="210" y="149"/>
                  </a:lnTo>
                  <a:lnTo>
                    <a:pt x="213" y="160"/>
                  </a:lnTo>
                  <a:lnTo>
                    <a:pt x="312" y="41"/>
                  </a:lnTo>
                  <a:lnTo>
                    <a:pt x="309" y="30"/>
                  </a:lnTo>
                  <a:moveTo>
                    <a:pt x="334" y="0"/>
                  </a:moveTo>
                  <a:lnTo>
                    <a:pt x="315" y="23"/>
                  </a:lnTo>
                  <a:lnTo>
                    <a:pt x="318" y="34"/>
                  </a:lnTo>
                  <a:lnTo>
                    <a:pt x="336" y="13"/>
                  </a:lnTo>
                  <a:lnTo>
                    <a:pt x="33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39" name="Freeform 215">
              <a:extLst>
                <a:ext uri="{FF2B5EF4-FFF2-40B4-BE49-F238E27FC236}">
                  <a16:creationId xmlns:a16="http://schemas.microsoft.com/office/drawing/2014/main" id="{E73EDAE9-5BBA-408F-BD87-948F620E51A8}"/>
                </a:ext>
              </a:extLst>
            </p:cNvPr>
            <p:cNvSpPr>
              <a:spLocks/>
            </p:cNvSpPr>
            <p:nvPr/>
          </p:nvSpPr>
          <p:spPr bwMode="auto">
            <a:xfrm>
              <a:off x="-15598187" y="-9826556"/>
              <a:ext cx="60136" cy="64135"/>
            </a:xfrm>
            <a:custGeom>
              <a:avLst/>
              <a:gdLst>
                <a:gd name="T0" fmla="*/ 6 w 9"/>
                <a:gd name="T1" fmla="*/ 0 h 19"/>
                <a:gd name="T2" fmla="*/ 0 w 9"/>
                <a:gd name="T3" fmla="*/ 7 h 19"/>
                <a:gd name="T4" fmla="*/ 4 w 9"/>
                <a:gd name="T5" fmla="*/ 19 h 19"/>
                <a:gd name="T6" fmla="*/ 9 w 9"/>
                <a:gd name="T7" fmla="*/ 12 h 19"/>
                <a:gd name="T8" fmla="*/ 6 w 9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9">
                  <a:moveTo>
                    <a:pt x="6" y="0"/>
                  </a:moveTo>
                  <a:lnTo>
                    <a:pt x="0" y="7"/>
                  </a:lnTo>
                  <a:lnTo>
                    <a:pt x="4" y="19"/>
                  </a:lnTo>
                  <a:lnTo>
                    <a:pt x="9" y="1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B2B4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40" name="Freeform 216">
              <a:extLst>
                <a:ext uri="{FF2B5EF4-FFF2-40B4-BE49-F238E27FC236}">
                  <a16:creationId xmlns:a16="http://schemas.microsoft.com/office/drawing/2014/main" id="{199D69C3-305A-4834-95B6-4089B2CF1432}"/>
                </a:ext>
              </a:extLst>
            </p:cNvPr>
            <p:cNvSpPr>
              <a:spLocks/>
            </p:cNvSpPr>
            <p:nvPr/>
          </p:nvSpPr>
          <p:spPr bwMode="auto">
            <a:xfrm>
              <a:off x="-15598187" y="-9826556"/>
              <a:ext cx="60136" cy="64135"/>
            </a:xfrm>
            <a:custGeom>
              <a:avLst/>
              <a:gdLst>
                <a:gd name="T0" fmla="*/ 6 w 9"/>
                <a:gd name="T1" fmla="*/ 0 h 19"/>
                <a:gd name="T2" fmla="*/ 0 w 9"/>
                <a:gd name="T3" fmla="*/ 7 h 19"/>
                <a:gd name="T4" fmla="*/ 4 w 9"/>
                <a:gd name="T5" fmla="*/ 19 h 19"/>
                <a:gd name="T6" fmla="*/ 9 w 9"/>
                <a:gd name="T7" fmla="*/ 12 h 19"/>
                <a:gd name="T8" fmla="*/ 6 w 9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9">
                  <a:moveTo>
                    <a:pt x="6" y="0"/>
                  </a:moveTo>
                  <a:lnTo>
                    <a:pt x="0" y="7"/>
                  </a:lnTo>
                  <a:lnTo>
                    <a:pt x="4" y="19"/>
                  </a:lnTo>
                  <a:lnTo>
                    <a:pt x="9" y="12"/>
                  </a:lnTo>
                  <a:lnTo>
                    <a:pt x="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41" name="Freeform 217">
              <a:extLst>
                <a:ext uri="{FF2B5EF4-FFF2-40B4-BE49-F238E27FC236}">
                  <a16:creationId xmlns:a16="http://schemas.microsoft.com/office/drawing/2014/main" id="{DC2539A8-6B5E-436C-868E-A4BB77F60A67}"/>
                </a:ext>
              </a:extLst>
            </p:cNvPr>
            <p:cNvSpPr>
              <a:spLocks/>
            </p:cNvSpPr>
            <p:nvPr/>
          </p:nvSpPr>
          <p:spPr bwMode="auto">
            <a:xfrm>
              <a:off x="-14889937" y="-10255255"/>
              <a:ext cx="53452" cy="64135"/>
            </a:xfrm>
            <a:custGeom>
              <a:avLst/>
              <a:gdLst>
                <a:gd name="T0" fmla="*/ 5 w 8"/>
                <a:gd name="T1" fmla="*/ 0 h 19"/>
                <a:gd name="T2" fmla="*/ 0 w 8"/>
                <a:gd name="T3" fmla="*/ 7 h 19"/>
                <a:gd name="T4" fmla="*/ 3 w 8"/>
                <a:gd name="T5" fmla="*/ 19 h 19"/>
                <a:gd name="T6" fmla="*/ 8 w 8"/>
                <a:gd name="T7" fmla="*/ 11 h 19"/>
                <a:gd name="T8" fmla="*/ 5 w 8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9">
                  <a:moveTo>
                    <a:pt x="5" y="0"/>
                  </a:moveTo>
                  <a:lnTo>
                    <a:pt x="0" y="7"/>
                  </a:lnTo>
                  <a:lnTo>
                    <a:pt x="3" y="19"/>
                  </a:lnTo>
                  <a:lnTo>
                    <a:pt x="8" y="11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B2B4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42" name="Freeform 218">
              <a:extLst>
                <a:ext uri="{FF2B5EF4-FFF2-40B4-BE49-F238E27FC236}">
                  <a16:creationId xmlns:a16="http://schemas.microsoft.com/office/drawing/2014/main" id="{D74981B1-304A-4F19-BA55-5DAEA538FCC2}"/>
                </a:ext>
              </a:extLst>
            </p:cNvPr>
            <p:cNvSpPr>
              <a:spLocks/>
            </p:cNvSpPr>
            <p:nvPr/>
          </p:nvSpPr>
          <p:spPr bwMode="auto">
            <a:xfrm>
              <a:off x="-14889937" y="-10255255"/>
              <a:ext cx="53452" cy="64135"/>
            </a:xfrm>
            <a:custGeom>
              <a:avLst/>
              <a:gdLst>
                <a:gd name="T0" fmla="*/ 5 w 8"/>
                <a:gd name="T1" fmla="*/ 0 h 19"/>
                <a:gd name="T2" fmla="*/ 0 w 8"/>
                <a:gd name="T3" fmla="*/ 7 h 19"/>
                <a:gd name="T4" fmla="*/ 3 w 8"/>
                <a:gd name="T5" fmla="*/ 19 h 19"/>
                <a:gd name="T6" fmla="*/ 8 w 8"/>
                <a:gd name="T7" fmla="*/ 11 h 19"/>
                <a:gd name="T8" fmla="*/ 5 w 8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9">
                  <a:moveTo>
                    <a:pt x="5" y="0"/>
                  </a:moveTo>
                  <a:lnTo>
                    <a:pt x="0" y="7"/>
                  </a:lnTo>
                  <a:lnTo>
                    <a:pt x="3" y="19"/>
                  </a:lnTo>
                  <a:lnTo>
                    <a:pt x="8" y="11"/>
                  </a:lnTo>
                  <a:lnTo>
                    <a:pt x="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43" name="Freeform 219">
              <a:extLst>
                <a:ext uri="{FF2B5EF4-FFF2-40B4-BE49-F238E27FC236}">
                  <a16:creationId xmlns:a16="http://schemas.microsoft.com/office/drawing/2014/main" id="{75932D15-B8A5-4474-9112-4036B230B8BA}"/>
                </a:ext>
              </a:extLst>
            </p:cNvPr>
            <p:cNvSpPr>
              <a:spLocks/>
            </p:cNvSpPr>
            <p:nvPr/>
          </p:nvSpPr>
          <p:spPr bwMode="auto">
            <a:xfrm>
              <a:off x="-14195052" y="-10680578"/>
              <a:ext cx="60136" cy="60760"/>
            </a:xfrm>
            <a:custGeom>
              <a:avLst/>
              <a:gdLst>
                <a:gd name="T0" fmla="*/ 6 w 9"/>
                <a:gd name="T1" fmla="*/ 0 h 18"/>
                <a:gd name="T2" fmla="*/ 0 w 9"/>
                <a:gd name="T3" fmla="*/ 7 h 18"/>
                <a:gd name="T4" fmla="*/ 3 w 9"/>
                <a:gd name="T5" fmla="*/ 18 h 18"/>
                <a:gd name="T6" fmla="*/ 9 w 9"/>
                <a:gd name="T7" fmla="*/ 11 h 18"/>
                <a:gd name="T8" fmla="*/ 6 w 9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8">
                  <a:moveTo>
                    <a:pt x="6" y="0"/>
                  </a:moveTo>
                  <a:lnTo>
                    <a:pt x="0" y="7"/>
                  </a:lnTo>
                  <a:lnTo>
                    <a:pt x="3" y="18"/>
                  </a:lnTo>
                  <a:lnTo>
                    <a:pt x="9" y="11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B2B4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44" name="Freeform 220">
              <a:extLst>
                <a:ext uri="{FF2B5EF4-FFF2-40B4-BE49-F238E27FC236}">
                  <a16:creationId xmlns:a16="http://schemas.microsoft.com/office/drawing/2014/main" id="{99CA9222-72AC-42B0-A37B-97F2E0DE3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-14195052" y="-10680578"/>
              <a:ext cx="60136" cy="60760"/>
            </a:xfrm>
            <a:custGeom>
              <a:avLst/>
              <a:gdLst>
                <a:gd name="T0" fmla="*/ 6 w 9"/>
                <a:gd name="T1" fmla="*/ 0 h 18"/>
                <a:gd name="T2" fmla="*/ 0 w 9"/>
                <a:gd name="T3" fmla="*/ 7 h 18"/>
                <a:gd name="T4" fmla="*/ 3 w 9"/>
                <a:gd name="T5" fmla="*/ 18 h 18"/>
                <a:gd name="T6" fmla="*/ 9 w 9"/>
                <a:gd name="T7" fmla="*/ 11 h 18"/>
                <a:gd name="T8" fmla="*/ 6 w 9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8">
                  <a:moveTo>
                    <a:pt x="6" y="0"/>
                  </a:moveTo>
                  <a:lnTo>
                    <a:pt x="0" y="7"/>
                  </a:lnTo>
                  <a:lnTo>
                    <a:pt x="3" y="18"/>
                  </a:lnTo>
                  <a:lnTo>
                    <a:pt x="9" y="11"/>
                  </a:lnTo>
                  <a:lnTo>
                    <a:pt x="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45" name="Freeform 221">
              <a:extLst>
                <a:ext uri="{FF2B5EF4-FFF2-40B4-BE49-F238E27FC236}">
                  <a16:creationId xmlns:a16="http://schemas.microsoft.com/office/drawing/2014/main" id="{E22CDA50-B4FB-4482-A45B-808B65E314D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6105988" y="-10451039"/>
              <a:ext cx="2164837" cy="1353605"/>
            </a:xfrm>
            <a:custGeom>
              <a:avLst/>
              <a:gdLst>
                <a:gd name="T0" fmla="*/ 100 w 324"/>
                <a:gd name="T1" fmla="*/ 269 h 401"/>
                <a:gd name="T2" fmla="*/ 0 w 324"/>
                <a:gd name="T3" fmla="*/ 390 h 401"/>
                <a:gd name="T4" fmla="*/ 4 w 324"/>
                <a:gd name="T5" fmla="*/ 401 h 401"/>
                <a:gd name="T6" fmla="*/ 103 w 324"/>
                <a:gd name="T7" fmla="*/ 280 h 401"/>
                <a:gd name="T8" fmla="*/ 100 w 324"/>
                <a:gd name="T9" fmla="*/ 269 h 401"/>
                <a:gd name="T10" fmla="*/ 205 w 324"/>
                <a:gd name="T11" fmla="*/ 142 h 401"/>
                <a:gd name="T12" fmla="*/ 105 w 324"/>
                <a:gd name="T13" fmla="*/ 263 h 401"/>
                <a:gd name="T14" fmla="*/ 109 w 324"/>
                <a:gd name="T15" fmla="*/ 273 h 401"/>
                <a:gd name="T16" fmla="*/ 209 w 324"/>
                <a:gd name="T17" fmla="*/ 153 h 401"/>
                <a:gd name="T18" fmla="*/ 205 w 324"/>
                <a:gd name="T19" fmla="*/ 142 h 401"/>
                <a:gd name="T20" fmla="*/ 309 w 324"/>
                <a:gd name="T21" fmla="*/ 17 h 401"/>
                <a:gd name="T22" fmla="*/ 211 w 324"/>
                <a:gd name="T23" fmla="*/ 136 h 401"/>
                <a:gd name="T24" fmla="*/ 214 w 324"/>
                <a:gd name="T25" fmla="*/ 146 h 401"/>
                <a:gd name="T26" fmla="*/ 313 w 324"/>
                <a:gd name="T27" fmla="*/ 27 h 401"/>
                <a:gd name="T28" fmla="*/ 309 w 324"/>
                <a:gd name="T29" fmla="*/ 17 h 401"/>
                <a:gd name="T30" fmla="*/ 322 w 324"/>
                <a:gd name="T31" fmla="*/ 0 h 401"/>
                <a:gd name="T32" fmla="*/ 315 w 324"/>
                <a:gd name="T33" fmla="*/ 9 h 401"/>
                <a:gd name="T34" fmla="*/ 318 w 324"/>
                <a:gd name="T35" fmla="*/ 21 h 401"/>
                <a:gd name="T36" fmla="*/ 324 w 324"/>
                <a:gd name="T37" fmla="*/ 13 h 401"/>
                <a:gd name="T38" fmla="*/ 322 w 324"/>
                <a:gd name="T39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24" h="401">
                  <a:moveTo>
                    <a:pt x="100" y="269"/>
                  </a:moveTo>
                  <a:lnTo>
                    <a:pt x="0" y="390"/>
                  </a:lnTo>
                  <a:lnTo>
                    <a:pt x="4" y="401"/>
                  </a:lnTo>
                  <a:lnTo>
                    <a:pt x="103" y="280"/>
                  </a:lnTo>
                  <a:lnTo>
                    <a:pt x="100" y="269"/>
                  </a:lnTo>
                  <a:close/>
                  <a:moveTo>
                    <a:pt x="205" y="142"/>
                  </a:moveTo>
                  <a:lnTo>
                    <a:pt x="105" y="263"/>
                  </a:lnTo>
                  <a:lnTo>
                    <a:pt x="109" y="273"/>
                  </a:lnTo>
                  <a:lnTo>
                    <a:pt x="209" y="153"/>
                  </a:lnTo>
                  <a:lnTo>
                    <a:pt x="205" y="142"/>
                  </a:lnTo>
                  <a:close/>
                  <a:moveTo>
                    <a:pt x="309" y="17"/>
                  </a:moveTo>
                  <a:lnTo>
                    <a:pt x="211" y="136"/>
                  </a:lnTo>
                  <a:lnTo>
                    <a:pt x="214" y="146"/>
                  </a:lnTo>
                  <a:lnTo>
                    <a:pt x="313" y="27"/>
                  </a:lnTo>
                  <a:lnTo>
                    <a:pt x="309" y="17"/>
                  </a:lnTo>
                  <a:close/>
                  <a:moveTo>
                    <a:pt x="322" y="0"/>
                  </a:moveTo>
                  <a:lnTo>
                    <a:pt x="315" y="9"/>
                  </a:lnTo>
                  <a:lnTo>
                    <a:pt x="318" y="21"/>
                  </a:lnTo>
                  <a:lnTo>
                    <a:pt x="324" y="13"/>
                  </a:lnTo>
                  <a:lnTo>
                    <a:pt x="322" y="0"/>
                  </a:lnTo>
                  <a:close/>
                </a:path>
              </a:pathLst>
            </a:custGeom>
            <a:solidFill>
              <a:srgbClr val="D4D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46" name="Freeform 222">
              <a:extLst>
                <a:ext uri="{FF2B5EF4-FFF2-40B4-BE49-F238E27FC236}">
                  <a16:creationId xmlns:a16="http://schemas.microsoft.com/office/drawing/2014/main" id="{DCE29420-F22B-42F1-8428-1FD1E50316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6105988" y="-10451039"/>
              <a:ext cx="2164837" cy="1353605"/>
            </a:xfrm>
            <a:custGeom>
              <a:avLst/>
              <a:gdLst>
                <a:gd name="T0" fmla="*/ 100 w 324"/>
                <a:gd name="T1" fmla="*/ 269 h 401"/>
                <a:gd name="T2" fmla="*/ 0 w 324"/>
                <a:gd name="T3" fmla="*/ 390 h 401"/>
                <a:gd name="T4" fmla="*/ 4 w 324"/>
                <a:gd name="T5" fmla="*/ 401 h 401"/>
                <a:gd name="T6" fmla="*/ 103 w 324"/>
                <a:gd name="T7" fmla="*/ 280 h 401"/>
                <a:gd name="T8" fmla="*/ 100 w 324"/>
                <a:gd name="T9" fmla="*/ 269 h 401"/>
                <a:gd name="T10" fmla="*/ 205 w 324"/>
                <a:gd name="T11" fmla="*/ 142 h 401"/>
                <a:gd name="T12" fmla="*/ 105 w 324"/>
                <a:gd name="T13" fmla="*/ 263 h 401"/>
                <a:gd name="T14" fmla="*/ 109 w 324"/>
                <a:gd name="T15" fmla="*/ 273 h 401"/>
                <a:gd name="T16" fmla="*/ 209 w 324"/>
                <a:gd name="T17" fmla="*/ 153 h 401"/>
                <a:gd name="T18" fmla="*/ 205 w 324"/>
                <a:gd name="T19" fmla="*/ 142 h 401"/>
                <a:gd name="T20" fmla="*/ 309 w 324"/>
                <a:gd name="T21" fmla="*/ 17 h 401"/>
                <a:gd name="T22" fmla="*/ 211 w 324"/>
                <a:gd name="T23" fmla="*/ 136 h 401"/>
                <a:gd name="T24" fmla="*/ 214 w 324"/>
                <a:gd name="T25" fmla="*/ 146 h 401"/>
                <a:gd name="T26" fmla="*/ 313 w 324"/>
                <a:gd name="T27" fmla="*/ 27 h 401"/>
                <a:gd name="T28" fmla="*/ 309 w 324"/>
                <a:gd name="T29" fmla="*/ 17 h 401"/>
                <a:gd name="T30" fmla="*/ 322 w 324"/>
                <a:gd name="T31" fmla="*/ 0 h 401"/>
                <a:gd name="T32" fmla="*/ 315 w 324"/>
                <a:gd name="T33" fmla="*/ 9 h 401"/>
                <a:gd name="T34" fmla="*/ 318 w 324"/>
                <a:gd name="T35" fmla="*/ 21 h 401"/>
                <a:gd name="T36" fmla="*/ 324 w 324"/>
                <a:gd name="T37" fmla="*/ 13 h 401"/>
                <a:gd name="T38" fmla="*/ 322 w 324"/>
                <a:gd name="T39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24" h="401">
                  <a:moveTo>
                    <a:pt x="100" y="269"/>
                  </a:moveTo>
                  <a:lnTo>
                    <a:pt x="0" y="390"/>
                  </a:lnTo>
                  <a:lnTo>
                    <a:pt x="4" y="401"/>
                  </a:lnTo>
                  <a:lnTo>
                    <a:pt x="103" y="280"/>
                  </a:lnTo>
                  <a:lnTo>
                    <a:pt x="100" y="269"/>
                  </a:lnTo>
                  <a:moveTo>
                    <a:pt x="205" y="142"/>
                  </a:moveTo>
                  <a:lnTo>
                    <a:pt x="105" y="263"/>
                  </a:lnTo>
                  <a:lnTo>
                    <a:pt x="109" y="273"/>
                  </a:lnTo>
                  <a:lnTo>
                    <a:pt x="209" y="153"/>
                  </a:lnTo>
                  <a:lnTo>
                    <a:pt x="205" y="142"/>
                  </a:lnTo>
                  <a:moveTo>
                    <a:pt x="309" y="17"/>
                  </a:moveTo>
                  <a:lnTo>
                    <a:pt x="211" y="136"/>
                  </a:lnTo>
                  <a:lnTo>
                    <a:pt x="214" y="146"/>
                  </a:lnTo>
                  <a:lnTo>
                    <a:pt x="313" y="27"/>
                  </a:lnTo>
                  <a:lnTo>
                    <a:pt x="309" y="17"/>
                  </a:lnTo>
                  <a:moveTo>
                    <a:pt x="322" y="0"/>
                  </a:moveTo>
                  <a:lnTo>
                    <a:pt x="315" y="9"/>
                  </a:lnTo>
                  <a:lnTo>
                    <a:pt x="318" y="21"/>
                  </a:lnTo>
                  <a:lnTo>
                    <a:pt x="324" y="13"/>
                  </a:lnTo>
                  <a:lnTo>
                    <a:pt x="32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47" name="Freeform 223">
              <a:extLst>
                <a:ext uri="{FF2B5EF4-FFF2-40B4-BE49-F238E27FC236}">
                  <a16:creationId xmlns:a16="http://schemas.microsoft.com/office/drawing/2014/main" id="{EE7EDB40-55E6-4E52-B205-15F1B0179F11}"/>
                </a:ext>
              </a:extLst>
            </p:cNvPr>
            <p:cNvSpPr>
              <a:spLocks/>
            </p:cNvSpPr>
            <p:nvPr/>
          </p:nvSpPr>
          <p:spPr bwMode="auto">
            <a:xfrm>
              <a:off x="-15437828" y="-9563261"/>
              <a:ext cx="60136" cy="57383"/>
            </a:xfrm>
            <a:custGeom>
              <a:avLst/>
              <a:gdLst>
                <a:gd name="T0" fmla="*/ 5 w 9"/>
                <a:gd name="T1" fmla="*/ 0 h 17"/>
                <a:gd name="T2" fmla="*/ 0 w 9"/>
                <a:gd name="T3" fmla="*/ 6 h 17"/>
                <a:gd name="T4" fmla="*/ 3 w 9"/>
                <a:gd name="T5" fmla="*/ 17 h 17"/>
                <a:gd name="T6" fmla="*/ 9 w 9"/>
                <a:gd name="T7" fmla="*/ 10 h 17"/>
                <a:gd name="T8" fmla="*/ 5 w 9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7">
                  <a:moveTo>
                    <a:pt x="5" y="0"/>
                  </a:moveTo>
                  <a:lnTo>
                    <a:pt x="0" y="6"/>
                  </a:lnTo>
                  <a:lnTo>
                    <a:pt x="3" y="17"/>
                  </a:lnTo>
                  <a:lnTo>
                    <a:pt x="9" y="1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B2B4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48" name="Freeform 224">
              <a:extLst>
                <a:ext uri="{FF2B5EF4-FFF2-40B4-BE49-F238E27FC236}">
                  <a16:creationId xmlns:a16="http://schemas.microsoft.com/office/drawing/2014/main" id="{419CDBAA-9AC4-4E31-9668-CECEBB15D989}"/>
                </a:ext>
              </a:extLst>
            </p:cNvPr>
            <p:cNvSpPr>
              <a:spLocks/>
            </p:cNvSpPr>
            <p:nvPr/>
          </p:nvSpPr>
          <p:spPr bwMode="auto">
            <a:xfrm>
              <a:off x="-15437828" y="-9563261"/>
              <a:ext cx="60136" cy="57383"/>
            </a:xfrm>
            <a:custGeom>
              <a:avLst/>
              <a:gdLst>
                <a:gd name="T0" fmla="*/ 5 w 9"/>
                <a:gd name="T1" fmla="*/ 0 h 17"/>
                <a:gd name="T2" fmla="*/ 0 w 9"/>
                <a:gd name="T3" fmla="*/ 6 h 17"/>
                <a:gd name="T4" fmla="*/ 3 w 9"/>
                <a:gd name="T5" fmla="*/ 17 h 17"/>
                <a:gd name="T6" fmla="*/ 9 w 9"/>
                <a:gd name="T7" fmla="*/ 10 h 17"/>
                <a:gd name="T8" fmla="*/ 5 w 9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7">
                  <a:moveTo>
                    <a:pt x="5" y="0"/>
                  </a:moveTo>
                  <a:lnTo>
                    <a:pt x="0" y="6"/>
                  </a:lnTo>
                  <a:lnTo>
                    <a:pt x="3" y="17"/>
                  </a:lnTo>
                  <a:lnTo>
                    <a:pt x="9" y="10"/>
                  </a:lnTo>
                  <a:lnTo>
                    <a:pt x="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49" name="Freeform 225">
              <a:extLst>
                <a:ext uri="{FF2B5EF4-FFF2-40B4-BE49-F238E27FC236}">
                  <a16:creationId xmlns:a16="http://schemas.microsoft.com/office/drawing/2014/main" id="{59D1F9FE-4EF6-4EF6-BB0B-2D729F85C1BD}"/>
                </a:ext>
              </a:extLst>
            </p:cNvPr>
            <p:cNvSpPr>
              <a:spLocks/>
            </p:cNvSpPr>
            <p:nvPr/>
          </p:nvSpPr>
          <p:spPr bwMode="auto">
            <a:xfrm>
              <a:off x="-14736259" y="-9991960"/>
              <a:ext cx="60136" cy="57383"/>
            </a:xfrm>
            <a:custGeom>
              <a:avLst/>
              <a:gdLst>
                <a:gd name="T0" fmla="*/ 6 w 9"/>
                <a:gd name="T1" fmla="*/ 0 h 17"/>
                <a:gd name="T2" fmla="*/ 0 w 9"/>
                <a:gd name="T3" fmla="*/ 6 h 17"/>
                <a:gd name="T4" fmla="*/ 4 w 9"/>
                <a:gd name="T5" fmla="*/ 17 h 17"/>
                <a:gd name="T6" fmla="*/ 9 w 9"/>
                <a:gd name="T7" fmla="*/ 10 h 17"/>
                <a:gd name="T8" fmla="*/ 6 w 9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7">
                  <a:moveTo>
                    <a:pt x="6" y="0"/>
                  </a:moveTo>
                  <a:lnTo>
                    <a:pt x="0" y="6"/>
                  </a:lnTo>
                  <a:lnTo>
                    <a:pt x="4" y="17"/>
                  </a:lnTo>
                  <a:lnTo>
                    <a:pt x="9" y="1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B2B4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50" name="Freeform 226">
              <a:extLst>
                <a:ext uri="{FF2B5EF4-FFF2-40B4-BE49-F238E27FC236}">
                  <a16:creationId xmlns:a16="http://schemas.microsoft.com/office/drawing/2014/main" id="{176F2C2C-7D14-4C42-9452-E4149B243D8A}"/>
                </a:ext>
              </a:extLst>
            </p:cNvPr>
            <p:cNvSpPr>
              <a:spLocks/>
            </p:cNvSpPr>
            <p:nvPr/>
          </p:nvSpPr>
          <p:spPr bwMode="auto">
            <a:xfrm>
              <a:off x="-14736259" y="-9991960"/>
              <a:ext cx="60136" cy="57383"/>
            </a:xfrm>
            <a:custGeom>
              <a:avLst/>
              <a:gdLst>
                <a:gd name="T0" fmla="*/ 6 w 9"/>
                <a:gd name="T1" fmla="*/ 0 h 17"/>
                <a:gd name="T2" fmla="*/ 0 w 9"/>
                <a:gd name="T3" fmla="*/ 6 h 17"/>
                <a:gd name="T4" fmla="*/ 4 w 9"/>
                <a:gd name="T5" fmla="*/ 17 h 17"/>
                <a:gd name="T6" fmla="*/ 9 w 9"/>
                <a:gd name="T7" fmla="*/ 10 h 17"/>
                <a:gd name="T8" fmla="*/ 6 w 9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7">
                  <a:moveTo>
                    <a:pt x="6" y="0"/>
                  </a:moveTo>
                  <a:lnTo>
                    <a:pt x="0" y="6"/>
                  </a:lnTo>
                  <a:lnTo>
                    <a:pt x="4" y="17"/>
                  </a:lnTo>
                  <a:lnTo>
                    <a:pt x="9" y="10"/>
                  </a:lnTo>
                  <a:lnTo>
                    <a:pt x="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51" name="Freeform 227">
              <a:extLst>
                <a:ext uri="{FF2B5EF4-FFF2-40B4-BE49-F238E27FC236}">
                  <a16:creationId xmlns:a16="http://schemas.microsoft.com/office/drawing/2014/main" id="{D2462B80-99FD-40CE-B56D-E517BD1E7A17}"/>
                </a:ext>
              </a:extLst>
            </p:cNvPr>
            <p:cNvSpPr>
              <a:spLocks/>
            </p:cNvSpPr>
            <p:nvPr/>
          </p:nvSpPr>
          <p:spPr bwMode="auto">
            <a:xfrm>
              <a:off x="-14041373" y="-10420658"/>
              <a:ext cx="60136" cy="60760"/>
            </a:xfrm>
            <a:custGeom>
              <a:avLst/>
              <a:gdLst>
                <a:gd name="T0" fmla="*/ 6 w 9"/>
                <a:gd name="T1" fmla="*/ 0 h 18"/>
                <a:gd name="T2" fmla="*/ 0 w 9"/>
                <a:gd name="T3" fmla="*/ 8 h 18"/>
                <a:gd name="T4" fmla="*/ 4 w 9"/>
                <a:gd name="T5" fmla="*/ 18 h 18"/>
                <a:gd name="T6" fmla="*/ 9 w 9"/>
                <a:gd name="T7" fmla="*/ 12 h 18"/>
                <a:gd name="T8" fmla="*/ 6 w 9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8">
                  <a:moveTo>
                    <a:pt x="6" y="0"/>
                  </a:moveTo>
                  <a:lnTo>
                    <a:pt x="0" y="8"/>
                  </a:lnTo>
                  <a:lnTo>
                    <a:pt x="4" y="18"/>
                  </a:lnTo>
                  <a:lnTo>
                    <a:pt x="9" y="1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B2B4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52" name="Freeform 228">
              <a:extLst>
                <a:ext uri="{FF2B5EF4-FFF2-40B4-BE49-F238E27FC236}">
                  <a16:creationId xmlns:a16="http://schemas.microsoft.com/office/drawing/2014/main" id="{CD57E031-A493-44E5-811D-0163DDAFA2F3}"/>
                </a:ext>
              </a:extLst>
            </p:cNvPr>
            <p:cNvSpPr>
              <a:spLocks/>
            </p:cNvSpPr>
            <p:nvPr/>
          </p:nvSpPr>
          <p:spPr bwMode="auto">
            <a:xfrm>
              <a:off x="-14041373" y="-10420658"/>
              <a:ext cx="60136" cy="60760"/>
            </a:xfrm>
            <a:custGeom>
              <a:avLst/>
              <a:gdLst>
                <a:gd name="T0" fmla="*/ 6 w 9"/>
                <a:gd name="T1" fmla="*/ 0 h 18"/>
                <a:gd name="T2" fmla="*/ 0 w 9"/>
                <a:gd name="T3" fmla="*/ 8 h 18"/>
                <a:gd name="T4" fmla="*/ 4 w 9"/>
                <a:gd name="T5" fmla="*/ 18 h 18"/>
                <a:gd name="T6" fmla="*/ 9 w 9"/>
                <a:gd name="T7" fmla="*/ 12 h 18"/>
                <a:gd name="T8" fmla="*/ 6 w 9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8">
                  <a:moveTo>
                    <a:pt x="6" y="0"/>
                  </a:moveTo>
                  <a:lnTo>
                    <a:pt x="0" y="8"/>
                  </a:lnTo>
                  <a:lnTo>
                    <a:pt x="4" y="18"/>
                  </a:lnTo>
                  <a:lnTo>
                    <a:pt x="9" y="12"/>
                  </a:lnTo>
                  <a:lnTo>
                    <a:pt x="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53" name="Freeform 229">
              <a:extLst>
                <a:ext uri="{FF2B5EF4-FFF2-40B4-BE49-F238E27FC236}">
                  <a16:creationId xmlns:a16="http://schemas.microsoft.com/office/drawing/2014/main" id="{24EFBBC5-9B66-4172-BEFE-60DC5041D277}"/>
                </a:ext>
              </a:extLst>
            </p:cNvPr>
            <p:cNvSpPr>
              <a:spLocks/>
            </p:cNvSpPr>
            <p:nvPr/>
          </p:nvSpPr>
          <p:spPr bwMode="auto">
            <a:xfrm>
              <a:off x="-14535811" y="-7186855"/>
              <a:ext cx="187085" cy="189033"/>
            </a:xfrm>
            <a:custGeom>
              <a:avLst/>
              <a:gdLst>
                <a:gd name="T0" fmla="*/ 56 w 64"/>
                <a:gd name="T1" fmla="*/ 18 h 64"/>
                <a:gd name="T2" fmla="*/ 46 w 64"/>
                <a:gd name="T3" fmla="*/ 56 h 64"/>
                <a:gd name="T4" fmla="*/ 8 w 64"/>
                <a:gd name="T5" fmla="*/ 47 h 64"/>
                <a:gd name="T6" fmla="*/ 17 w 64"/>
                <a:gd name="T7" fmla="*/ 8 h 64"/>
                <a:gd name="T8" fmla="*/ 56 w 64"/>
                <a:gd name="T9" fmla="*/ 1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64">
                  <a:moveTo>
                    <a:pt x="56" y="18"/>
                  </a:moveTo>
                  <a:cubicBezTo>
                    <a:pt x="64" y="31"/>
                    <a:pt x="59" y="48"/>
                    <a:pt x="46" y="56"/>
                  </a:cubicBezTo>
                  <a:cubicBezTo>
                    <a:pt x="33" y="64"/>
                    <a:pt x="16" y="60"/>
                    <a:pt x="8" y="47"/>
                  </a:cubicBezTo>
                  <a:cubicBezTo>
                    <a:pt x="0" y="33"/>
                    <a:pt x="4" y="16"/>
                    <a:pt x="17" y="8"/>
                  </a:cubicBezTo>
                  <a:cubicBezTo>
                    <a:pt x="31" y="0"/>
                    <a:pt x="48" y="5"/>
                    <a:pt x="56" y="18"/>
                  </a:cubicBezTo>
                  <a:close/>
                </a:path>
              </a:pathLst>
            </a:custGeom>
            <a:solidFill>
              <a:srgbClr val="074D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54" name="Freeform 230">
              <a:extLst>
                <a:ext uri="{FF2B5EF4-FFF2-40B4-BE49-F238E27FC236}">
                  <a16:creationId xmlns:a16="http://schemas.microsoft.com/office/drawing/2014/main" id="{E2163822-41F7-4722-A73B-2C4E60DC2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-14261867" y="-6727776"/>
              <a:ext cx="180405" cy="185656"/>
            </a:xfrm>
            <a:custGeom>
              <a:avLst/>
              <a:gdLst>
                <a:gd name="T0" fmla="*/ 55 w 63"/>
                <a:gd name="T1" fmla="*/ 17 h 63"/>
                <a:gd name="T2" fmla="*/ 46 w 63"/>
                <a:gd name="T3" fmla="*/ 55 h 63"/>
                <a:gd name="T4" fmla="*/ 8 w 63"/>
                <a:gd name="T5" fmla="*/ 46 h 63"/>
                <a:gd name="T6" fmla="*/ 17 w 63"/>
                <a:gd name="T7" fmla="*/ 8 h 63"/>
                <a:gd name="T8" fmla="*/ 55 w 63"/>
                <a:gd name="T9" fmla="*/ 1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3">
                  <a:moveTo>
                    <a:pt x="55" y="17"/>
                  </a:moveTo>
                  <a:cubicBezTo>
                    <a:pt x="63" y="30"/>
                    <a:pt x="59" y="48"/>
                    <a:pt x="46" y="55"/>
                  </a:cubicBezTo>
                  <a:cubicBezTo>
                    <a:pt x="33" y="63"/>
                    <a:pt x="16" y="59"/>
                    <a:pt x="8" y="46"/>
                  </a:cubicBezTo>
                  <a:cubicBezTo>
                    <a:pt x="0" y="33"/>
                    <a:pt x="4" y="16"/>
                    <a:pt x="17" y="8"/>
                  </a:cubicBezTo>
                  <a:cubicBezTo>
                    <a:pt x="30" y="0"/>
                    <a:pt x="47" y="4"/>
                    <a:pt x="55" y="17"/>
                  </a:cubicBezTo>
                  <a:close/>
                </a:path>
              </a:pathLst>
            </a:custGeom>
            <a:solidFill>
              <a:srgbClr val="CB1B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55" name="Freeform 231">
              <a:extLst>
                <a:ext uri="{FF2B5EF4-FFF2-40B4-BE49-F238E27FC236}">
                  <a16:creationId xmlns:a16="http://schemas.microsoft.com/office/drawing/2014/main" id="{C73A9AC2-22B1-4455-9762-7D1BCDA9D5AA}"/>
                </a:ext>
              </a:extLst>
            </p:cNvPr>
            <p:cNvSpPr>
              <a:spLocks/>
            </p:cNvSpPr>
            <p:nvPr/>
          </p:nvSpPr>
          <p:spPr bwMode="auto">
            <a:xfrm>
              <a:off x="-14034693" y="-6346337"/>
              <a:ext cx="180405" cy="185656"/>
            </a:xfrm>
            <a:custGeom>
              <a:avLst/>
              <a:gdLst>
                <a:gd name="T0" fmla="*/ 55 w 63"/>
                <a:gd name="T1" fmla="*/ 17 h 63"/>
                <a:gd name="T2" fmla="*/ 46 w 63"/>
                <a:gd name="T3" fmla="*/ 55 h 63"/>
                <a:gd name="T4" fmla="*/ 8 w 63"/>
                <a:gd name="T5" fmla="*/ 46 h 63"/>
                <a:gd name="T6" fmla="*/ 17 w 63"/>
                <a:gd name="T7" fmla="*/ 8 h 63"/>
                <a:gd name="T8" fmla="*/ 55 w 63"/>
                <a:gd name="T9" fmla="*/ 1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3">
                  <a:moveTo>
                    <a:pt x="55" y="17"/>
                  </a:moveTo>
                  <a:cubicBezTo>
                    <a:pt x="63" y="30"/>
                    <a:pt x="59" y="47"/>
                    <a:pt x="46" y="55"/>
                  </a:cubicBezTo>
                  <a:cubicBezTo>
                    <a:pt x="33" y="63"/>
                    <a:pt x="16" y="59"/>
                    <a:pt x="8" y="46"/>
                  </a:cubicBezTo>
                  <a:cubicBezTo>
                    <a:pt x="0" y="33"/>
                    <a:pt x="4" y="15"/>
                    <a:pt x="17" y="8"/>
                  </a:cubicBezTo>
                  <a:cubicBezTo>
                    <a:pt x="30" y="0"/>
                    <a:pt x="48" y="4"/>
                    <a:pt x="55" y="17"/>
                  </a:cubicBezTo>
                  <a:close/>
                </a:path>
              </a:pathLst>
            </a:custGeom>
            <a:solidFill>
              <a:srgbClr val="42AF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56" name="Freeform 232">
              <a:extLst>
                <a:ext uri="{FF2B5EF4-FFF2-40B4-BE49-F238E27FC236}">
                  <a16:creationId xmlns:a16="http://schemas.microsoft.com/office/drawing/2014/main" id="{84326284-D9F8-42E1-9622-AB610C6E5F92}"/>
                </a:ext>
              </a:extLst>
            </p:cNvPr>
            <p:cNvSpPr>
              <a:spLocks/>
            </p:cNvSpPr>
            <p:nvPr/>
          </p:nvSpPr>
          <p:spPr bwMode="auto">
            <a:xfrm>
              <a:off x="-13272992" y="-7173352"/>
              <a:ext cx="187085" cy="189033"/>
            </a:xfrm>
            <a:custGeom>
              <a:avLst/>
              <a:gdLst>
                <a:gd name="T0" fmla="*/ 56 w 64"/>
                <a:gd name="T1" fmla="*/ 17 h 63"/>
                <a:gd name="T2" fmla="*/ 46 w 64"/>
                <a:gd name="T3" fmla="*/ 55 h 63"/>
                <a:gd name="T4" fmla="*/ 8 w 64"/>
                <a:gd name="T5" fmla="*/ 46 h 63"/>
                <a:gd name="T6" fmla="*/ 18 w 64"/>
                <a:gd name="T7" fmla="*/ 8 h 63"/>
                <a:gd name="T8" fmla="*/ 56 w 64"/>
                <a:gd name="T9" fmla="*/ 1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63">
                  <a:moveTo>
                    <a:pt x="56" y="17"/>
                  </a:moveTo>
                  <a:cubicBezTo>
                    <a:pt x="64" y="30"/>
                    <a:pt x="60" y="47"/>
                    <a:pt x="46" y="55"/>
                  </a:cubicBezTo>
                  <a:cubicBezTo>
                    <a:pt x="33" y="63"/>
                    <a:pt x="16" y="59"/>
                    <a:pt x="8" y="46"/>
                  </a:cubicBezTo>
                  <a:cubicBezTo>
                    <a:pt x="0" y="33"/>
                    <a:pt x="4" y="16"/>
                    <a:pt x="18" y="8"/>
                  </a:cubicBezTo>
                  <a:cubicBezTo>
                    <a:pt x="31" y="0"/>
                    <a:pt x="48" y="4"/>
                    <a:pt x="56" y="17"/>
                  </a:cubicBezTo>
                  <a:close/>
                </a:path>
              </a:pathLst>
            </a:custGeom>
            <a:solidFill>
              <a:srgbClr val="074D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57" name="Freeform 233">
              <a:extLst>
                <a:ext uri="{FF2B5EF4-FFF2-40B4-BE49-F238E27FC236}">
                  <a16:creationId xmlns:a16="http://schemas.microsoft.com/office/drawing/2014/main" id="{723F9D2F-1B3D-49AB-8485-DB427A982FAE}"/>
                </a:ext>
              </a:extLst>
            </p:cNvPr>
            <p:cNvSpPr>
              <a:spLocks/>
            </p:cNvSpPr>
            <p:nvPr/>
          </p:nvSpPr>
          <p:spPr bwMode="auto">
            <a:xfrm>
              <a:off x="-13961193" y="-7959863"/>
              <a:ext cx="187085" cy="192406"/>
            </a:xfrm>
            <a:custGeom>
              <a:avLst/>
              <a:gdLst>
                <a:gd name="T0" fmla="*/ 55 w 63"/>
                <a:gd name="T1" fmla="*/ 18 h 64"/>
                <a:gd name="T2" fmla="*/ 46 w 63"/>
                <a:gd name="T3" fmla="*/ 56 h 64"/>
                <a:gd name="T4" fmla="*/ 7 w 63"/>
                <a:gd name="T5" fmla="*/ 46 h 64"/>
                <a:gd name="T6" fmla="*/ 17 w 63"/>
                <a:gd name="T7" fmla="*/ 8 h 64"/>
                <a:gd name="T8" fmla="*/ 55 w 63"/>
                <a:gd name="T9" fmla="*/ 1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4">
                  <a:moveTo>
                    <a:pt x="55" y="18"/>
                  </a:moveTo>
                  <a:cubicBezTo>
                    <a:pt x="63" y="31"/>
                    <a:pt x="59" y="48"/>
                    <a:pt x="46" y="56"/>
                  </a:cubicBezTo>
                  <a:cubicBezTo>
                    <a:pt x="33" y="64"/>
                    <a:pt x="15" y="60"/>
                    <a:pt x="7" y="46"/>
                  </a:cubicBezTo>
                  <a:cubicBezTo>
                    <a:pt x="0" y="33"/>
                    <a:pt x="4" y="16"/>
                    <a:pt x="17" y="8"/>
                  </a:cubicBezTo>
                  <a:cubicBezTo>
                    <a:pt x="30" y="0"/>
                    <a:pt x="47" y="4"/>
                    <a:pt x="55" y="18"/>
                  </a:cubicBezTo>
                  <a:close/>
                </a:path>
              </a:pathLst>
            </a:custGeom>
            <a:solidFill>
              <a:srgbClr val="CB1B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58" name="Freeform 234">
              <a:extLst>
                <a:ext uri="{FF2B5EF4-FFF2-40B4-BE49-F238E27FC236}">
                  <a16:creationId xmlns:a16="http://schemas.microsoft.com/office/drawing/2014/main" id="{675A0C91-7B54-43EC-8FF5-6F461B75232E}"/>
                </a:ext>
              </a:extLst>
            </p:cNvPr>
            <p:cNvSpPr>
              <a:spLocks/>
            </p:cNvSpPr>
            <p:nvPr/>
          </p:nvSpPr>
          <p:spPr bwMode="auto">
            <a:xfrm>
              <a:off x="-13627114" y="-7558168"/>
              <a:ext cx="187085" cy="189033"/>
            </a:xfrm>
            <a:custGeom>
              <a:avLst/>
              <a:gdLst>
                <a:gd name="T0" fmla="*/ 56 w 64"/>
                <a:gd name="T1" fmla="*/ 18 h 64"/>
                <a:gd name="T2" fmla="*/ 46 w 64"/>
                <a:gd name="T3" fmla="*/ 56 h 64"/>
                <a:gd name="T4" fmla="*/ 8 w 64"/>
                <a:gd name="T5" fmla="*/ 47 h 64"/>
                <a:gd name="T6" fmla="*/ 18 w 64"/>
                <a:gd name="T7" fmla="*/ 8 h 64"/>
                <a:gd name="T8" fmla="*/ 56 w 64"/>
                <a:gd name="T9" fmla="*/ 1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64">
                  <a:moveTo>
                    <a:pt x="56" y="18"/>
                  </a:moveTo>
                  <a:cubicBezTo>
                    <a:pt x="64" y="31"/>
                    <a:pt x="60" y="48"/>
                    <a:pt x="46" y="56"/>
                  </a:cubicBezTo>
                  <a:cubicBezTo>
                    <a:pt x="33" y="64"/>
                    <a:pt x="16" y="60"/>
                    <a:pt x="8" y="47"/>
                  </a:cubicBezTo>
                  <a:cubicBezTo>
                    <a:pt x="0" y="33"/>
                    <a:pt x="4" y="16"/>
                    <a:pt x="18" y="8"/>
                  </a:cubicBezTo>
                  <a:cubicBezTo>
                    <a:pt x="31" y="0"/>
                    <a:pt x="48" y="5"/>
                    <a:pt x="56" y="18"/>
                  </a:cubicBezTo>
                  <a:close/>
                </a:path>
              </a:pathLst>
            </a:custGeom>
            <a:solidFill>
              <a:srgbClr val="42AF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59" name="Freeform 235">
              <a:extLst>
                <a:ext uri="{FF2B5EF4-FFF2-40B4-BE49-F238E27FC236}">
                  <a16:creationId xmlns:a16="http://schemas.microsoft.com/office/drawing/2014/main" id="{B209232E-6C3A-41A6-9BA0-8F270E7B0CC3}"/>
                </a:ext>
              </a:extLst>
            </p:cNvPr>
            <p:cNvSpPr>
              <a:spLocks/>
            </p:cNvSpPr>
            <p:nvPr/>
          </p:nvSpPr>
          <p:spPr bwMode="auto">
            <a:xfrm>
              <a:off x="-12524653" y="-8037500"/>
              <a:ext cx="187085" cy="185656"/>
            </a:xfrm>
            <a:custGeom>
              <a:avLst/>
              <a:gdLst>
                <a:gd name="T0" fmla="*/ 56 w 64"/>
                <a:gd name="T1" fmla="*/ 17 h 63"/>
                <a:gd name="T2" fmla="*/ 46 w 64"/>
                <a:gd name="T3" fmla="*/ 55 h 63"/>
                <a:gd name="T4" fmla="*/ 8 w 64"/>
                <a:gd name="T5" fmla="*/ 46 h 63"/>
                <a:gd name="T6" fmla="*/ 18 w 64"/>
                <a:gd name="T7" fmla="*/ 8 h 63"/>
                <a:gd name="T8" fmla="*/ 56 w 64"/>
                <a:gd name="T9" fmla="*/ 1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63">
                  <a:moveTo>
                    <a:pt x="56" y="17"/>
                  </a:moveTo>
                  <a:cubicBezTo>
                    <a:pt x="64" y="30"/>
                    <a:pt x="60" y="47"/>
                    <a:pt x="46" y="55"/>
                  </a:cubicBezTo>
                  <a:cubicBezTo>
                    <a:pt x="33" y="63"/>
                    <a:pt x="16" y="59"/>
                    <a:pt x="8" y="46"/>
                  </a:cubicBezTo>
                  <a:cubicBezTo>
                    <a:pt x="0" y="33"/>
                    <a:pt x="4" y="16"/>
                    <a:pt x="18" y="8"/>
                  </a:cubicBezTo>
                  <a:cubicBezTo>
                    <a:pt x="31" y="0"/>
                    <a:pt x="48" y="4"/>
                    <a:pt x="56" y="17"/>
                  </a:cubicBezTo>
                  <a:close/>
                </a:path>
              </a:pathLst>
            </a:custGeom>
            <a:solidFill>
              <a:srgbClr val="074D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60" name="Freeform 236">
              <a:extLst>
                <a:ext uri="{FF2B5EF4-FFF2-40B4-BE49-F238E27FC236}">
                  <a16:creationId xmlns:a16="http://schemas.microsoft.com/office/drawing/2014/main" id="{1059A117-1AE2-4A6D-AD3B-61740FE303D5}"/>
                </a:ext>
              </a:extLst>
            </p:cNvPr>
            <p:cNvSpPr>
              <a:spLocks/>
            </p:cNvSpPr>
            <p:nvPr/>
          </p:nvSpPr>
          <p:spPr bwMode="auto">
            <a:xfrm>
              <a:off x="-12992364" y="-8381809"/>
              <a:ext cx="187085" cy="189033"/>
            </a:xfrm>
            <a:custGeom>
              <a:avLst/>
              <a:gdLst>
                <a:gd name="T0" fmla="*/ 55 w 63"/>
                <a:gd name="T1" fmla="*/ 17 h 63"/>
                <a:gd name="T2" fmla="*/ 46 w 63"/>
                <a:gd name="T3" fmla="*/ 56 h 63"/>
                <a:gd name="T4" fmla="*/ 8 w 63"/>
                <a:gd name="T5" fmla="*/ 46 h 63"/>
                <a:gd name="T6" fmla="*/ 17 w 63"/>
                <a:gd name="T7" fmla="*/ 8 h 63"/>
                <a:gd name="T8" fmla="*/ 55 w 63"/>
                <a:gd name="T9" fmla="*/ 1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3">
                  <a:moveTo>
                    <a:pt x="55" y="17"/>
                  </a:moveTo>
                  <a:cubicBezTo>
                    <a:pt x="63" y="30"/>
                    <a:pt x="59" y="48"/>
                    <a:pt x="46" y="56"/>
                  </a:cubicBezTo>
                  <a:cubicBezTo>
                    <a:pt x="33" y="63"/>
                    <a:pt x="16" y="59"/>
                    <a:pt x="8" y="46"/>
                  </a:cubicBezTo>
                  <a:cubicBezTo>
                    <a:pt x="0" y="33"/>
                    <a:pt x="4" y="16"/>
                    <a:pt x="17" y="8"/>
                  </a:cubicBezTo>
                  <a:cubicBezTo>
                    <a:pt x="30" y="0"/>
                    <a:pt x="47" y="4"/>
                    <a:pt x="55" y="17"/>
                  </a:cubicBezTo>
                  <a:close/>
                </a:path>
              </a:pathLst>
            </a:custGeom>
            <a:solidFill>
              <a:srgbClr val="CB1B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61" name="Freeform 237">
              <a:extLst>
                <a:ext uri="{FF2B5EF4-FFF2-40B4-BE49-F238E27FC236}">
                  <a16:creationId xmlns:a16="http://schemas.microsoft.com/office/drawing/2014/main" id="{120163F6-C606-4C36-B040-A7DA6D3218E0}"/>
                </a:ext>
              </a:extLst>
            </p:cNvPr>
            <p:cNvSpPr>
              <a:spLocks/>
            </p:cNvSpPr>
            <p:nvPr/>
          </p:nvSpPr>
          <p:spPr bwMode="auto">
            <a:xfrm>
              <a:off x="-12411063" y="-7537914"/>
              <a:ext cx="187085" cy="189033"/>
            </a:xfrm>
            <a:custGeom>
              <a:avLst/>
              <a:gdLst>
                <a:gd name="T0" fmla="*/ 56 w 64"/>
                <a:gd name="T1" fmla="*/ 18 h 64"/>
                <a:gd name="T2" fmla="*/ 46 w 64"/>
                <a:gd name="T3" fmla="*/ 56 h 64"/>
                <a:gd name="T4" fmla="*/ 8 w 64"/>
                <a:gd name="T5" fmla="*/ 47 h 64"/>
                <a:gd name="T6" fmla="*/ 17 w 64"/>
                <a:gd name="T7" fmla="*/ 8 h 64"/>
                <a:gd name="T8" fmla="*/ 56 w 64"/>
                <a:gd name="T9" fmla="*/ 1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64">
                  <a:moveTo>
                    <a:pt x="56" y="18"/>
                  </a:moveTo>
                  <a:cubicBezTo>
                    <a:pt x="64" y="31"/>
                    <a:pt x="59" y="48"/>
                    <a:pt x="46" y="56"/>
                  </a:cubicBezTo>
                  <a:cubicBezTo>
                    <a:pt x="33" y="64"/>
                    <a:pt x="16" y="60"/>
                    <a:pt x="8" y="47"/>
                  </a:cubicBezTo>
                  <a:cubicBezTo>
                    <a:pt x="0" y="33"/>
                    <a:pt x="4" y="16"/>
                    <a:pt x="17" y="8"/>
                  </a:cubicBezTo>
                  <a:cubicBezTo>
                    <a:pt x="31" y="0"/>
                    <a:pt x="48" y="5"/>
                    <a:pt x="56" y="18"/>
                  </a:cubicBezTo>
                  <a:close/>
                </a:path>
              </a:pathLst>
            </a:custGeom>
            <a:solidFill>
              <a:srgbClr val="42AF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62" name="Freeform 238">
              <a:extLst>
                <a:ext uri="{FF2B5EF4-FFF2-40B4-BE49-F238E27FC236}">
                  <a16:creationId xmlns:a16="http://schemas.microsoft.com/office/drawing/2014/main" id="{63108CCC-3433-47AC-A4D1-1064D09B3A53}"/>
                </a:ext>
              </a:extLst>
            </p:cNvPr>
            <p:cNvSpPr>
              <a:spLocks/>
            </p:cNvSpPr>
            <p:nvPr/>
          </p:nvSpPr>
          <p:spPr bwMode="auto">
            <a:xfrm>
              <a:off x="-12163846" y="-9347224"/>
              <a:ext cx="187085" cy="189033"/>
            </a:xfrm>
            <a:custGeom>
              <a:avLst/>
              <a:gdLst>
                <a:gd name="T0" fmla="*/ 55 w 63"/>
                <a:gd name="T1" fmla="*/ 17 h 63"/>
                <a:gd name="T2" fmla="*/ 46 w 63"/>
                <a:gd name="T3" fmla="*/ 55 h 63"/>
                <a:gd name="T4" fmla="*/ 8 w 63"/>
                <a:gd name="T5" fmla="*/ 46 h 63"/>
                <a:gd name="T6" fmla="*/ 17 w 63"/>
                <a:gd name="T7" fmla="*/ 8 h 63"/>
                <a:gd name="T8" fmla="*/ 55 w 63"/>
                <a:gd name="T9" fmla="*/ 1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3">
                  <a:moveTo>
                    <a:pt x="55" y="17"/>
                  </a:moveTo>
                  <a:cubicBezTo>
                    <a:pt x="63" y="30"/>
                    <a:pt x="59" y="47"/>
                    <a:pt x="46" y="55"/>
                  </a:cubicBezTo>
                  <a:cubicBezTo>
                    <a:pt x="33" y="63"/>
                    <a:pt x="16" y="59"/>
                    <a:pt x="8" y="46"/>
                  </a:cubicBezTo>
                  <a:cubicBezTo>
                    <a:pt x="0" y="33"/>
                    <a:pt x="4" y="16"/>
                    <a:pt x="17" y="8"/>
                  </a:cubicBezTo>
                  <a:cubicBezTo>
                    <a:pt x="30" y="0"/>
                    <a:pt x="47" y="4"/>
                    <a:pt x="55" y="17"/>
                  </a:cubicBezTo>
                  <a:close/>
                </a:path>
              </a:pathLst>
            </a:custGeom>
            <a:solidFill>
              <a:srgbClr val="074D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63" name="Freeform 239">
              <a:extLst>
                <a:ext uri="{FF2B5EF4-FFF2-40B4-BE49-F238E27FC236}">
                  <a16:creationId xmlns:a16="http://schemas.microsoft.com/office/drawing/2014/main" id="{0452B9B9-F3C6-4A2D-BC21-EA98A3D11D47}"/>
                </a:ext>
              </a:extLst>
            </p:cNvPr>
            <p:cNvSpPr>
              <a:spLocks/>
            </p:cNvSpPr>
            <p:nvPr/>
          </p:nvSpPr>
          <p:spPr bwMode="auto">
            <a:xfrm>
              <a:off x="-11889899" y="-8891522"/>
              <a:ext cx="187085" cy="192406"/>
            </a:xfrm>
            <a:custGeom>
              <a:avLst/>
              <a:gdLst>
                <a:gd name="T0" fmla="*/ 55 w 63"/>
                <a:gd name="T1" fmla="*/ 17 h 64"/>
                <a:gd name="T2" fmla="*/ 46 w 63"/>
                <a:gd name="T3" fmla="*/ 56 h 64"/>
                <a:gd name="T4" fmla="*/ 7 w 63"/>
                <a:gd name="T5" fmla="*/ 46 h 64"/>
                <a:gd name="T6" fmla="*/ 17 w 63"/>
                <a:gd name="T7" fmla="*/ 8 h 64"/>
                <a:gd name="T8" fmla="*/ 55 w 63"/>
                <a:gd name="T9" fmla="*/ 1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4">
                  <a:moveTo>
                    <a:pt x="55" y="17"/>
                  </a:moveTo>
                  <a:cubicBezTo>
                    <a:pt x="63" y="31"/>
                    <a:pt x="59" y="48"/>
                    <a:pt x="46" y="56"/>
                  </a:cubicBezTo>
                  <a:cubicBezTo>
                    <a:pt x="33" y="64"/>
                    <a:pt x="15" y="59"/>
                    <a:pt x="7" y="46"/>
                  </a:cubicBezTo>
                  <a:cubicBezTo>
                    <a:pt x="0" y="33"/>
                    <a:pt x="4" y="16"/>
                    <a:pt x="17" y="8"/>
                  </a:cubicBezTo>
                  <a:cubicBezTo>
                    <a:pt x="30" y="0"/>
                    <a:pt x="47" y="4"/>
                    <a:pt x="55" y="17"/>
                  </a:cubicBezTo>
                  <a:close/>
                </a:path>
              </a:pathLst>
            </a:custGeom>
            <a:solidFill>
              <a:srgbClr val="CB1B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64" name="Freeform 240">
              <a:extLst>
                <a:ext uri="{FF2B5EF4-FFF2-40B4-BE49-F238E27FC236}">
                  <a16:creationId xmlns:a16="http://schemas.microsoft.com/office/drawing/2014/main" id="{8AF3769E-F02D-461B-B8EF-41665C3E2905}"/>
                </a:ext>
              </a:extLst>
            </p:cNvPr>
            <p:cNvSpPr>
              <a:spLocks/>
            </p:cNvSpPr>
            <p:nvPr/>
          </p:nvSpPr>
          <p:spPr bwMode="auto">
            <a:xfrm>
              <a:off x="-11602593" y="-8408814"/>
              <a:ext cx="187085" cy="192406"/>
            </a:xfrm>
            <a:custGeom>
              <a:avLst/>
              <a:gdLst>
                <a:gd name="T0" fmla="*/ 56 w 64"/>
                <a:gd name="T1" fmla="*/ 17 h 64"/>
                <a:gd name="T2" fmla="*/ 47 w 64"/>
                <a:gd name="T3" fmla="*/ 56 h 64"/>
                <a:gd name="T4" fmla="*/ 8 w 64"/>
                <a:gd name="T5" fmla="*/ 46 h 64"/>
                <a:gd name="T6" fmla="*/ 18 w 64"/>
                <a:gd name="T7" fmla="*/ 8 h 64"/>
                <a:gd name="T8" fmla="*/ 56 w 64"/>
                <a:gd name="T9" fmla="*/ 1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64">
                  <a:moveTo>
                    <a:pt x="56" y="17"/>
                  </a:moveTo>
                  <a:cubicBezTo>
                    <a:pt x="64" y="31"/>
                    <a:pt x="60" y="48"/>
                    <a:pt x="47" y="56"/>
                  </a:cubicBezTo>
                  <a:cubicBezTo>
                    <a:pt x="33" y="64"/>
                    <a:pt x="16" y="59"/>
                    <a:pt x="8" y="46"/>
                  </a:cubicBezTo>
                  <a:cubicBezTo>
                    <a:pt x="0" y="33"/>
                    <a:pt x="5" y="16"/>
                    <a:pt x="18" y="8"/>
                  </a:cubicBezTo>
                  <a:cubicBezTo>
                    <a:pt x="31" y="0"/>
                    <a:pt x="48" y="4"/>
                    <a:pt x="56" y="17"/>
                  </a:cubicBezTo>
                  <a:close/>
                </a:path>
              </a:pathLst>
            </a:custGeom>
            <a:solidFill>
              <a:srgbClr val="42AF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65" name="Freeform 241">
              <a:extLst>
                <a:ext uri="{FF2B5EF4-FFF2-40B4-BE49-F238E27FC236}">
                  <a16:creationId xmlns:a16="http://schemas.microsoft.com/office/drawing/2014/main" id="{7FB81CF8-9D0C-4926-8713-CFC95FED5CA1}"/>
                </a:ext>
              </a:extLst>
            </p:cNvPr>
            <p:cNvSpPr>
              <a:spLocks/>
            </p:cNvSpPr>
            <p:nvPr/>
          </p:nvSpPr>
          <p:spPr bwMode="auto">
            <a:xfrm>
              <a:off x="-14154962" y="-7841717"/>
              <a:ext cx="287311" cy="1127443"/>
            </a:xfrm>
            <a:custGeom>
              <a:avLst/>
              <a:gdLst>
                <a:gd name="T0" fmla="*/ 1 w 43"/>
                <a:gd name="T1" fmla="*/ 334 h 334"/>
                <a:gd name="T2" fmla="*/ 43 w 43"/>
                <a:gd name="T3" fmla="*/ 1 h 334"/>
                <a:gd name="T4" fmla="*/ 41 w 43"/>
                <a:gd name="T5" fmla="*/ 0 h 334"/>
                <a:gd name="T6" fmla="*/ 0 w 43"/>
                <a:gd name="T7" fmla="*/ 333 h 334"/>
                <a:gd name="T8" fmla="*/ 1 w 43"/>
                <a:gd name="T9" fmla="*/ 334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334">
                  <a:moveTo>
                    <a:pt x="1" y="334"/>
                  </a:moveTo>
                  <a:lnTo>
                    <a:pt x="43" y="1"/>
                  </a:lnTo>
                  <a:lnTo>
                    <a:pt x="41" y="0"/>
                  </a:lnTo>
                  <a:lnTo>
                    <a:pt x="0" y="333"/>
                  </a:lnTo>
                  <a:lnTo>
                    <a:pt x="1" y="334"/>
                  </a:lnTo>
                  <a:close/>
                </a:path>
              </a:pathLst>
            </a:custGeom>
            <a:solidFill>
              <a:srgbClr val="CB1B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66" name="Freeform 242">
              <a:extLst>
                <a:ext uri="{FF2B5EF4-FFF2-40B4-BE49-F238E27FC236}">
                  <a16:creationId xmlns:a16="http://schemas.microsoft.com/office/drawing/2014/main" id="{91DCA6DE-DD38-4EF1-BBE0-77C52CAE19B1}"/>
                </a:ext>
              </a:extLst>
            </p:cNvPr>
            <p:cNvSpPr>
              <a:spLocks/>
            </p:cNvSpPr>
            <p:nvPr/>
          </p:nvSpPr>
          <p:spPr bwMode="auto">
            <a:xfrm>
              <a:off x="-14154962" y="-7841717"/>
              <a:ext cx="287311" cy="1127443"/>
            </a:xfrm>
            <a:custGeom>
              <a:avLst/>
              <a:gdLst>
                <a:gd name="T0" fmla="*/ 1 w 43"/>
                <a:gd name="T1" fmla="*/ 334 h 334"/>
                <a:gd name="T2" fmla="*/ 43 w 43"/>
                <a:gd name="T3" fmla="*/ 1 h 334"/>
                <a:gd name="T4" fmla="*/ 41 w 43"/>
                <a:gd name="T5" fmla="*/ 0 h 334"/>
                <a:gd name="T6" fmla="*/ 0 w 43"/>
                <a:gd name="T7" fmla="*/ 333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334">
                  <a:moveTo>
                    <a:pt x="1" y="334"/>
                  </a:moveTo>
                  <a:lnTo>
                    <a:pt x="43" y="1"/>
                  </a:lnTo>
                  <a:lnTo>
                    <a:pt x="41" y="0"/>
                  </a:lnTo>
                  <a:lnTo>
                    <a:pt x="0" y="33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67" name="Freeform 243">
              <a:extLst>
                <a:ext uri="{FF2B5EF4-FFF2-40B4-BE49-F238E27FC236}">
                  <a16:creationId xmlns:a16="http://schemas.microsoft.com/office/drawing/2014/main" id="{4B9324D9-30F8-4783-A979-9D3C1F8DD4D7}"/>
                </a:ext>
              </a:extLst>
            </p:cNvPr>
            <p:cNvSpPr>
              <a:spLocks/>
            </p:cNvSpPr>
            <p:nvPr/>
          </p:nvSpPr>
          <p:spPr bwMode="auto">
            <a:xfrm>
              <a:off x="-13827562" y="-8290669"/>
              <a:ext cx="935423" cy="405069"/>
            </a:xfrm>
            <a:custGeom>
              <a:avLst/>
              <a:gdLst>
                <a:gd name="T0" fmla="*/ 0 w 140"/>
                <a:gd name="T1" fmla="*/ 120 h 120"/>
                <a:gd name="T2" fmla="*/ 140 w 140"/>
                <a:gd name="T3" fmla="*/ 3 h 120"/>
                <a:gd name="T4" fmla="*/ 139 w 140"/>
                <a:gd name="T5" fmla="*/ 0 h 120"/>
                <a:gd name="T6" fmla="*/ 0 w 140"/>
                <a:gd name="T7" fmla="*/ 117 h 120"/>
                <a:gd name="T8" fmla="*/ 0 w 140"/>
                <a:gd name="T9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120">
                  <a:moveTo>
                    <a:pt x="0" y="120"/>
                  </a:moveTo>
                  <a:lnTo>
                    <a:pt x="140" y="3"/>
                  </a:lnTo>
                  <a:lnTo>
                    <a:pt x="139" y="0"/>
                  </a:lnTo>
                  <a:lnTo>
                    <a:pt x="0" y="117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rgbClr val="CB1B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68" name="Freeform 244">
              <a:extLst>
                <a:ext uri="{FF2B5EF4-FFF2-40B4-BE49-F238E27FC236}">
                  <a16:creationId xmlns:a16="http://schemas.microsoft.com/office/drawing/2014/main" id="{13587FD9-A2FB-43E4-828D-D05FF01CB85F}"/>
                </a:ext>
              </a:extLst>
            </p:cNvPr>
            <p:cNvSpPr>
              <a:spLocks/>
            </p:cNvSpPr>
            <p:nvPr/>
          </p:nvSpPr>
          <p:spPr bwMode="auto">
            <a:xfrm>
              <a:off x="-13827562" y="-8290669"/>
              <a:ext cx="935423" cy="405069"/>
            </a:xfrm>
            <a:custGeom>
              <a:avLst/>
              <a:gdLst>
                <a:gd name="T0" fmla="*/ 0 w 140"/>
                <a:gd name="T1" fmla="*/ 120 h 120"/>
                <a:gd name="T2" fmla="*/ 140 w 140"/>
                <a:gd name="T3" fmla="*/ 3 h 120"/>
                <a:gd name="T4" fmla="*/ 139 w 140"/>
                <a:gd name="T5" fmla="*/ 0 h 120"/>
                <a:gd name="T6" fmla="*/ 0 w 140"/>
                <a:gd name="T7" fmla="*/ 117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0" h="120">
                  <a:moveTo>
                    <a:pt x="0" y="120"/>
                  </a:moveTo>
                  <a:lnTo>
                    <a:pt x="140" y="3"/>
                  </a:lnTo>
                  <a:lnTo>
                    <a:pt x="139" y="0"/>
                  </a:lnTo>
                  <a:lnTo>
                    <a:pt x="0" y="11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69" name="Freeform 245">
              <a:extLst>
                <a:ext uri="{FF2B5EF4-FFF2-40B4-BE49-F238E27FC236}">
                  <a16:creationId xmlns:a16="http://schemas.microsoft.com/office/drawing/2014/main" id="{D4AE3815-71BF-4E38-8EA7-A1C61E9EE7E5}"/>
                </a:ext>
              </a:extLst>
            </p:cNvPr>
            <p:cNvSpPr>
              <a:spLocks/>
            </p:cNvSpPr>
            <p:nvPr/>
          </p:nvSpPr>
          <p:spPr bwMode="auto">
            <a:xfrm>
              <a:off x="-12898822" y="-8800380"/>
              <a:ext cx="1102465" cy="519839"/>
            </a:xfrm>
            <a:custGeom>
              <a:avLst/>
              <a:gdLst>
                <a:gd name="T0" fmla="*/ 164 w 165"/>
                <a:gd name="T1" fmla="*/ 0 h 154"/>
                <a:gd name="T2" fmla="*/ 0 w 165"/>
                <a:gd name="T3" fmla="*/ 151 h 154"/>
                <a:gd name="T4" fmla="*/ 1 w 165"/>
                <a:gd name="T5" fmla="*/ 154 h 154"/>
                <a:gd name="T6" fmla="*/ 165 w 165"/>
                <a:gd name="T7" fmla="*/ 3 h 154"/>
                <a:gd name="T8" fmla="*/ 164 w 165"/>
                <a:gd name="T9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5" h="154">
                  <a:moveTo>
                    <a:pt x="164" y="0"/>
                  </a:moveTo>
                  <a:lnTo>
                    <a:pt x="0" y="151"/>
                  </a:lnTo>
                  <a:lnTo>
                    <a:pt x="1" y="154"/>
                  </a:lnTo>
                  <a:lnTo>
                    <a:pt x="165" y="3"/>
                  </a:lnTo>
                  <a:lnTo>
                    <a:pt x="164" y="0"/>
                  </a:lnTo>
                  <a:close/>
                </a:path>
              </a:pathLst>
            </a:custGeom>
            <a:solidFill>
              <a:srgbClr val="CB1B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70" name="Freeform 246">
              <a:extLst>
                <a:ext uri="{FF2B5EF4-FFF2-40B4-BE49-F238E27FC236}">
                  <a16:creationId xmlns:a16="http://schemas.microsoft.com/office/drawing/2014/main" id="{2C127402-59AC-4528-8CAF-C201BAFF9647}"/>
                </a:ext>
              </a:extLst>
            </p:cNvPr>
            <p:cNvSpPr>
              <a:spLocks/>
            </p:cNvSpPr>
            <p:nvPr/>
          </p:nvSpPr>
          <p:spPr bwMode="auto">
            <a:xfrm>
              <a:off x="-12898822" y="-8800380"/>
              <a:ext cx="1102465" cy="519839"/>
            </a:xfrm>
            <a:custGeom>
              <a:avLst/>
              <a:gdLst>
                <a:gd name="T0" fmla="*/ 164 w 165"/>
                <a:gd name="T1" fmla="*/ 0 h 154"/>
                <a:gd name="T2" fmla="*/ 0 w 165"/>
                <a:gd name="T3" fmla="*/ 151 h 154"/>
                <a:gd name="T4" fmla="*/ 1 w 165"/>
                <a:gd name="T5" fmla="*/ 154 h 154"/>
                <a:gd name="T6" fmla="*/ 165 w 165"/>
                <a:gd name="T7" fmla="*/ 3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5" h="154">
                  <a:moveTo>
                    <a:pt x="164" y="0"/>
                  </a:moveTo>
                  <a:lnTo>
                    <a:pt x="0" y="151"/>
                  </a:lnTo>
                  <a:lnTo>
                    <a:pt x="1" y="154"/>
                  </a:lnTo>
                  <a:lnTo>
                    <a:pt x="165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71" name="Freeform 247">
              <a:extLst>
                <a:ext uri="{FF2B5EF4-FFF2-40B4-BE49-F238E27FC236}">
                  <a16:creationId xmlns:a16="http://schemas.microsoft.com/office/drawing/2014/main" id="{7A2180DC-1801-4FAE-9FD1-EBAC4E8E41B8}"/>
                </a:ext>
              </a:extLst>
            </p:cNvPr>
            <p:cNvSpPr>
              <a:spLocks/>
            </p:cNvSpPr>
            <p:nvPr/>
          </p:nvSpPr>
          <p:spPr bwMode="auto">
            <a:xfrm>
              <a:off x="-14442269" y="-7099089"/>
              <a:ext cx="1262824" cy="27005"/>
            </a:xfrm>
            <a:custGeom>
              <a:avLst/>
              <a:gdLst>
                <a:gd name="T0" fmla="*/ 0 w 189"/>
                <a:gd name="T1" fmla="*/ 4 h 8"/>
                <a:gd name="T2" fmla="*/ 189 w 189"/>
                <a:gd name="T3" fmla="*/ 8 h 8"/>
                <a:gd name="T4" fmla="*/ 189 w 189"/>
                <a:gd name="T5" fmla="*/ 5 h 8"/>
                <a:gd name="T6" fmla="*/ 0 w 189"/>
                <a:gd name="T7" fmla="*/ 0 h 8"/>
                <a:gd name="T8" fmla="*/ 0 w 189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8">
                  <a:moveTo>
                    <a:pt x="0" y="4"/>
                  </a:moveTo>
                  <a:lnTo>
                    <a:pt x="189" y="8"/>
                  </a:lnTo>
                  <a:lnTo>
                    <a:pt x="189" y="5"/>
                  </a:ln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74D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72" name="Freeform 248">
              <a:extLst>
                <a:ext uri="{FF2B5EF4-FFF2-40B4-BE49-F238E27FC236}">
                  <a16:creationId xmlns:a16="http://schemas.microsoft.com/office/drawing/2014/main" id="{D1BE1C4E-A2B6-475F-9FD2-38A4D7DEAE4A}"/>
                </a:ext>
              </a:extLst>
            </p:cNvPr>
            <p:cNvSpPr>
              <a:spLocks/>
            </p:cNvSpPr>
            <p:nvPr/>
          </p:nvSpPr>
          <p:spPr bwMode="auto">
            <a:xfrm>
              <a:off x="-14442269" y="-7099089"/>
              <a:ext cx="1262824" cy="27005"/>
            </a:xfrm>
            <a:custGeom>
              <a:avLst/>
              <a:gdLst>
                <a:gd name="T0" fmla="*/ 0 w 189"/>
                <a:gd name="T1" fmla="*/ 4 h 8"/>
                <a:gd name="T2" fmla="*/ 189 w 189"/>
                <a:gd name="T3" fmla="*/ 8 h 8"/>
                <a:gd name="T4" fmla="*/ 189 w 189"/>
                <a:gd name="T5" fmla="*/ 5 h 8"/>
                <a:gd name="T6" fmla="*/ 0 w 189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9" h="8">
                  <a:moveTo>
                    <a:pt x="0" y="4"/>
                  </a:moveTo>
                  <a:lnTo>
                    <a:pt x="189" y="8"/>
                  </a:lnTo>
                  <a:lnTo>
                    <a:pt x="189" y="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73" name="Freeform 249">
              <a:extLst>
                <a:ext uri="{FF2B5EF4-FFF2-40B4-BE49-F238E27FC236}">
                  <a16:creationId xmlns:a16="http://schemas.microsoft.com/office/drawing/2014/main" id="{990F7151-7026-42AD-B262-87260C7AC734}"/>
                </a:ext>
              </a:extLst>
            </p:cNvPr>
            <p:cNvSpPr>
              <a:spLocks/>
            </p:cNvSpPr>
            <p:nvPr/>
          </p:nvSpPr>
          <p:spPr bwMode="auto">
            <a:xfrm>
              <a:off x="-13179449" y="-7949735"/>
              <a:ext cx="755023" cy="874273"/>
            </a:xfrm>
            <a:custGeom>
              <a:avLst/>
              <a:gdLst>
                <a:gd name="T0" fmla="*/ 111 w 113"/>
                <a:gd name="T1" fmla="*/ 0 h 259"/>
                <a:gd name="T2" fmla="*/ 0 w 113"/>
                <a:gd name="T3" fmla="*/ 257 h 259"/>
                <a:gd name="T4" fmla="*/ 1 w 113"/>
                <a:gd name="T5" fmla="*/ 259 h 259"/>
                <a:gd name="T6" fmla="*/ 113 w 113"/>
                <a:gd name="T7" fmla="*/ 3 h 259"/>
                <a:gd name="T8" fmla="*/ 111 w 113"/>
                <a:gd name="T9" fmla="*/ 0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" h="259">
                  <a:moveTo>
                    <a:pt x="111" y="0"/>
                  </a:moveTo>
                  <a:lnTo>
                    <a:pt x="0" y="257"/>
                  </a:lnTo>
                  <a:lnTo>
                    <a:pt x="1" y="259"/>
                  </a:lnTo>
                  <a:lnTo>
                    <a:pt x="113" y="3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074D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74" name="Freeform 250">
              <a:extLst>
                <a:ext uri="{FF2B5EF4-FFF2-40B4-BE49-F238E27FC236}">
                  <a16:creationId xmlns:a16="http://schemas.microsoft.com/office/drawing/2014/main" id="{43D1B312-F39F-4CB1-BA78-F8BD310CAB22}"/>
                </a:ext>
              </a:extLst>
            </p:cNvPr>
            <p:cNvSpPr>
              <a:spLocks/>
            </p:cNvSpPr>
            <p:nvPr/>
          </p:nvSpPr>
          <p:spPr bwMode="auto">
            <a:xfrm>
              <a:off x="-13179449" y="-7949735"/>
              <a:ext cx="755023" cy="874273"/>
            </a:xfrm>
            <a:custGeom>
              <a:avLst/>
              <a:gdLst>
                <a:gd name="T0" fmla="*/ 111 w 113"/>
                <a:gd name="T1" fmla="*/ 0 h 259"/>
                <a:gd name="T2" fmla="*/ 0 w 113"/>
                <a:gd name="T3" fmla="*/ 257 h 259"/>
                <a:gd name="T4" fmla="*/ 1 w 113"/>
                <a:gd name="T5" fmla="*/ 259 h 259"/>
                <a:gd name="T6" fmla="*/ 113 w 113"/>
                <a:gd name="T7" fmla="*/ 3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3" h="259">
                  <a:moveTo>
                    <a:pt x="111" y="0"/>
                  </a:moveTo>
                  <a:lnTo>
                    <a:pt x="0" y="257"/>
                  </a:lnTo>
                  <a:lnTo>
                    <a:pt x="1" y="259"/>
                  </a:lnTo>
                  <a:lnTo>
                    <a:pt x="113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75" name="Freeform 251">
              <a:extLst>
                <a:ext uri="{FF2B5EF4-FFF2-40B4-BE49-F238E27FC236}">
                  <a16:creationId xmlns:a16="http://schemas.microsoft.com/office/drawing/2014/main" id="{E4AB0AE1-5200-4777-9E74-68871E4B18FA}"/>
                </a:ext>
              </a:extLst>
            </p:cNvPr>
            <p:cNvSpPr>
              <a:spLocks/>
            </p:cNvSpPr>
            <p:nvPr/>
          </p:nvSpPr>
          <p:spPr bwMode="auto">
            <a:xfrm>
              <a:off x="-12437790" y="-9256084"/>
              <a:ext cx="374169" cy="1313099"/>
            </a:xfrm>
            <a:custGeom>
              <a:avLst/>
              <a:gdLst>
                <a:gd name="T0" fmla="*/ 54 w 56"/>
                <a:gd name="T1" fmla="*/ 0 h 389"/>
                <a:gd name="T2" fmla="*/ 0 w 56"/>
                <a:gd name="T3" fmla="*/ 388 h 389"/>
                <a:gd name="T4" fmla="*/ 2 w 56"/>
                <a:gd name="T5" fmla="*/ 389 h 389"/>
                <a:gd name="T6" fmla="*/ 56 w 56"/>
                <a:gd name="T7" fmla="*/ 1 h 389"/>
                <a:gd name="T8" fmla="*/ 54 w 56"/>
                <a:gd name="T9" fmla="*/ 0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389">
                  <a:moveTo>
                    <a:pt x="54" y="0"/>
                  </a:moveTo>
                  <a:lnTo>
                    <a:pt x="0" y="388"/>
                  </a:lnTo>
                  <a:lnTo>
                    <a:pt x="2" y="389"/>
                  </a:lnTo>
                  <a:lnTo>
                    <a:pt x="56" y="1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074D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76" name="Freeform 252">
              <a:extLst>
                <a:ext uri="{FF2B5EF4-FFF2-40B4-BE49-F238E27FC236}">
                  <a16:creationId xmlns:a16="http://schemas.microsoft.com/office/drawing/2014/main" id="{37657907-C742-4F1D-B033-1284618C95F5}"/>
                </a:ext>
              </a:extLst>
            </p:cNvPr>
            <p:cNvSpPr>
              <a:spLocks/>
            </p:cNvSpPr>
            <p:nvPr/>
          </p:nvSpPr>
          <p:spPr bwMode="auto">
            <a:xfrm>
              <a:off x="-12437790" y="-9256084"/>
              <a:ext cx="374169" cy="1313099"/>
            </a:xfrm>
            <a:custGeom>
              <a:avLst/>
              <a:gdLst>
                <a:gd name="T0" fmla="*/ 54 w 56"/>
                <a:gd name="T1" fmla="*/ 0 h 389"/>
                <a:gd name="T2" fmla="*/ 0 w 56"/>
                <a:gd name="T3" fmla="*/ 388 h 389"/>
                <a:gd name="T4" fmla="*/ 2 w 56"/>
                <a:gd name="T5" fmla="*/ 389 h 389"/>
                <a:gd name="T6" fmla="*/ 56 w 56"/>
                <a:gd name="T7" fmla="*/ 1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389">
                  <a:moveTo>
                    <a:pt x="54" y="0"/>
                  </a:moveTo>
                  <a:lnTo>
                    <a:pt x="0" y="388"/>
                  </a:lnTo>
                  <a:lnTo>
                    <a:pt x="2" y="389"/>
                  </a:lnTo>
                  <a:lnTo>
                    <a:pt x="56" y="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77" name="Freeform 253">
              <a:extLst>
                <a:ext uri="{FF2B5EF4-FFF2-40B4-BE49-F238E27FC236}">
                  <a16:creationId xmlns:a16="http://schemas.microsoft.com/office/drawing/2014/main" id="{F799D269-B9AC-410D-A9A4-FF67AA9951B3}"/>
                </a:ext>
              </a:extLst>
            </p:cNvPr>
            <p:cNvSpPr>
              <a:spLocks/>
            </p:cNvSpPr>
            <p:nvPr/>
          </p:nvSpPr>
          <p:spPr bwMode="auto">
            <a:xfrm>
              <a:off x="-12324205" y="-8317674"/>
              <a:ext cx="821838" cy="877650"/>
            </a:xfrm>
            <a:custGeom>
              <a:avLst/>
              <a:gdLst>
                <a:gd name="T0" fmla="*/ 122 w 123"/>
                <a:gd name="T1" fmla="*/ 0 h 260"/>
                <a:gd name="T2" fmla="*/ 0 w 123"/>
                <a:gd name="T3" fmla="*/ 258 h 260"/>
                <a:gd name="T4" fmla="*/ 1 w 123"/>
                <a:gd name="T5" fmla="*/ 260 h 260"/>
                <a:gd name="T6" fmla="*/ 123 w 123"/>
                <a:gd name="T7" fmla="*/ 2 h 260"/>
                <a:gd name="T8" fmla="*/ 122 w 123"/>
                <a:gd name="T9" fmla="*/ 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260">
                  <a:moveTo>
                    <a:pt x="122" y="0"/>
                  </a:moveTo>
                  <a:lnTo>
                    <a:pt x="0" y="258"/>
                  </a:lnTo>
                  <a:lnTo>
                    <a:pt x="1" y="260"/>
                  </a:lnTo>
                  <a:lnTo>
                    <a:pt x="123" y="2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42AF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78" name="Freeform 254">
              <a:extLst>
                <a:ext uri="{FF2B5EF4-FFF2-40B4-BE49-F238E27FC236}">
                  <a16:creationId xmlns:a16="http://schemas.microsoft.com/office/drawing/2014/main" id="{E70E9D53-9936-487F-88D8-79949EE3E894}"/>
                </a:ext>
              </a:extLst>
            </p:cNvPr>
            <p:cNvSpPr>
              <a:spLocks/>
            </p:cNvSpPr>
            <p:nvPr/>
          </p:nvSpPr>
          <p:spPr bwMode="auto">
            <a:xfrm>
              <a:off x="-12324205" y="-8317674"/>
              <a:ext cx="821838" cy="877650"/>
            </a:xfrm>
            <a:custGeom>
              <a:avLst/>
              <a:gdLst>
                <a:gd name="T0" fmla="*/ 122 w 123"/>
                <a:gd name="T1" fmla="*/ 0 h 260"/>
                <a:gd name="T2" fmla="*/ 0 w 123"/>
                <a:gd name="T3" fmla="*/ 258 h 260"/>
                <a:gd name="T4" fmla="*/ 1 w 123"/>
                <a:gd name="T5" fmla="*/ 260 h 260"/>
                <a:gd name="T6" fmla="*/ 123 w 123"/>
                <a:gd name="T7" fmla="*/ 2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260">
                  <a:moveTo>
                    <a:pt x="122" y="0"/>
                  </a:moveTo>
                  <a:lnTo>
                    <a:pt x="0" y="258"/>
                  </a:lnTo>
                  <a:lnTo>
                    <a:pt x="1" y="260"/>
                  </a:lnTo>
                  <a:lnTo>
                    <a:pt x="123" y="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79" name="Freeform 255">
              <a:extLst>
                <a:ext uri="{FF2B5EF4-FFF2-40B4-BE49-F238E27FC236}">
                  <a16:creationId xmlns:a16="http://schemas.microsoft.com/office/drawing/2014/main" id="{A0BEAEB0-12A4-42FE-B241-8E857192AB1E}"/>
                </a:ext>
              </a:extLst>
            </p:cNvPr>
            <p:cNvSpPr>
              <a:spLocks/>
            </p:cNvSpPr>
            <p:nvPr/>
          </p:nvSpPr>
          <p:spPr bwMode="auto">
            <a:xfrm>
              <a:off x="-13540255" y="-7480531"/>
              <a:ext cx="1222734" cy="43882"/>
            </a:xfrm>
            <a:custGeom>
              <a:avLst/>
              <a:gdLst>
                <a:gd name="T0" fmla="*/ 0 w 183"/>
                <a:gd name="T1" fmla="*/ 4 h 13"/>
                <a:gd name="T2" fmla="*/ 183 w 183"/>
                <a:gd name="T3" fmla="*/ 13 h 13"/>
                <a:gd name="T4" fmla="*/ 183 w 183"/>
                <a:gd name="T5" fmla="*/ 9 h 13"/>
                <a:gd name="T6" fmla="*/ 0 w 183"/>
                <a:gd name="T7" fmla="*/ 0 h 13"/>
                <a:gd name="T8" fmla="*/ 0 w 183"/>
                <a:gd name="T9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3" h="13">
                  <a:moveTo>
                    <a:pt x="0" y="4"/>
                  </a:moveTo>
                  <a:lnTo>
                    <a:pt x="183" y="13"/>
                  </a:lnTo>
                  <a:lnTo>
                    <a:pt x="183" y="9"/>
                  </a:ln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42AF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80" name="Freeform 256">
              <a:extLst>
                <a:ext uri="{FF2B5EF4-FFF2-40B4-BE49-F238E27FC236}">
                  <a16:creationId xmlns:a16="http://schemas.microsoft.com/office/drawing/2014/main" id="{41277F7E-3B9E-4529-89E5-FB8767E25FC1}"/>
                </a:ext>
              </a:extLst>
            </p:cNvPr>
            <p:cNvSpPr>
              <a:spLocks/>
            </p:cNvSpPr>
            <p:nvPr/>
          </p:nvSpPr>
          <p:spPr bwMode="auto">
            <a:xfrm>
              <a:off x="-13540255" y="-7480531"/>
              <a:ext cx="1222734" cy="43882"/>
            </a:xfrm>
            <a:custGeom>
              <a:avLst/>
              <a:gdLst>
                <a:gd name="T0" fmla="*/ 0 w 183"/>
                <a:gd name="T1" fmla="*/ 4 h 13"/>
                <a:gd name="T2" fmla="*/ 183 w 183"/>
                <a:gd name="T3" fmla="*/ 13 h 13"/>
                <a:gd name="T4" fmla="*/ 183 w 183"/>
                <a:gd name="T5" fmla="*/ 9 h 13"/>
                <a:gd name="T6" fmla="*/ 0 w 183"/>
                <a:gd name="T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3" h="13">
                  <a:moveTo>
                    <a:pt x="0" y="4"/>
                  </a:moveTo>
                  <a:lnTo>
                    <a:pt x="183" y="13"/>
                  </a:lnTo>
                  <a:lnTo>
                    <a:pt x="183" y="9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81" name="Freeform 257">
              <a:extLst>
                <a:ext uri="{FF2B5EF4-FFF2-40B4-BE49-F238E27FC236}">
                  <a16:creationId xmlns:a16="http://schemas.microsoft.com/office/drawing/2014/main" id="{0AB7CCF5-2408-4E30-BC12-2C6514AC21CC}"/>
                </a:ext>
              </a:extLst>
            </p:cNvPr>
            <p:cNvSpPr>
              <a:spLocks/>
            </p:cNvSpPr>
            <p:nvPr/>
          </p:nvSpPr>
          <p:spPr bwMode="auto">
            <a:xfrm>
              <a:off x="-13947830" y="-7477154"/>
              <a:ext cx="414259" cy="1225334"/>
            </a:xfrm>
            <a:custGeom>
              <a:avLst/>
              <a:gdLst>
                <a:gd name="T0" fmla="*/ 2 w 62"/>
                <a:gd name="T1" fmla="*/ 363 h 363"/>
                <a:gd name="T2" fmla="*/ 62 w 62"/>
                <a:gd name="T3" fmla="*/ 1 h 363"/>
                <a:gd name="T4" fmla="*/ 60 w 62"/>
                <a:gd name="T5" fmla="*/ 0 h 363"/>
                <a:gd name="T6" fmla="*/ 0 w 62"/>
                <a:gd name="T7" fmla="*/ 362 h 363"/>
                <a:gd name="T8" fmla="*/ 2 w 62"/>
                <a:gd name="T9" fmla="*/ 363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363">
                  <a:moveTo>
                    <a:pt x="2" y="363"/>
                  </a:moveTo>
                  <a:lnTo>
                    <a:pt x="62" y="1"/>
                  </a:lnTo>
                  <a:lnTo>
                    <a:pt x="60" y="0"/>
                  </a:lnTo>
                  <a:lnTo>
                    <a:pt x="0" y="362"/>
                  </a:lnTo>
                  <a:lnTo>
                    <a:pt x="2" y="363"/>
                  </a:lnTo>
                  <a:close/>
                </a:path>
              </a:pathLst>
            </a:custGeom>
            <a:solidFill>
              <a:srgbClr val="42AF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82" name="Freeform 258">
              <a:extLst>
                <a:ext uri="{FF2B5EF4-FFF2-40B4-BE49-F238E27FC236}">
                  <a16:creationId xmlns:a16="http://schemas.microsoft.com/office/drawing/2014/main" id="{21E6EF9E-FEC1-4997-8D54-3C5C79D56DC1}"/>
                </a:ext>
              </a:extLst>
            </p:cNvPr>
            <p:cNvSpPr>
              <a:spLocks/>
            </p:cNvSpPr>
            <p:nvPr/>
          </p:nvSpPr>
          <p:spPr bwMode="auto">
            <a:xfrm>
              <a:off x="-13947830" y="-7477154"/>
              <a:ext cx="414259" cy="1225334"/>
            </a:xfrm>
            <a:custGeom>
              <a:avLst/>
              <a:gdLst>
                <a:gd name="T0" fmla="*/ 2 w 62"/>
                <a:gd name="T1" fmla="*/ 363 h 363"/>
                <a:gd name="T2" fmla="*/ 62 w 62"/>
                <a:gd name="T3" fmla="*/ 1 h 363"/>
                <a:gd name="T4" fmla="*/ 60 w 62"/>
                <a:gd name="T5" fmla="*/ 0 h 363"/>
                <a:gd name="T6" fmla="*/ 0 w 62"/>
                <a:gd name="T7" fmla="*/ 362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" h="363">
                  <a:moveTo>
                    <a:pt x="2" y="363"/>
                  </a:moveTo>
                  <a:lnTo>
                    <a:pt x="62" y="1"/>
                  </a:lnTo>
                  <a:lnTo>
                    <a:pt x="60" y="0"/>
                  </a:lnTo>
                  <a:lnTo>
                    <a:pt x="0" y="36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83" name="Freeform 259">
              <a:extLst>
                <a:ext uri="{FF2B5EF4-FFF2-40B4-BE49-F238E27FC236}">
                  <a16:creationId xmlns:a16="http://schemas.microsoft.com/office/drawing/2014/main" id="{875F2184-650D-4E96-9F86-92B7CCFC7F3A}"/>
                </a:ext>
              </a:extLst>
            </p:cNvPr>
            <p:cNvSpPr>
              <a:spLocks/>
            </p:cNvSpPr>
            <p:nvPr/>
          </p:nvSpPr>
          <p:spPr bwMode="auto">
            <a:xfrm>
              <a:off x="-14555858" y="-14569243"/>
              <a:ext cx="6608101" cy="7520786"/>
            </a:xfrm>
            <a:custGeom>
              <a:avLst/>
              <a:gdLst>
                <a:gd name="T0" fmla="*/ 989 w 989"/>
                <a:gd name="T1" fmla="*/ 1849 h 2228"/>
                <a:gd name="T2" fmla="*/ 233 w 989"/>
                <a:gd name="T3" fmla="*/ 2228 h 2228"/>
                <a:gd name="T4" fmla="*/ 0 w 989"/>
                <a:gd name="T5" fmla="*/ 380 h 2228"/>
                <a:gd name="T6" fmla="*/ 757 w 989"/>
                <a:gd name="T7" fmla="*/ 0 h 2228"/>
                <a:gd name="T8" fmla="*/ 989 w 989"/>
                <a:gd name="T9" fmla="*/ 1849 h 2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9" h="2228">
                  <a:moveTo>
                    <a:pt x="989" y="1849"/>
                  </a:moveTo>
                  <a:lnTo>
                    <a:pt x="233" y="2228"/>
                  </a:lnTo>
                  <a:lnTo>
                    <a:pt x="0" y="380"/>
                  </a:lnTo>
                  <a:lnTo>
                    <a:pt x="757" y="0"/>
                  </a:lnTo>
                  <a:lnTo>
                    <a:pt x="989" y="1849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84" name="Freeform 260">
              <a:extLst>
                <a:ext uri="{FF2B5EF4-FFF2-40B4-BE49-F238E27FC236}">
                  <a16:creationId xmlns:a16="http://schemas.microsoft.com/office/drawing/2014/main" id="{7CBABDF9-6EA2-4CA4-B332-5BC114EA65F3}"/>
                </a:ext>
              </a:extLst>
            </p:cNvPr>
            <p:cNvSpPr>
              <a:spLocks/>
            </p:cNvSpPr>
            <p:nvPr/>
          </p:nvSpPr>
          <p:spPr bwMode="auto">
            <a:xfrm>
              <a:off x="-14555858" y="-14569243"/>
              <a:ext cx="6608101" cy="7520786"/>
            </a:xfrm>
            <a:custGeom>
              <a:avLst/>
              <a:gdLst>
                <a:gd name="T0" fmla="*/ 989 w 989"/>
                <a:gd name="T1" fmla="*/ 1849 h 2228"/>
                <a:gd name="T2" fmla="*/ 233 w 989"/>
                <a:gd name="T3" fmla="*/ 2228 h 2228"/>
                <a:gd name="T4" fmla="*/ 0 w 989"/>
                <a:gd name="T5" fmla="*/ 380 h 2228"/>
                <a:gd name="T6" fmla="*/ 757 w 989"/>
                <a:gd name="T7" fmla="*/ 0 h 2228"/>
                <a:gd name="T8" fmla="*/ 989 w 989"/>
                <a:gd name="T9" fmla="*/ 1849 h 2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9" h="2228">
                  <a:moveTo>
                    <a:pt x="989" y="1849"/>
                  </a:moveTo>
                  <a:lnTo>
                    <a:pt x="233" y="2228"/>
                  </a:lnTo>
                  <a:lnTo>
                    <a:pt x="0" y="380"/>
                  </a:lnTo>
                  <a:lnTo>
                    <a:pt x="757" y="0"/>
                  </a:lnTo>
                  <a:lnTo>
                    <a:pt x="989" y="184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85" name="Freeform 261">
              <a:extLst>
                <a:ext uri="{FF2B5EF4-FFF2-40B4-BE49-F238E27FC236}">
                  <a16:creationId xmlns:a16="http://schemas.microsoft.com/office/drawing/2014/main" id="{3881809D-C902-47F6-BCEA-4410E9F683ED}"/>
                </a:ext>
              </a:extLst>
            </p:cNvPr>
            <p:cNvSpPr>
              <a:spLocks/>
            </p:cNvSpPr>
            <p:nvPr/>
          </p:nvSpPr>
          <p:spPr bwMode="auto">
            <a:xfrm>
              <a:off x="-14669443" y="-14623252"/>
              <a:ext cx="6608101" cy="7520786"/>
            </a:xfrm>
            <a:custGeom>
              <a:avLst/>
              <a:gdLst>
                <a:gd name="T0" fmla="*/ 989 w 989"/>
                <a:gd name="T1" fmla="*/ 1849 h 2228"/>
                <a:gd name="T2" fmla="*/ 232 w 989"/>
                <a:gd name="T3" fmla="*/ 2228 h 2228"/>
                <a:gd name="T4" fmla="*/ 0 w 989"/>
                <a:gd name="T5" fmla="*/ 380 h 2228"/>
                <a:gd name="T6" fmla="*/ 757 w 989"/>
                <a:gd name="T7" fmla="*/ 0 h 2228"/>
                <a:gd name="T8" fmla="*/ 989 w 989"/>
                <a:gd name="T9" fmla="*/ 1849 h 2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9" h="2228">
                  <a:moveTo>
                    <a:pt x="989" y="1849"/>
                  </a:moveTo>
                  <a:lnTo>
                    <a:pt x="232" y="2228"/>
                  </a:lnTo>
                  <a:lnTo>
                    <a:pt x="0" y="380"/>
                  </a:lnTo>
                  <a:lnTo>
                    <a:pt x="757" y="0"/>
                  </a:lnTo>
                  <a:lnTo>
                    <a:pt x="989" y="1849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86" name="Freeform 262">
              <a:extLst>
                <a:ext uri="{FF2B5EF4-FFF2-40B4-BE49-F238E27FC236}">
                  <a16:creationId xmlns:a16="http://schemas.microsoft.com/office/drawing/2014/main" id="{5560B788-E81E-4BD9-833E-1DB7BD042C9F}"/>
                </a:ext>
              </a:extLst>
            </p:cNvPr>
            <p:cNvSpPr>
              <a:spLocks/>
            </p:cNvSpPr>
            <p:nvPr/>
          </p:nvSpPr>
          <p:spPr bwMode="auto">
            <a:xfrm>
              <a:off x="-14669443" y="-14623252"/>
              <a:ext cx="6608101" cy="7520786"/>
            </a:xfrm>
            <a:custGeom>
              <a:avLst/>
              <a:gdLst>
                <a:gd name="T0" fmla="*/ 989 w 989"/>
                <a:gd name="T1" fmla="*/ 1849 h 2228"/>
                <a:gd name="T2" fmla="*/ 232 w 989"/>
                <a:gd name="T3" fmla="*/ 2228 h 2228"/>
                <a:gd name="T4" fmla="*/ 0 w 989"/>
                <a:gd name="T5" fmla="*/ 380 h 2228"/>
                <a:gd name="T6" fmla="*/ 757 w 989"/>
                <a:gd name="T7" fmla="*/ 0 h 2228"/>
                <a:gd name="T8" fmla="*/ 989 w 989"/>
                <a:gd name="T9" fmla="*/ 1849 h 2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9" h="2228">
                  <a:moveTo>
                    <a:pt x="989" y="1849"/>
                  </a:moveTo>
                  <a:lnTo>
                    <a:pt x="232" y="2228"/>
                  </a:lnTo>
                  <a:lnTo>
                    <a:pt x="0" y="380"/>
                  </a:lnTo>
                  <a:lnTo>
                    <a:pt x="757" y="0"/>
                  </a:lnTo>
                  <a:lnTo>
                    <a:pt x="989" y="184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87" name="Freeform 263">
              <a:extLst>
                <a:ext uri="{FF2B5EF4-FFF2-40B4-BE49-F238E27FC236}">
                  <a16:creationId xmlns:a16="http://schemas.microsoft.com/office/drawing/2014/main" id="{3B90BF0F-BCAD-4BDF-9768-4F063BCF253E}"/>
                </a:ext>
              </a:extLst>
            </p:cNvPr>
            <p:cNvSpPr>
              <a:spLocks/>
            </p:cNvSpPr>
            <p:nvPr/>
          </p:nvSpPr>
          <p:spPr bwMode="auto">
            <a:xfrm>
              <a:off x="-13914425" y="-14113539"/>
              <a:ext cx="3828557" cy="1232085"/>
            </a:xfrm>
            <a:custGeom>
              <a:avLst/>
              <a:gdLst>
                <a:gd name="T0" fmla="*/ 563 w 573"/>
                <a:gd name="T1" fmla="*/ 0 h 365"/>
                <a:gd name="T2" fmla="*/ 0 w 573"/>
                <a:gd name="T3" fmla="*/ 282 h 365"/>
                <a:gd name="T4" fmla="*/ 10 w 573"/>
                <a:gd name="T5" fmla="*/ 365 h 365"/>
                <a:gd name="T6" fmla="*/ 573 w 573"/>
                <a:gd name="T7" fmla="*/ 82 h 365"/>
                <a:gd name="T8" fmla="*/ 563 w 573"/>
                <a:gd name="T9" fmla="*/ 0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3" h="365">
                  <a:moveTo>
                    <a:pt x="563" y="0"/>
                  </a:moveTo>
                  <a:lnTo>
                    <a:pt x="0" y="282"/>
                  </a:lnTo>
                  <a:lnTo>
                    <a:pt x="10" y="365"/>
                  </a:lnTo>
                  <a:lnTo>
                    <a:pt x="573" y="82"/>
                  </a:lnTo>
                  <a:lnTo>
                    <a:pt x="563" y="0"/>
                  </a:lnTo>
                  <a:close/>
                </a:path>
              </a:pathLst>
            </a:custGeom>
            <a:solidFill>
              <a:srgbClr val="C3C5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88" name="Freeform 264">
              <a:extLst>
                <a:ext uri="{FF2B5EF4-FFF2-40B4-BE49-F238E27FC236}">
                  <a16:creationId xmlns:a16="http://schemas.microsoft.com/office/drawing/2014/main" id="{916ABD2F-E009-4089-A0C5-27B7709A3600}"/>
                </a:ext>
              </a:extLst>
            </p:cNvPr>
            <p:cNvSpPr>
              <a:spLocks/>
            </p:cNvSpPr>
            <p:nvPr/>
          </p:nvSpPr>
          <p:spPr bwMode="auto">
            <a:xfrm>
              <a:off x="-13914425" y="-14113539"/>
              <a:ext cx="3828557" cy="1232085"/>
            </a:xfrm>
            <a:custGeom>
              <a:avLst/>
              <a:gdLst>
                <a:gd name="T0" fmla="*/ 563 w 573"/>
                <a:gd name="T1" fmla="*/ 0 h 365"/>
                <a:gd name="T2" fmla="*/ 0 w 573"/>
                <a:gd name="T3" fmla="*/ 282 h 365"/>
                <a:gd name="T4" fmla="*/ 10 w 573"/>
                <a:gd name="T5" fmla="*/ 365 h 365"/>
                <a:gd name="T6" fmla="*/ 573 w 573"/>
                <a:gd name="T7" fmla="*/ 82 h 365"/>
                <a:gd name="T8" fmla="*/ 563 w 573"/>
                <a:gd name="T9" fmla="*/ 0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3" h="365">
                  <a:moveTo>
                    <a:pt x="563" y="0"/>
                  </a:moveTo>
                  <a:lnTo>
                    <a:pt x="0" y="282"/>
                  </a:lnTo>
                  <a:lnTo>
                    <a:pt x="10" y="365"/>
                  </a:lnTo>
                  <a:lnTo>
                    <a:pt x="573" y="82"/>
                  </a:lnTo>
                  <a:lnTo>
                    <a:pt x="56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89" name="Freeform 265">
              <a:extLst>
                <a:ext uri="{FF2B5EF4-FFF2-40B4-BE49-F238E27FC236}">
                  <a16:creationId xmlns:a16="http://schemas.microsoft.com/office/drawing/2014/main" id="{6DE62AFA-DDCB-4E1C-B9A2-EE540010294E}"/>
                </a:ext>
              </a:extLst>
            </p:cNvPr>
            <p:cNvSpPr>
              <a:spLocks/>
            </p:cNvSpPr>
            <p:nvPr/>
          </p:nvSpPr>
          <p:spPr bwMode="auto">
            <a:xfrm>
              <a:off x="-13212855" y="-13485682"/>
              <a:ext cx="2639233" cy="789885"/>
            </a:xfrm>
            <a:custGeom>
              <a:avLst/>
              <a:gdLst>
                <a:gd name="T0" fmla="*/ 390 w 395"/>
                <a:gd name="T1" fmla="*/ 0 h 234"/>
                <a:gd name="T2" fmla="*/ 0 w 395"/>
                <a:gd name="T3" fmla="*/ 195 h 234"/>
                <a:gd name="T4" fmla="*/ 5 w 395"/>
                <a:gd name="T5" fmla="*/ 234 h 234"/>
                <a:gd name="T6" fmla="*/ 395 w 395"/>
                <a:gd name="T7" fmla="*/ 38 h 234"/>
                <a:gd name="T8" fmla="*/ 390 w 395"/>
                <a:gd name="T9" fmla="*/ 0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5" h="234">
                  <a:moveTo>
                    <a:pt x="390" y="0"/>
                  </a:moveTo>
                  <a:lnTo>
                    <a:pt x="0" y="195"/>
                  </a:lnTo>
                  <a:lnTo>
                    <a:pt x="5" y="234"/>
                  </a:lnTo>
                  <a:lnTo>
                    <a:pt x="395" y="38"/>
                  </a:lnTo>
                  <a:lnTo>
                    <a:pt x="390" y="0"/>
                  </a:lnTo>
                  <a:close/>
                </a:path>
              </a:pathLst>
            </a:custGeom>
            <a:solidFill>
              <a:srgbClr val="C3C5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90" name="Freeform 266">
              <a:extLst>
                <a:ext uri="{FF2B5EF4-FFF2-40B4-BE49-F238E27FC236}">
                  <a16:creationId xmlns:a16="http://schemas.microsoft.com/office/drawing/2014/main" id="{80ADA6E2-A044-4164-924D-7CF1A0ED9A44}"/>
                </a:ext>
              </a:extLst>
            </p:cNvPr>
            <p:cNvSpPr>
              <a:spLocks/>
            </p:cNvSpPr>
            <p:nvPr/>
          </p:nvSpPr>
          <p:spPr bwMode="auto">
            <a:xfrm>
              <a:off x="-13212855" y="-13485682"/>
              <a:ext cx="2639233" cy="789885"/>
            </a:xfrm>
            <a:custGeom>
              <a:avLst/>
              <a:gdLst>
                <a:gd name="T0" fmla="*/ 390 w 395"/>
                <a:gd name="T1" fmla="*/ 0 h 234"/>
                <a:gd name="T2" fmla="*/ 0 w 395"/>
                <a:gd name="T3" fmla="*/ 195 h 234"/>
                <a:gd name="T4" fmla="*/ 5 w 395"/>
                <a:gd name="T5" fmla="*/ 234 h 234"/>
                <a:gd name="T6" fmla="*/ 395 w 395"/>
                <a:gd name="T7" fmla="*/ 38 h 234"/>
                <a:gd name="T8" fmla="*/ 390 w 395"/>
                <a:gd name="T9" fmla="*/ 0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5" h="234">
                  <a:moveTo>
                    <a:pt x="390" y="0"/>
                  </a:moveTo>
                  <a:lnTo>
                    <a:pt x="0" y="195"/>
                  </a:lnTo>
                  <a:lnTo>
                    <a:pt x="5" y="234"/>
                  </a:lnTo>
                  <a:lnTo>
                    <a:pt x="395" y="38"/>
                  </a:lnTo>
                  <a:lnTo>
                    <a:pt x="39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91" name="Freeform 267">
              <a:extLst>
                <a:ext uri="{FF2B5EF4-FFF2-40B4-BE49-F238E27FC236}">
                  <a16:creationId xmlns:a16="http://schemas.microsoft.com/office/drawing/2014/main" id="{19E0DEAC-9D82-47A2-9497-87E2E1CCEE66}"/>
                </a:ext>
              </a:extLst>
            </p:cNvPr>
            <p:cNvSpPr>
              <a:spLocks/>
            </p:cNvSpPr>
            <p:nvPr/>
          </p:nvSpPr>
          <p:spPr bwMode="auto">
            <a:xfrm>
              <a:off x="-12992364" y="-12675543"/>
              <a:ext cx="1316276" cy="432074"/>
            </a:xfrm>
            <a:custGeom>
              <a:avLst/>
              <a:gdLst>
                <a:gd name="T0" fmla="*/ 194 w 197"/>
                <a:gd name="T1" fmla="*/ 0 h 128"/>
                <a:gd name="T2" fmla="*/ 0 w 197"/>
                <a:gd name="T3" fmla="*/ 98 h 128"/>
                <a:gd name="T4" fmla="*/ 4 w 197"/>
                <a:gd name="T5" fmla="*/ 128 h 128"/>
                <a:gd name="T6" fmla="*/ 197 w 197"/>
                <a:gd name="T7" fmla="*/ 30 h 128"/>
                <a:gd name="T8" fmla="*/ 194 w 197"/>
                <a:gd name="T9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7" h="128">
                  <a:moveTo>
                    <a:pt x="194" y="0"/>
                  </a:moveTo>
                  <a:lnTo>
                    <a:pt x="0" y="98"/>
                  </a:lnTo>
                  <a:lnTo>
                    <a:pt x="4" y="128"/>
                  </a:lnTo>
                  <a:lnTo>
                    <a:pt x="197" y="30"/>
                  </a:lnTo>
                  <a:lnTo>
                    <a:pt x="194" y="0"/>
                  </a:lnTo>
                  <a:close/>
                </a:path>
              </a:pathLst>
            </a:custGeom>
            <a:solidFill>
              <a:srgbClr val="C3C5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92" name="Freeform 268">
              <a:extLst>
                <a:ext uri="{FF2B5EF4-FFF2-40B4-BE49-F238E27FC236}">
                  <a16:creationId xmlns:a16="http://schemas.microsoft.com/office/drawing/2014/main" id="{F3B25637-3562-4615-A246-7BEF8EA76B2C}"/>
                </a:ext>
              </a:extLst>
            </p:cNvPr>
            <p:cNvSpPr>
              <a:spLocks/>
            </p:cNvSpPr>
            <p:nvPr/>
          </p:nvSpPr>
          <p:spPr bwMode="auto">
            <a:xfrm>
              <a:off x="-12992364" y="-12675543"/>
              <a:ext cx="1316276" cy="432074"/>
            </a:xfrm>
            <a:custGeom>
              <a:avLst/>
              <a:gdLst>
                <a:gd name="T0" fmla="*/ 194 w 197"/>
                <a:gd name="T1" fmla="*/ 0 h 128"/>
                <a:gd name="T2" fmla="*/ 0 w 197"/>
                <a:gd name="T3" fmla="*/ 98 h 128"/>
                <a:gd name="T4" fmla="*/ 4 w 197"/>
                <a:gd name="T5" fmla="*/ 128 h 128"/>
                <a:gd name="T6" fmla="*/ 197 w 197"/>
                <a:gd name="T7" fmla="*/ 30 h 128"/>
                <a:gd name="T8" fmla="*/ 194 w 197"/>
                <a:gd name="T9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7" h="128">
                  <a:moveTo>
                    <a:pt x="194" y="0"/>
                  </a:moveTo>
                  <a:lnTo>
                    <a:pt x="0" y="98"/>
                  </a:lnTo>
                  <a:lnTo>
                    <a:pt x="4" y="128"/>
                  </a:lnTo>
                  <a:lnTo>
                    <a:pt x="197" y="30"/>
                  </a:lnTo>
                  <a:lnTo>
                    <a:pt x="19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93" name="Freeform 269">
              <a:extLst>
                <a:ext uri="{FF2B5EF4-FFF2-40B4-BE49-F238E27FC236}">
                  <a16:creationId xmlns:a16="http://schemas.microsoft.com/office/drawing/2014/main" id="{BD1047E3-423B-4BF2-A34F-2F423171F68F}"/>
                </a:ext>
              </a:extLst>
            </p:cNvPr>
            <p:cNvSpPr>
              <a:spLocks/>
            </p:cNvSpPr>
            <p:nvPr/>
          </p:nvSpPr>
          <p:spPr bwMode="auto">
            <a:xfrm>
              <a:off x="-12938912" y="-12473008"/>
              <a:ext cx="1316276" cy="432074"/>
            </a:xfrm>
            <a:custGeom>
              <a:avLst/>
              <a:gdLst>
                <a:gd name="T0" fmla="*/ 193 w 197"/>
                <a:gd name="T1" fmla="*/ 0 h 128"/>
                <a:gd name="T2" fmla="*/ 0 w 197"/>
                <a:gd name="T3" fmla="*/ 98 h 128"/>
                <a:gd name="T4" fmla="*/ 3 w 197"/>
                <a:gd name="T5" fmla="*/ 128 h 128"/>
                <a:gd name="T6" fmla="*/ 197 w 197"/>
                <a:gd name="T7" fmla="*/ 30 h 128"/>
                <a:gd name="T8" fmla="*/ 193 w 197"/>
                <a:gd name="T9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7" h="128">
                  <a:moveTo>
                    <a:pt x="193" y="0"/>
                  </a:moveTo>
                  <a:lnTo>
                    <a:pt x="0" y="98"/>
                  </a:lnTo>
                  <a:lnTo>
                    <a:pt x="3" y="128"/>
                  </a:lnTo>
                  <a:lnTo>
                    <a:pt x="197" y="30"/>
                  </a:lnTo>
                  <a:lnTo>
                    <a:pt x="193" y="0"/>
                  </a:lnTo>
                  <a:close/>
                </a:path>
              </a:pathLst>
            </a:custGeom>
            <a:solidFill>
              <a:srgbClr val="C3C5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94" name="Freeform 270">
              <a:extLst>
                <a:ext uri="{FF2B5EF4-FFF2-40B4-BE49-F238E27FC236}">
                  <a16:creationId xmlns:a16="http://schemas.microsoft.com/office/drawing/2014/main" id="{7DCAB9E0-EE9B-4375-8173-05A5B0DBF762}"/>
                </a:ext>
              </a:extLst>
            </p:cNvPr>
            <p:cNvSpPr>
              <a:spLocks/>
            </p:cNvSpPr>
            <p:nvPr/>
          </p:nvSpPr>
          <p:spPr bwMode="auto">
            <a:xfrm>
              <a:off x="-12938912" y="-12473008"/>
              <a:ext cx="1316276" cy="432074"/>
            </a:xfrm>
            <a:custGeom>
              <a:avLst/>
              <a:gdLst>
                <a:gd name="T0" fmla="*/ 193 w 197"/>
                <a:gd name="T1" fmla="*/ 0 h 128"/>
                <a:gd name="T2" fmla="*/ 0 w 197"/>
                <a:gd name="T3" fmla="*/ 98 h 128"/>
                <a:gd name="T4" fmla="*/ 3 w 197"/>
                <a:gd name="T5" fmla="*/ 128 h 128"/>
                <a:gd name="T6" fmla="*/ 197 w 197"/>
                <a:gd name="T7" fmla="*/ 30 h 128"/>
                <a:gd name="T8" fmla="*/ 193 w 197"/>
                <a:gd name="T9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7" h="128">
                  <a:moveTo>
                    <a:pt x="193" y="0"/>
                  </a:moveTo>
                  <a:lnTo>
                    <a:pt x="0" y="98"/>
                  </a:lnTo>
                  <a:lnTo>
                    <a:pt x="3" y="128"/>
                  </a:lnTo>
                  <a:lnTo>
                    <a:pt x="197" y="30"/>
                  </a:lnTo>
                  <a:lnTo>
                    <a:pt x="19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95" name="Freeform 271">
              <a:extLst>
                <a:ext uri="{FF2B5EF4-FFF2-40B4-BE49-F238E27FC236}">
                  <a16:creationId xmlns:a16="http://schemas.microsoft.com/office/drawing/2014/main" id="{5BAE2BA5-06A1-438E-AB71-0DB0F8DF1BC9}"/>
                </a:ext>
              </a:extLst>
            </p:cNvPr>
            <p:cNvSpPr>
              <a:spLocks/>
            </p:cNvSpPr>
            <p:nvPr/>
          </p:nvSpPr>
          <p:spPr bwMode="auto">
            <a:xfrm>
              <a:off x="-12497926" y="-9205450"/>
              <a:ext cx="734976" cy="1441370"/>
            </a:xfrm>
            <a:custGeom>
              <a:avLst/>
              <a:gdLst>
                <a:gd name="T0" fmla="*/ 0 w 110"/>
                <a:gd name="T1" fmla="*/ 427 h 427"/>
                <a:gd name="T2" fmla="*/ 110 w 110"/>
                <a:gd name="T3" fmla="*/ 372 h 427"/>
                <a:gd name="T4" fmla="*/ 5 w 110"/>
                <a:gd name="T5" fmla="*/ 0 h 427"/>
                <a:gd name="T6" fmla="*/ 0 w 110"/>
                <a:gd name="T7" fmla="*/ 427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427">
                  <a:moveTo>
                    <a:pt x="0" y="427"/>
                  </a:moveTo>
                  <a:lnTo>
                    <a:pt x="110" y="372"/>
                  </a:lnTo>
                  <a:lnTo>
                    <a:pt x="5" y="0"/>
                  </a:lnTo>
                  <a:lnTo>
                    <a:pt x="0" y="427"/>
                  </a:lnTo>
                  <a:close/>
                </a:path>
              </a:pathLst>
            </a:custGeom>
            <a:solidFill>
              <a:srgbClr val="C2C9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96" name="Freeform 272">
              <a:extLst>
                <a:ext uri="{FF2B5EF4-FFF2-40B4-BE49-F238E27FC236}">
                  <a16:creationId xmlns:a16="http://schemas.microsoft.com/office/drawing/2014/main" id="{D7E297F1-46D0-48BD-9F92-60BF83226AD6}"/>
                </a:ext>
              </a:extLst>
            </p:cNvPr>
            <p:cNvSpPr>
              <a:spLocks/>
            </p:cNvSpPr>
            <p:nvPr/>
          </p:nvSpPr>
          <p:spPr bwMode="auto">
            <a:xfrm>
              <a:off x="-12030214" y="-9904196"/>
              <a:ext cx="841881" cy="1991591"/>
            </a:xfrm>
            <a:custGeom>
              <a:avLst/>
              <a:gdLst>
                <a:gd name="T0" fmla="*/ 16 w 126"/>
                <a:gd name="T1" fmla="*/ 590 h 590"/>
                <a:gd name="T2" fmla="*/ 126 w 126"/>
                <a:gd name="T3" fmla="*/ 536 h 590"/>
                <a:gd name="T4" fmla="*/ 0 w 126"/>
                <a:gd name="T5" fmla="*/ 0 h 590"/>
                <a:gd name="T6" fmla="*/ 16 w 126"/>
                <a:gd name="T7" fmla="*/ 590 h 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6" h="590">
                  <a:moveTo>
                    <a:pt x="16" y="590"/>
                  </a:moveTo>
                  <a:lnTo>
                    <a:pt x="126" y="536"/>
                  </a:lnTo>
                  <a:lnTo>
                    <a:pt x="0" y="0"/>
                  </a:lnTo>
                  <a:lnTo>
                    <a:pt x="16" y="590"/>
                  </a:lnTo>
                  <a:close/>
                </a:path>
              </a:pathLst>
            </a:custGeom>
            <a:solidFill>
              <a:srgbClr val="42AF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97" name="Freeform 273">
              <a:extLst>
                <a:ext uri="{FF2B5EF4-FFF2-40B4-BE49-F238E27FC236}">
                  <a16:creationId xmlns:a16="http://schemas.microsoft.com/office/drawing/2014/main" id="{C9E94BD9-2793-4929-B6F6-830D833A4366}"/>
                </a:ext>
              </a:extLst>
            </p:cNvPr>
            <p:cNvSpPr>
              <a:spLocks/>
            </p:cNvSpPr>
            <p:nvPr/>
          </p:nvSpPr>
          <p:spPr bwMode="auto">
            <a:xfrm>
              <a:off x="-11395461" y="-9769173"/>
              <a:ext cx="775065" cy="1714793"/>
            </a:xfrm>
            <a:custGeom>
              <a:avLst/>
              <a:gdLst>
                <a:gd name="T0" fmla="*/ 6 w 116"/>
                <a:gd name="T1" fmla="*/ 508 h 508"/>
                <a:gd name="T2" fmla="*/ 116 w 116"/>
                <a:gd name="T3" fmla="*/ 453 h 508"/>
                <a:gd name="T4" fmla="*/ 0 w 116"/>
                <a:gd name="T5" fmla="*/ 0 h 508"/>
                <a:gd name="T6" fmla="*/ 6 w 116"/>
                <a:gd name="T7" fmla="*/ 508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6" h="508">
                  <a:moveTo>
                    <a:pt x="6" y="508"/>
                  </a:moveTo>
                  <a:lnTo>
                    <a:pt x="116" y="453"/>
                  </a:lnTo>
                  <a:lnTo>
                    <a:pt x="0" y="0"/>
                  </a:lnTo>
                  <a:lnTo>
                    <a:pt x="6" y="508"/>
                  </a:lnTo>
                  <a:close/>
                </a:path>
              </a:pathLst>
            </a:custGeom>
            <a:solidFill>
              <a:srgbClr val="074D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98" name="Freeform 274">
              <a:extLst>
                <a:ext uri="{FF2B5EF4-FFF2-40B4-BE49-F238E27FC236}">
                  <a16:creationId xmlns:a16="http://schemas.microsoft.com/office/drawing/2014/main" id="{F4F4ECD2-4D66-4CFE-B7FA-29B083343F6F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961159" y="-10471293"/>
              <a:ext cx="908697" cy="2275139"/>
            </a:xfrm>
            <a:custGeom>
              <a:avLst/>
              <a:gdLst>
                <a:gd name="T0" fmla="*/ 26 w 136"/>
                <a:gd name="T1" fmla="*/ 674 h 674"/>
                <a:gd name="T2" fmla="*/ 136 w 136"/>
                <a:gd name="T3" fmla="*/ 618 h 674"/>
                <a:gd name="T4" fmla="*/ 0 w 136"/>
                <a:gd name="T5" fmla="*/ 0 h 674"/>
                <a:gd name="T6" fmla="*/ 26 w 136"/>
                <a:gd name="T7" fmla="*/ 674 h 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" h="674">
                  <a:moveTo>
                    <a:pt x="26" y="674"/>
                  </a:moveTo>
                  <a:lnTo>
                    <a:pt x="136" y="618"/>
                  </a:lnTo>
                  <a:lnTo>
                    <a:pt x="0" y="0"/>
                  </a:lnTo>
                  <a:lnTo>
                    <a:pt x="26" y="674"/>
                  </a:lnTo>
                  <a:close/>
                </a:path>
              </a:pathLst>
            </a:custGeom>
            <a:solidFill>
              <a:srgbClr val="CB1B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99" name="Freeform 275">
              <a:extLst>
                <a:ext uri="{FF2B5EF4-FFF2-40B4-BE49-F238E27FC236}">
                  <a16:creationId xmlns:a16="http://schemas.microsoft.com/office/drawing/2014/main" id="{FC270A69-A60A-4582-90DD-8E44385B1042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212821" y="-9786049"/>
              <a:ext cx="734976" cy="1444747"/>
            </a:xfrm>
            <a:custGeom>
              <a:avLst/>
              <a:gdLst>
                <a:gd name="T0" fmla="*/ 0 w 110"/>
                <a:gd name="T1" fmla="*/ 428 h 428"/>
                <a:gd name="T2" fmla="*/ 110 w 110"/>
                <a:gd name="T3" fmla="*/ 372 h 428"/>
                <a:gd name="T4" fmla="*/ 5 w 110"/>
                <a:gd name="T5" fmla="*/ 0 h 428"/>
                <a:gd name="T6" fmla="*/ 0 w 110"/>
                <a:gd name="T7" fmla="*/ 428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428">
                  <a:moveTo>
                    <a:pt x="0" y="428"/>
                  </a:moveTo>
                  <a:lnTo>
                    <a:pt x="110" y="372"/>
                  </a:lnTo>
                  <a:lnTo>
                    <a:pt x="5" y="0"/>
                  </a:lnTo>
                  <a:lnTo>
                    <a:pt x="0" y="428"/>
                  </a:lnTo>
                  <a:close/>
                </a:path>
              </a:pathLst>
            </a:custGeom>
            <a:solidFill>
              <a:srgbClr val="FCB4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00" name="Freeform 276">
              <a:extLst>
                <a:ext uri="{FF2B5EF4-FFF2-40B4-BE49-F238E27FC236}">
                  <a16:creationId xmlns:a16="http://schemas.microsoft.com/office/drawing/2014/main" id="{D1788A06-8E08-458F-8115-1F9BDA0324B1}"/>
                </a:ext>
              </a:extLst>
            </p:cNvPr>
            <p:cNvSpPr>
              <a:spLocks/>
            </p:cNvSpPr>
            <p:nvPr/>
          </p:nvSpPr>
          <p:spPr bwMode="auto">
            <a:xfrm>
              <a:off x="-9958920" y="-11311810"/>
              <a:ext cx="1049013" cy="2825357"/>
            </a:xfrm>
            <a:custGeom>
              <a:avLst/>
              <a:gdLst>
                <a:gd name="T0" fmla="*/ 47 w 157"/>
                <a:gd name="T1" fmla="*/ 837 h 837"/>
                <a:gd name="T2" fmla="*/ 157 w 157"/>
                <a:gd name="T3" fmla="*/ 782 h 837"/>
                <a:gd name="T4" fmla="*/ 0 w 157"/>
                <a:gd name="T5" fmla="*/ 0 h 837"/>
                <a:gd name="T6" fmla="*/ 47 w 157"/>
                <a:gd name="T7" fmla="*/ 837 h 8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7" h="837">
                  <a:moveTo>
                    <a:pt x="47" y="837"/>
                  </a:moveTo>
                  <a:lnTo>
                    <a:pt x="157" y="782"/>
                  </a:lnTo>
                  <a:lnTo>
                    <a:pt x="0" y="0"/>
                  </a:lnTo>
                  <a:lnTo>
                    <a:pt x="47" y="837"/>
                  </a:lnTo>
                  <a:close/>
                </a:path>
              </a:pathLst>
            </a:custGeom>
            <a:solidFill>
              <a:srgbClr val="007A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01" name="Freeform 277">
              <a:extLst>
                <a:ext uri="{FF2B5EF4-FFF2-40B4-BE49-F238E27FC236}">
                  <a16:creationId xmlns:a16="http://schemas.microsoft.com/office/drawing/2014/main" id="{D0DAF346-4C16-4405-858C-1DB62E2B032B}"/>
                </a:ext>
              </a:extLst>
            </p:cNvPr>
            <p:cNvSpPr>
              <a:spLocks/>
            </p:cNvSpPr>
            <p:nvPr/>
          </p:nvSpPr>
          <p:spPr bwMode="auto">
            <a:xfrm>
              <a:off x="-13580345" y="-12273850"/>
              <a:ext cx="427622" cy="388191"/>
            </a:xfrm>
            <a:custGeom>
              <a:avLst/>
              <a:gdLst>
                <a:gd name="T0" fmla="*/ 73 w 145"/>
                <a:gd name="T1" fmla="*/ 0 h 131"/>
                <a:gd name="T2" fmla="*/ 57 w 145"/>
                <a:gd name="T3" fmla="*/ 2 h 131"/>
                <a:gd name="T4" fmla="*/ 9 w 145"/>
                <a:gd name="T5" fmla="*/ 82 h 131"/>
                <a:gd name="T6" fmla="*/ 72 w 145"/>
                <a:gd name="T7" fmla="*/ 131 h 131"/>
                <a:gd name="T8" fmla="*/ 89 w 145"/>
                <a:gd name="T9" fmla="*/ 129 h 131"/>
                <a:gd name="T10" fmla="*/ 136 w 145"/>
                <a:gd name="T11" fmla="*/ 49 h 131"/>
                <a:gd name="T12" fmla="*/ 73 w 145"/>
                <a:gd name="T13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5" h="131">
                  <a:moveTo>
                    <a:pt x="73" y="0"/>
                  </a:moveTo>
                  <a:cubicBezTo>
                    <a:pt x="67" y="0"/>
                    <a:pt x="62" y="0"/>
                    <a:pt x="57" y="2"/>
                  </a:cubicBezTo>
                  <a:cubicBezTo>
                    <a:pt x="21" y="11"/>
                    <a:pt x="0" y="46"/>
                    <a:pt x="9" y="82"/>
                  </a:cubicBezTo>
                  <a:cubicBezTo>
                    <a:pt x="16" y="111"/>
                    <a:pt x="43" y="131"/>
                    <a:pt x="72" y="131"/>
                  </a:cubicBezTo>
                  <a:cubicBezTo>
                    <a:pt x="78" y="131"/>
                    <a:pt x="83" y="131"/>
                    <a:pt x="89" y="129"/>
                  </a:cubicBezTo>
                  <a:cubicBezTo>
                    <a:pt x="124" y="121"/>
                    <a:pt x="145" y="85"/>
                    <a:pt x="136" y="49"/>
                  </a:cubicBezTo>
                  <a:cubicBezTo>
                    <a:pt x="129" y="20"/>
                    <a:pt x="102" y="0"/>
                    <a:pt x="73" y="0"/>
                  </a:cubicBezTo>
                </a:path>
              </a:pathLst>
            </a:custGeom>
            <a:solidFill>
              <a:srgbClr val="C3C5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02" name="Freeform 278">
              <a:extLst>
                <a:ext uri="{FF2B5EF4-FFF2-40B4-BE49-F238E27FC236}">
                  <a16:creationId xmlns:a16="http://schemas.microsoft.com/office/drawing/2014/main" id="{841A788B-C9D4-48D0-A7E9-A925C3D94C79}"/>
                </a:ext>
              </a:extLst>
            </p:cNvPr>
            <p:cNvSpPr>
              <a:spLocks/>
            </p:cNvSpPr>
            <p:nvPr/>
          </p:nvSpPr>
          <p:spPr bwMode="auto">
            <a:xfrm>
              <a:off x="-12845369" y="-12081442"/>
              <a:ext cx="1316276" cy="428697"/>
            </a:xfrm>
            <a:custGeom>
              <a:avLst/>
              <a:gdLst>
                <a:gd name="T0" fmla="*/ 194 w 197"/>
                <a:gd name="T1" fmla="*/ 0 h 127"/>
                <a:gd name="T2" fmla="*/ 0 w 197"/>
                <a:gd name="T3" fmla="*/ 97 h 127"/>
                <a:gd name="T4" fmla="*/ 4 w 197"/>
                <a:gd name="T5" fmla="*/ 127 h 127"/>
                <a:gd name="T6" fmla="*/ 197 w 197"/>
                <a:gd name="T7" fmla="*/ 30 h 127"/>
                <a:gd name="T8" fmla="*/ 194 w 197"/>
                <a:gd name="T9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7" h="127">
                  <a:moveTo>
                    <a:pt x="194" y="0"/>
                  </a:moveTo>
                  <a:lnTo>
                    <a:pt x="0" y="97"/>
                  </a:lnTo>
                  <a:lnTo>
                    <a:pt x="4" y="127"/>
                  </a:lnTo>
                  <a:lnTo>
                    <a:pt x="197" y="30"/>
                  </a:lnTo>
                  <a:lnTo>
                    <a:pt x="194" y="0"/>
                  </a:lnTo>
                  <a:close/>
                </a:path>
              </a:pathLst>
            </a:custGeom>
            <a:solidFill>
              <a:srgbClr val="C3C5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03" name="Freeform 279">
              <a:extLst>
                <a:ext uri="{FF2B5EF4-FFF2-40B4-BE49-F238E27FC236}">
                  <a16:creationId xmlns:a16="http://schemas.microsoft.com/office/drawing/2014/main" id="{603B69C9-6762-4DEB-B012-891DAE23FBA6}"/>
                </a:ext>
              </a:extLst>
            </p:cNvPr>
            <p:cNvSpPr>
              <a:spLocks/>
            </p:cNvSpPr>
            <p:nvPr/>
          </p:nvSpPr>
          <p:spPr bwMode="auto">
            <a:xfrm>
              <a:off x="-12845369" y="-12081442"/>
              <a:ext cx="1316276" cy="428697"/>
            </a:xfrm>
            <a:custGeom>
              <a:avLst/>
              <a:gdLst>
                <a:gd name="T0" fmla="*/ 194 w 197"/>
                <a:gd name="T1" fmla="*/ 0 h 127"/>
                <a:gd name="T2" fmla="*/ 0 w 197"/>
                <a:gd name="T3" fmla="*/ 97 h 127"/>
                <a:gd name="T4" fmla="*/ 4 w 197"/>
                <a:gd name="T5" fmla="*/ 127 h 127"/>
                <a:gd name="T6" fmla="*/ 197 w 197"/>
                <a:gd name="T7" fmla="*/ 30 h 127"/>
                <a:gd name="T8" fmla="*/ 194 w 197"/>
                <a:gd name="T9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7" h="127">
                  <a:moveTo>
                    <a:pt x="194" y="0"/>
                  </a:moveTo>
                  <a:lnTo>
                    <a:pt x="0" y="97"/>
                  </a:lnTo>
                  <a:lnTo>
                    <a:pt x="4" y="127"/>
                  </a:lnTo>
                  <a:lnTo>
                    <a:pt x="197" y="30"/>
                  </a:lnTo>
                  <a:lnTo>
                    <a:pt x="19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04" name="Freeform 280">
              <a:extLst>
                <a:ext uri="{FF2B5EF4-FFF2-40B4-BE49-F238E27FC236}">
                  <a16:creationId xmlns:a16="http://schemas.microsoft.com/office/drawing/2014/main" id="{A79B9900-C138-4CB7-BC18-E3DF76D27834}"/>
                </a:ext>
              </a:extLst>
            </p:cNvPr>
            <p:cNvSpPr>
              <a:spLocks/>
            </p:cNvSpPr>
            <p:nvPr/>
          </p:nvSpPr>
          <p:spPr bwMode="auto">
            <a:xfrm>
              <a:off x="-12791916" y="-11878907"/>
              <a:ext cx="1316276" cy="428697"/>
            </a:xfrm>
            <a:custGeom>
              <a:avLst/>
              <a:gdLst>
                <a:gd name="T0" fmla="*/ 193 w 197"/>
                <a:gd name="T1" fmla="*/ 0 h 127"/>
                <a:gd name="T2" fmla="*/ 0 w 197"/>
                <a:gd name="T3" fmla="*/ 97 h 127"/>
                <a:gd name="T4" fmla="*/ 4 w 197"/>
                <a:gd name="T5" fmla="*/ 127 h 127"/>
                <a:gd name="T6" fmla="*/ 197 w 197"/>
                <a:gd name="T7" fmla="*/ 30 h 127"/>
                <a:gd name="T8" fmla="*/ 193 w 197"/>
                <a:gd name="T9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7" h="127">
                  <a:moveTo>
                    <a:pt x="193" y="0"/>
                  </a:moveTo>
                  <a:lnTo>
                    <a:pt x="0" y="97"/>
                  </a:lnTo>
                  <a:lnTo>
                    <a:pt x="4" y="127"/>
                  </a:lnTo>
                  <a:lnTo>
                    <a:pt x="197" y="30"/>
                  </a:lnTo>
                  <a:lnTo>
                    <a:pt x="193" y="0"/>
                  </a:lnTo>
                  <a:close/>
                </a:path>
              </a:pathLst>
            </a:custGeom>
            <a:solidFill>
              <a:srgbClr val="C3C5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05" name="Freeform 281">
              <a:extLst>
                <a:ext uri="{FF2B5EF4-FFF2-40B4-BE49-F238E27FC236}">
                  <a16:creationId xmlns:a16="http://schemas.microsoft.com/office/drawing/2014/main" id="{B6087E60-6368-4E29-8460-C2D9AA8FB340}"/>
                </a:ext>
              </a:extLst>
            </p:cNvPr>
            <p:cNvSpPr>
              <a:spLocks/>
            </p:cNvSpPr>
            <p:nvPr/>
          </p:nvSpPr>
          <p:spPr bwMode="auto">
            <a:xfrm>
              <a:off x="-12791916" y="-11878907"/>
              <a:ext cx="1316276" cy="428697"/>
            </a:xfrm>
            <a:custGeom>
              <a:avLst/>
              <a:gdLst>
                <a:gd name="T0" fmla="*/ 193 w 197"/>
                <a:gd name="T1" fmla="*/ 0 h 127"/>
                <a:gd name="T2" fmla="*/ 0 w 197"/>
                <a:gd name="T3" fmla="*/ 97 h 127"/>
                <a:gd name="T4" fmla="*/ 4 w 197"/>
                <a:gd name="T5" fmla="*/ 127 h 127"/>
                <a:gd name="T6" fmla="*/ 197 w 197"/>
                <a:gd name="T7" fmla="*/ 30 h 127"/>
                <a:gd name="T8" fmla="*/ 193 w 197"/>
                <a:gd name="T9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7" h="127">
                  <a:moveTo>
                    <a:pt x="193" y="0"/>
                  </a:moveTo>
                  <a:lnTo>
                    <a:pt x="0" y="97"/>
                  </a:lnTo>
                  <a:lnTo>
                    <a:pt x="4" y="127"/>
                  </a:lnTo>
                  <a:lnTo>
                    <a:pt x="197" y="30"/>
                  </a:lnTo>
                  <a:lnTo>
                    <a:pt x="19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06" name="Freeform 282">
              <a:extLst>
                <a:ext uri="{FF2B5EF4-FFF2-40B4-BE49-F238E27FC236}">
                  <a16:creationId xmlns:a16="http://schemas.microsoft.com/office/drawing/2014/main" id="{88AD85EA-4AA2-4B56-AE8C-888F1A4EBB38}"/>
                </a:ext>
              </a:extLst>
            </p:cNvPr>
            <p:cNvSpPr>
              <a:spLocks/>
            </p:cNvSpPr>
            <p:nvPr/>
          </p:nvSpPr>
          <p:spPr bwMode="auto">
            <a:xfrm>
              <a:off x="-13433350" y="-11683123"/>
              <a:ext cx="427622" cy="391567"/>
            </a:xfrm>
            <a:custGeom>
              <a:avLst/>
              <a:gdLst>
                <a:gd name="T0" fmla="*/ 72 w 145"/>
                <a:gd name="T1" fmla="*/ 0 h 131"/>
                <a:gd name="T2" fmla="*/ 56 w 145"/>
                <a:gd name="T3" fmla="*/ 2 h 131"/>
                <a:gd name="T4" fmla="*/ 9 w 145"/>
                <a:gd name="T5" fmla="*/ 81 h 131"/>
                <a:gd name="T6" fmla="*/ 72 w 145"/>
                <a:gd name="T7" fmla="*/ 131 h 131"/>
                <a:gd name="T8" fmla="*/ 88 w 145"/>
                <a:gd name="T9" fmla="*/ 129 h 131"/>
                <a:gd name="T10" fmla="*/ 136 w 145"/>
                <a:gd name="T11" fmla="*/ 49 h 131"/>
                <a:gd name="T12" fmla="*/ 72 w 145"/>
                <a:gd name="T13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5" h="131">
                  <a:moveTo>
                    <a:pt x="72" y="0"/>
                  </a:moveTo>
                  <a:cubicBezTo>
                    <a:pt x="67" y="0"/>
                    <a:pt x="62" y="0"/>
                    <a:pt x="56" y="2"/>
                  </a:cubicBezTo>
                  <a:cubicBezTo>
                    <a:pt x="21" y="10"/>
                    <a:pt x="0" y="46"/>
                    <a:pt x="9" y="81"/>
                  </a:cubicBezTo>
                  <a:cubicBezTo>
                    <a:pt x="16" y="111"/>
                    <a:pt x="43" y="131"/>
                    <a:pt x="72" y="131"/>
                  </a:cubicBezTo>
                  <a:cubicBezTo>
                    <a:pt x="78" y="131"/>
                    <a:pt x="83" y="131"/>
                    <a:pt x="88" y="129"/>
                  </a:cubicBezTo>
                  <a:cubicBezTo>
                    <a:pt x="124" y="120"/>
                    <a:pt x="145" y="85"/>
                    <a:pt x="136" y="49"/>
                  </a:cubicBezTo>
                  <a:cubicBezTo>
                    <a:pt x="129" y="19"/>
                    <a:pt x="102" y="0"/>
                    <a:pt x="72" y="0"/>
                  </a:cubicBezTo>
                </a:path>
              </a:pathLst>
            </a:custGeom>
            <a:solidFill>
              <a:srgbClr val="C3C5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07" name="Freeform 283">
              <a:extLst>
                <a:ext uri="{FF2B5EF4-FFF2-40B4-BE49-F238E27FC236}">
                  <a16:creationId xmlns:a16="http://schemas.microsoft.com/office/drawing/2014/main" id="{20FC1447-FD05-4506-AE20-D963AD11E311}"/>
                </a:ext>
              </a:extLst>
            </p:cNvPr>
            <p:cNvSpPr>
              <a:spLocks/>
            </p:cNvSpPr>
            <p:nvPr/>
          </p:nvSpPr>
          <p:spPr bwMode="auto">
            <a:xfrm>
              <a:off x="-12698374" y="-11490717"/>
              <a:ext cx="1322956" cy="428697"/>
            </a:xfrm>
            <a:custGeom>
              <a:avLst/>
              <a:gdLst>
                <a:gd name="T0" fmla="*/ 194 w 198"/>
                <a:gd name="T1" fmla="*/ 0 h 127"/>
                <a:gd name="T2" fmla="*/ 0 w 198"/>
                <a:gd name="T3" fmla="*/ 97 h 127"/>
                <a:gd name="T4" fmla="*/ 4 w 198"/>
                <a:gd name="T5" fmla="*/ 127 h 127"/>
                <a:gd name="T6" fmla="*/ 198 w 198"/>
                <a:gd name="T7" fmla="*/ 30 h 127"/>
                <a:gd name="T8" fmla="*/ 194 w 198"/>
                <a:gd name="T9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8" h="127">
                  <a:moveTo>
                    <a:pt x="194" y="0"/>
                  </a:moveTo>
                  <a:lnTo>
                    <a:pt x="0" y="97"/>
                  </a:lnTo>
                  <a:lnTo>
                    <a:pt x="4" y="127"/>
                  </a:lnTo>
                  <a:lnTo>
                    <a:pt x="198" y="30"/>
                  </a:lnTo>
                  <a:lnTo>
                    <a:pt x="194" y="0"/>
                  </a:lnTo>
                  <a:close/>
                </a:path>
              </a:pathLst>
            </a:custGeom>
            <a:solidFill>
              <a:srgbClr val="C3C5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08" name="Freeform 284">
              <a:extLst>
                <a:ext uri="{FF2B5EF4-FFF2-40B4-BE49-F238E27FC236}">
                  <a16:creationId xmlns:a16="http://schemas.microsoft.com/office/drawing/2014/main" id="{69FB80CC-3ADF-440D-8904-471040B6B1F8}"/>
                </a:ext>
              </a:extLst>
            </p:cNvPr>
            <p:cNvSpPr>
              <a:spLocks/>
            </p:cNvSpPr>
            <p:nvPr/>
          </p:nvSpPr>
          <p:spPr bwMode="auto">
            <a:xfrm>
              <a:off x="-12698374" y="-11490717"/>
              <a:ext cx="1322956" cy="428697"/>
            </a:xfrm>
            <a:custGeom>
              <a:avLst/>
              <a:gdLst>
                <a:gd name="T0" fmla="*/ 194 w 198"/>
                <a:gd name="T1" fmla="*/ 0 h 127"/>
                <a:gd name="T2" fmla="*/ 0 w 198"/>
                <a:gd name="T3" fmla="*/ 97 h 127"/>
                <a:gd name="T4" fmla="*/ 4 w 198"/>
                <a:gd name="T5" fmla="*/ 127 h 127"/>
                <a:gd name="T6" fmla="*/ 198 w 198"/>
                <a:gd name="T7" fmla="*/ 30 h 127"/>
                <a:gd name="T8" fmla="*/ 194 w 198"/>
                <a:gd name="T9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8" h="127">
                  <a:moveTo>
                    <a:pt x="194" y="0"/>
                  </a:moveTo>
                  <a:lnTo>
                    <a:pt x="0" y="97"/>
                  </a:lnTo>
                  <a:lnTo>
                    <a:pt x="4" y="127"/>
                  </a:lnTo>
                  <a:lnTo>
                    <a:pt x="198" y="30"/>
                  </a:lnTo>
                  <a:lnTo>
                    <a:pt x="19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09" name="Freeform 285">
              <a:extLst>
                <a:ext uri="{FF2B5EF4-FFF2-40B4-BE49-F238E27FC236}">
                  <a16:creationId xmlns:a16="http://schemas.microsoft.com/office/drawing/2014/main" id="{2F67BFF0-3177-4020-A996-50534CDFD0C2}"/>
                </a:ext>
              </a:extLst>
            </p:cNvPr>
            <p:cNvSpPr>
              <a:spLocks/>
            </p:cNvSpPr>
            <p:nvPr/>
          </p:nvSpPr>
          <p:spPr bwMode="auto">
            <a:xfrm>
              <a:off x="-12644922" y="-11291556"/>
              <a:ext cx="1316276" cy="428697"/>
            </a:xfrm>
            <a:custGeom>
              <a:avLst/>
              <a:gdLst>
                <a:gd name="T0" fmla="*/ 193 w 197"/>
                <a:gd name="T1" fmla="*/ 0 h 127"/>
                <a:gd name="T2" fmla="*/ 0 w 197"/>
                <a:gd name="T3" fmla="*/ 97 h 127"/>
                <a:gd name="T4" fmla="*/ 4 w 197"/>
                <a:gd name="T5" fmla="*/ 127 h 127"/>
                <a:gd name="T6" fmla="*/ 197 w 197"/>
                <a:gd name="T7" fmla="*/ 30 h 127"/>
                <a:gd name="T8" fmla="*/ 193 w 197"/>
                <a:gd name="T9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7" h="127">
                  <a:moveTo>
                    <a:pt x="193" y="0"/>
                  </a:moveTo>
                  <a:lnTo>
                    <a:pt x="0" y="97"/>
                  </a:lnTo>
                  <a:lnTo>
                    <a:pt x="4" y="127"/>
                  </a:lnTo>
                  <a:lnTo>
                    <a:pt x="197" y="30"/>
                  </a:lnTo>
                  <a:lnTo>
                    <a:pt x="193" y="0"/>
                  </a:lnTo>
                  <a:close/>
                </a:path>
              </a:pathLst>
            </a:custGeom>
            <a:solidFill>
              <a:srgbClr val="C3C5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10" name="Freeform 286">
              <a:extLst>
                <a:ext uri="{FF2B5EF4-FFF2-40B4-BE49-F238E27FC236}">
                  <a16:creationId xmlns:a16="http://schemas.microsoft.com/office/drawing/2014/main" id="{20661B04-D892-48B2-91E8-F300EA1050DB}"/>
                </a:ext>
              </a:extLst>
            </p:cNvPr>
            <p:cNvSpPr>
              <a:spLocks/>
            </p:cNvSpPr>
            <p:nvPr/>
          </p:nvSpPr>
          <p:spPr bwMode="auto">
            <a:xfrm>
              <a:off x="-12644922" y="-11291556"/>
              <a:ext cx="1316276" cy="428697"/>
            </a:xfrm>
            <a:custGeom>
              <a:avLst/>
              <a:gdLst>
                <a:gd name="T0" fmla="*/ 193 w 197"/>
                <a:gd name="T1" fmla="*/ 0 h 127"/>
                <a:gd name="T2" fmla="*/ 0 w 197"/>
                <a:gd name="T3" fmla="*/ 97 h 127"/>
                <a:gd name="T4" fmla="*/ 4 w 197"/>
                <a:gd name="T5" fmla="*/ 127 h 127"/>
                <a:gd name="T6" fmla="*/ 197 w 197"/>
                <a:gd name="T7" fmla="*/ 30 h 127"/>
                <a:gd name="T8" fmla="*/ 193 w 197"/>
                <a:gd name="T9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7" h="127">
                  <a:moveTo>
                    <a:pt x="193" y="0"/>
                  </a:moveTo>
                  <a:lnTo>
                    <a:pt x="0" y="97"/>
                  </a:lnTo>
                  <a:lnTo>
                    <a:pt x="4" y="127"/>
                  </a:lnTo>
                  <a:lnTo>
                    <a:pt x="197" y="30"/>
                  </a:lnTo>
                  <a:lnTo>
                    <a:pt x="19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11" name="Freeform 287">
              <a:extLst>
                <a:ext uri="{FF2B5EF4-FFF2-40B4-BE49-F238E27FC236}">
                  <a16:creationId xmlns:a16="http://schemas.microsoft.com/office/drawing/2014/main" id="{38D70383-FBB6-4DDB-B8B9-80EB8914B217}"/>
                </a:ext>
              </a:extLst>
            </p:cNvPr>
            <p:cNvSpPr>
              <a:spLocks/>
            </p:cNvSpPr>
            <p:nvPr/>
          </p:nvSpPr>
          <p:spPr bwMode="auto">
            <a:xfrm>
              <a:off x="-11388782" y="-13080612"/>
              <a:ext cx="1316276" cy="432074"/>
            </a:xfrm>
            <a:custGeom>
              <a:avLst/>
              <a:gdLst>
                <a:gd name="T0" fmla="*/ 193 w 197"/>
                <a:gd name="T1" fmla="*/ 0 h 128"/>
                <a:gd name="T2" fmla="*/ 0 w 197"/>
                <a:gd name="T3" fmla="*/ 98 h 128"/>
                <a:gd name="T4" fmla="*/ 4 w 197"/>
                <a:gd name="T5" fmla="*/ 128 h 128"/>
                <a:gd name="T6" fmla="*/ 197 w 197"/>
                <a:gd name="T7" fmla="*/ 30 h 128"/>
                <a:gd name="T8" fmla="*/ 193 w 197"/>
                <a:gd name="T9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7" h="128">
                  <a:moveTo>
                    <a:pt x="193" y="0"/>
                  </a:moveTo>
                  <a:lnTo>
                    <a:pt x="0" y="98"/>
                  </a:lnTo>
                  <a:lnTo>
                    <a:pt x="4" y="128"/>
                  </a:lnTo>
                  <a:lnTo>
                    <a:pt x="197" y="30"/>
                  </a:lnTo>
                  <a:lnTo>
                    <a:pt x="193" y="0"/>
                  </a:lnTo>
                  <a:close/>
                </a:path>
              </a:pathLst>
            </a:custGeom>
            <a:solidFill>
              <a:srgbClr val="C3C5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12" name="Freeform 288">
              <a:extLst>
                <a:ext uri="{FF2B5EF4-FFF2-40B4-BE49-F238E27FC236}">
                  <a16:creationId xmlns:a16="http://schemas.microsoft.com/office/drawing/2014/main" id="{DA673F1A-CCCB-401C-B586-6A7103F590C9}"/>
                </a:ext>
              </a:extLst>
            </p:cNvPr>
            <p:cNvSpPr>
              <a:spLocks/>
            </p:cNvSpPr>
            <p:nvPr/>
          </p:nvSpPr>
          <p:spPr bwMode="auto">
            <a:xfrm>
              <a:off x="-11388782" y="-13080612"/>
              <a:ext cx="1316276" cy="432074"/>
            </a:xfrm>
            <a:custGeom>
              <a:avLst/>
              <a:gdLst>
                <a:gd name="T0" fmla="*/ 193 w 197"/>
                <a:gd name="T1" fmla="*/ 0 h 128"/>
                <a:gd name="T2" fmla="*/ 0 w 197"/>
                <a:gd name="T3" fmla="*/ 98 h 128"/>
                <a:gd name="T4" fmla="*/ 4 w 197"/>
                <a:gd name="T5" fmla="*/ 128 h 128"/>
                <a:gd name="T6" fmla="*/ 197 w 197"/>
                <a:gd name="T7" fmla="*/ 30 h 128"/>
                <a:gd name="T8" fmla="*/ 193 w 197"/>
                <a:gd name="T9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7" h="128">
                  <a:moveTo>
                    <a:pt x="193" y="0"/>
                  </a:moveTo>
                  <a:lnTo>
                    <a:pt x="0" y="98"/>
                  </a:lnTo>
                  <a:lnTo>
                    <a:pt x="4" y="128"/>
                  </a:lnTo>
                  <a:lnTo>
                    <a:pt x="197" y="30"/>
                  </a:lnTo>
                  <a:lnTo>
                    <a:pt x="19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13" name="Freeform 289">
              <a:extLst>
                <a:ext uri="{FF2B5EF4-FFF2-40B4-BE49-F238E27FC236}">
                  <a16:creationId xmlns:a16="http://schemas.microsoft.com/office/drawing/2014/main" id="{9521F8B9-6335-46BD-A199-5B2B54367506}"/>
                </a:ext>
              </a:extLst>
            </p:cNvPr>
            <p:cNvSpPr>
              <a:spLocks/>
            </p:cNvSpPr>
            <p:nvPr/>
          </p:nvSpPr>
          <p:spPr bwMode="auto">
            <a:xfrm>
              <a:off x="-11342008" y="-12878078"/>
              <a:ext cx="1322956" cy="432074"/>
            </a:xfrm>
            <a:custGeom>
              <a:avLst/>
              <a:gdLst>
                <a:gd name="T0" fmla="*/ 194 w 198"/>
                <a:gd name="T1" fmla="*/ 0 h 128"/>
                <a:gd name="T2" fmla="*/ 0 w 198"/>
                <a:gd name="T3" fmla="*/ 98 h 128"/>
                <a:gd name="T4" fmla="*/ 4 w 198"/>
                <a:gd name="T5" fmla="*/ 128 h 128"/>
                <a:gd name="T6" fmla="*/ 198 w 198"/>
                <a:gd name="T7" fmla="*/ 30 h 128"/>
                <a:gd name="T8" fmla="*/ 194 w 198"/>
                <a:gd name="T9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8" h="128">
                  <a:moveTo>
                    <a:pt x="194" y="0"/>
                  </a:moveTo>
                  <a:lnTo>
                    <a:pt x="0" y="98"/>
                  </a:lnTo>
                  <a:lnTo>
                    <a:pt x="4" y="128"/>
                  </a:lnTo>
                  <a:lnTo>
                    <a:pt x="198" y="30"/>
                  </a:lnTo>
                  <a:lnTo>
                    <a:pt x="194" y="0"/>
                  </a:lnTo>
                  <a:close/>
                </a:path>
              </a:pathLst>
            </a:custGeom>
            <a:solidFill>
              <a:srgbClr val="C3C5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14" name="Freeform 290">
              <a:extLst>
                <a:ext uri="{FF2B5EF4-FFF2-40B4-BE49-F238E27FC236}">
                  <a16:creationId xmlns:a16="http://schemas.microsoft.com/office/drawing/2014/main" id="{6CFFBA44-5D2F-4750-BAD1-79E3ED39534C}"/>
                </a:ext>
              </a:extLst>
            </p:cNvPr>
            <p:cNvSpPr>
              <a:spLocks/>
            </p:cNvSpPr>
            <p:nvPr/>
          </p:nvSpPr>
          <p:spPr bwMode="auto">
            <a:xfrm>
              <a:off x="-11342008" y="-12878078"/>
              <a:ext cx="1322956" cy="432074"/>
            </a:xfrm>
            <a:custGeom>
              <a:avLst/>
              <a:gdLst>
                <a:gd name="T0" fmla="*/ 194 w 198"/>
                <a:gd name="T1" fmla="*/ 0 h 128"/>
                <a:gd name="T2" fmla="*/ 0 w 198"/>
                <a:gd name="T3" fmla="*/ 98 h 128"/>
                <a:gd name="T4" fmla="*/ 4 w 198"/>
                <a:gd name="T5" fmla="*/ 128 h 128"/>
                <a:gd name="T6" fmla="*/ 198 w 198"/>
                <a:gd name="T7" fmla="*/ 30 h 128"/>
                <a:gd name="T8" fmla="*/ 194 w 198"/>
                <a:gd name="T9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8" h="128">
                  <a:moveTo>
                    <a:pt x="194" y="0"/>
                  </a:moveTo>
                  <a:lnTo>
                    <a:pt x="0" y="98"/>
                  </a:lnTo>
                  <a:lnTo>
                    <a:pt x="4" y="128"/>
                  </a:lnTo>
                  <a:lnTo>
                    <a:pt x="198" y="30"/>
                  </a:lnTo>
                  <a:lnTo>
                    <a:pt x="19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15" name="Freeform 291">
              <a:extLst>
                <a:ext uri="{FF2B5EF4-FFF2-40B4-BE49-F238E27FC236}">
                  <a16:creationId xmlns:a16="http://schemas.microsoft.com/office/drawing/2014/main" id="{B2B59BE4-88F5-4F79-BE0F-70DE0DF16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-11241786" y="-12479760"/>
              <a:ext cx="1276187" cy="421946"/>
            </a:xfrm>
            <a:custGeom>
              <a:avLst/>
              <a:gdLst>
                <a:gd name="T0" fmla="*/ 191 w 191"/>
                <a:gd name="T1" fmla="*/ 0 h 125"/>
                <a:gd name="T2" fmla="*/ 0 w 191"/>
                <a:gd name="T3" fmla="*/ 95 h 125"/>
                <a:gd name="T4" fmla="*/ 4 w 191"/>
                <a:gd name="T5" fmla="*/ 125 h 125"/>
                <a:gd name="T6" fmla="*/ 187 w 191"/>
                <a:gd name="T7" fmla="*/ 33 h 125"/>
                <a:gd name="T8" fmla="*/ 191 w 191"/>
                <a:gd name="T9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1" h="125">
                  <a:moveTo>
                    <a:pt x="191" y="0"/>
                  </a:moveTo>
                  <a:lnTo>
                    <a:pt x="0" y="95"/>
                  </a:lnTo>
                  <a:lnTo>
                    <a:pt x="4" y="125"/>
                  </a:lnTo>
                  <a:lnTo>
                    <a:pt x="187" y="33"/>
                  </a:lnTo>
                  <a:lnTo>
                    <a:pt x="191" y="0"/>
                  </a:lnTo>
                  <a:close/>
                </a:path>
              </a:pathLst>
            </a:custGeom>
            <a:solidFill>
              <a:srgbClr val="C3C5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16" name="Freeform 292">
              <a:extLst>
                <a:ext uri="{FF2B5EF4-FFF2-40B4-BE49-F238E27FC236}">
                  <a16:creationId xmlns:a16="http://schemas.microsoft.com/office/drawing/2014/main" id="{9B75B1CB-6B35-4B2E-9BBF-4F2591013D76}"/>
                </a:ext>
              </a:extLst>
            </p:cNvPr>
            <p:cNvSpPr>
              <a:spLocks/>
            </p:cNvSpPr>
            <p:nvPr/>
          </p:nvSpPr>
          <p:spPr bwMode="auto">
            <a:xfrm>
              <a:off x="-11241786" y="-12479760"/>
              <a:ext cx="1276187" cy="421946"/>
            </a:xfrm>
            <a:custGeom>
              <a:avLst/>
              <a:gdLst>
                <a:gd name="T0" fmla="*/ 191 w 191"/>
                <a:gd name="T1" fmla="*/ 0 h 125"/>
                <a:gd name="T2" fmla="*/ 0 w 191"/>
                <a:gd name="T3" fmla="*/ 95 h 125"/>
                <a:gd name="T4" fmla="*/ 4 w 191"/>
                <a:gd name="T5" fmla="*/ 125 h 125"/>
                <a:gd name="T6" fmla="*/ 187 w 191"/>
                <a:gd name="T7" fmla="*/ 33 h 125"/>
                <a:gd name="T8" fmla="*/ 191 w 191"/>
                <a:gd name="T9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1" h="125">
                  <a:moveTo>
                    <a:pt x="191" y="0"/>
                  </a:moveTo>
                  <a:lnTo>
                    <a:pt x="0" y="95"/>
                  </a:lnTo>
                  <a:lnTo>
                    <a:pt x="4" y="125"/>
                  </a:lnTo>
                  <a:lnTo>
                    <a:pt x="187" y="33"/>
                  </a:lnTo>
                  <a:lnTo>
                    <a:pt x="19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17" name="Freeform 293">
              <a:extLst>
                <a:ext uri="{FF2B5EF4-FFF2-40B4-BE49-F238E27FC236}">
                  <a16:creationId xmlns:a16="http://schemas.microsoft.com/office/drawing/2014/main" id="{61D258DC-39BD-47A2-BDB5-91E7D77118BB}"/>
                </a:ext>
              </a:extLst>
            </p:cNvPr>
            <p:cNvSpPr>
              <a:spLocks/>
            </p:cNvSpPr>
            <p:nvPr/>
          </p:nvSpPr>
          <p:spPr bwMode="auto">
            <a:xfrm>
              <a:off x="-11195013" y="-12253597"/>
              <a:ext cx="1169282" cy="398318"/>
            </a:xfrm>
            <a:custGeom>
              <a:avLst/>
              <a:gdLst>
                <a:gd name="T0" fmla="*/ 175 w 175"/>
                <a:gd name="T1" fmla="*/ 0 h 118"/>
                <a:gd name="T2" fmla="*/ 0 w 175"/>
                <a:gd name="T3" fmla="*/ 88 h 118"/>
                <a:gd name="T4" fmla="*/ 4 w 175"/>
                <a:gd name="T5" fmla="*/ 118 h 118"/>
                <a:gd name="T6" fmla="*/ 171 w 175"/>
                <a:gd name="T7" fmla="*/ 34 h 118"/>
                <a:gd name="T8" fmla="*/ 175 w 175"/>
                <a:gd name="T9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5" h="118">
                  <a:moveTo>
                    <a:pt x="175" y="0"/>
                  </a:moveTo>
                  <a:lnTo>
                    <a:pt x="0" y="88"/>
                  </a:lnTo>
                  <a:lnTo>
                    <a:pt x="4" y="118"/>
                  </a:lnTo>
                  <a:lnTo>
                    <a:pt x="171" y="34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rgbClr val="C3C5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18" name="Freeform 294">
              <a:extLst>
                <a:ext uri="{FF2B5EF4-FFF2-40B4-BE49-F238E27FC236}">
                  <a16:creationId xmlns:a16="http://schemas.microsoft.com/office/drawing/2014/main" id="{70B1B643-53C7-45DC-854E-248AFA4DA4A7}"/>
                </a:ext>
              </a:extLst>
            </p:cNvPr>
            <p:cNvSpPr>
              <a:spLocks/>
            </p:cNvSpPr>
            <p:nvPr/>
          </p:nvSpPr>
          <p:spPr bwMode="auto">
            <a:xfrm>
              <a:off x="-11195013" y="-12253597"/>
              <a:ext cx="1169282" cy="398318"/>
            </a:xfrm>
            <a:custGeom>
              <a:avLst/>
              <a:gdLst>
                <a:gd name="T0" fmla="*/ 175 w 175"/>
                <a:gd name="T1" fmla="*/ 0 h 118"/>
                <a:gd name="T2" fmla="*/ 0 w 175"/>
                <a:gd name="T3" fmla="*/ 88 h 118"/>
                <a:gd name="T4" fmla="*/ 4 w 175"/>
                <a:gd name="T5" fmla="*/ 118 h 118"/>
                <a:gd name="T6" fmla="*/ 171 w 175"/>
                <a:gd name="T7" fmla="*/ 34 h 118"/>
                <a:gd name="T8" fmla="*/ 175 w 175"/>
                <a:gd name="T9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5" h="118">
                  <a:moveTo>
                    <a:pt x="175" y="0"/>
                  </a:moveTo>
                  <a:lnTo>
                    <a:pt x="0" y="88"/>
                  </a:lnTo>
                  <a:lnTo>
                    <a:pt x="4" y="118"/>
                  </a:lnTo>
                  <a:lnTo>
                    <a:pt x="171" y="34"/>
                  </a:lnTo>
                  <a:lnTo>
                    <a:pt x="17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19" name="Freeform 295">
              <a:extLst>
                <a:ext uri="{FF2B5EF4-FFF2-40B4-BE49-F238E27FC236}">
                  <a16:creationId xmlns:a16="http://schemas.microsoft.com/office/drawing/2014/main" id="{15FB42DB-B5AD-4904-BD11-F03CCB6581A2}"/>
                </a:ext>
              </a:extLst>
            </p:cNvPr>
            <p:cNvSpPr>
              <a:spLocks/>
            </p:cNvSpPr>
            <p:nvPr/>
          </p:nvSpPr>
          <p:spPr bwMode="auto">
            <a:xfrm>
              <a:off x="-11094791" y="-11814772"/>
              <a:ext cx="962150" cy="347683"/>
            </a:xfrm>
            <a:custGeom>
              <a:avLst/>
              <a:gdLst>
                <a:gd name="T0" fmla="*/ 144 w 144"/>
                <a:gd name="T1" fmla="*/ 0 h 103"/>
                <a:gd name="T2" fmla="*/ 0 w 144"/>
                <a:gd name="T3" fmla="*/ 73 h 103"/>
                <a:gd name="T4" fmla="*/ 3 w 144"/>
                <a:gd name="T5" fmla="*/ 103 h 103"/>
                <a:gd name="T6" fmla="*/ 140 w 144"/>
                <a:gd name="T7" fmla="*/ 34 h 103"/>
                <a:gd name="T8" fmla="*/ 144 w 144"/>
                <a:gd name="T9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4" h="103">
                  <a:moveTo>
                    <a:pt x="144" y="0"/>
                  </a:moveTo>
                  <a:lnTo>
                    <a:pt x="0" y="73"/>
                  </a:lnTo>
                  <a:lnTo>
                    <a:pt x="3" y="103"/>
                  </a:lnTo>
                  <a:lnTo>
                    <a:pt x="140" y="34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C3C5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20" name="Freeform 296">
              <a:extLst>
                <a:ext uri="{FF2B5EF4-FFF2-40B4-BE49-F238E27FC236}">
                  <a16:creationId xmlns:a16="http://schemas.microsoft.com/office/drawing/2014/main" id="{9EB997DC-A501-4982-81CC-F8DD66BD0699}"/>
                </a:ext>
              </a:extLst>
            </p:cNvPr>
            <p:cNvSpPr>
              <a:spLocks/>
            </p:cNvSpPr>
            <p:nvPr/>
          </p:nvSpPr>
          <p:spPr bwMode="auto">
            <a:xfrm>
              <a:off x="-11094791" y="-11814772"/>
              <a:ext cx="962150" cy="347683"/>
            </a:xfrm>
            <a:custGeom>
              <a:avLst/>
              <a:gdLst>
                <a:gd name="T0" fmla="*/ 144 w 144"/>
                <a:gd name="T1" fmla="*/ 0 h 103"/>
                <a:gd name="T2" fmla="*/ 0 w 144"/>
                <a:gd name="T3" fmla="*/ 73 h 103"/>
                <a:gd name="T4" fmla="*/ 3 w 144"/>
                <a:gd name="T5" fmla="*/ 103 h 103"/>
                <a:gd name="T6" fmla="*/ 140 w 144"/>
                <a:gd name="T7" fmla="*/ 34 h 103"/>
                <a:gd name="T8" fmla="*/ 144 w 144"/>
                <a:gd name="T9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4" h="103">
                  <a:moveTo>
                    <a:pt x="144" y="0"/>
                  </a:moveTo>
                  <a:lnTo>
                    <a:pt x="0" y="73"/>
                  </a:lnTo>
                  <a:lnTo>
                    <a:pt x="3" y="103"/>
                  </a:lnTo>
                  <a:lnTo>
                    <a:pt x="140" y="34"/>
                  </a:lnTo>
                  <a:lnTo>
                    <a:pt x="14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21" name="Freeform 297">
              <a:extLst>
                <a:ext uri="{FF2B5EF4-FFF2-40B4-BE49-F238E27FC236}">
                  <a16:creationId xmlns:a16="http://schemas.microsoft.com/office/drawing/2014/main" id="{675D8156-50E6-47D5-91ED-D2DF6A4AB686}"/>
                </a:ext>
              </a:extLst>
            </p:cNvPr>
            <p:cNvSpPr>
              <a:spLocks/>
            </p:cNvSpPr>
            <p:nvPr/>
          </p:nvSpPr>
          <p:spPr bwMode="auto">
            <a:xfrm>
              <a:off x="-11048018" y="-11585233"/>
              <a:ext cx="861928" cy="317304"/>
            </a:xfrm>
            <a:custGeom>
              <a:avLst/>
              <a:gdLst>
                <a:gd name="T0" fmla="*/ 129 w 129"/>
                <a:gd name="T1" fmla="*/ 0 h 94"/>
                <a:gd name="T2" fmla="*/ 0 w 129"/>
                <a:gd name="T3" fmla="*/ 64 h 94"/>
                <a:gd name="T4" fmla="*/ 4 w 129"/>
                <a:gd name="T5" fmla="*/ 94 h 94"/>
                <a:gd name="T6" fmla="*/ 125 w 129"/>
                <a:gd name="T7" fmla="*/ 34 h 94"/>
                <a:gd name="T8" fmla="*/ 129 w 129"/>
                <a:gd name="T9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94">
                  <a:moveTo>
                    <a:pt x="129" y="0"/>
                  </a:moveTo>
                  <a:lnTo>
                    <a:pt x="0" y="64"/>
                  </a:lnTo>
                  <a:lnTo>
                    <a:pt x="4" y="94"/>
                  </a:lnTo>
                  <a:lnTo>
                    <a:pt x="125" y="34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rgbClr val="C3C5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22" name="Freeform 298">
              <a:extLst>
                <a:ext uri="{FF2B5EF4-FFF2-40B4-BE49-F238E27FC236}">
                  <a16:creationId xmlns:a16="http://schemas.microsoft.com/office/drawing/2014/main" id="{72098E48-66B1-4C8B-8D41-A3C05F7C8933}"/>
                </a:ext>
              </a:extLst>
            </p:cNvPr>
            <p:cNvSpPr>
              <a:spLocks/>
            </p:cNvSpPr>
            <p:nvPr/>
          </p:nvSpPr>
          <p:spPr bwMode="auto">
            <a:xfrm>
              <a:off x="-11048018" y="-11585233"/>
              <a:ext cx="861928" cy="317304"/>
            </a:xfrm>
            <a:custGeom>
              <a:avLst/>
              <a:gdLst>
                <a:gd name="T0" fmla="*/ 129 w 129"/>
                <a:gd name="T1" fmla="*/ 0 h 94"/>
                <a:gd name="T2" fmla="*/ 0 w 129"/>
                <a:gd name="T3" fmla="*/ 64 h 94"/>
                <a:gd name="T4" fmla="*/ 4 w 129"/>
                <a:gd name="T5" fmla="*/ 94 h 94"/>
                <a:gd name="T6" fmla="*/ 125 w 129"/>
                <a:gd name="T7" fmla="*/ 34 h 94"/>
                <a:gd name="T8" fmla="*/ 129 w 129"/>
                <a:gd name="T9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94">
                  <a:moveTo>
                    <a:pt x="129" y="0"/>
                  </a:moveTo>
                  <a:lnTo>
                    <a:pt x="0" y="64"/>
                  </a:lnTo>
                  <a:lnTo>
                    <a:pt x="4" y="94"/>
                  </a:lnTo>
                  <a:lnTo>
                    <a:pt x="125" y="34"/>
                  </a:lnTo>
                  <a:lnTo>
                    <a:pt x="12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23" name="Freeform 299">
              <a:extLst>
                <a:ext uri="{FF2B5EF4-FFF2-40B4-BE49-F238E27FC236}">
                  <a16:creationId xmlns:a16="http://schemas.microsoft.com/office/drawing/2014/main" id="{15A2D8A9-648C-445E-A9EA-F0C485F6FACD}"/>
                </a:ext>
              </a:extLst>
            </p:cNvPr>
            <p:cNvSpPr>
              <a:spLocks/>
            </p:cNvSpPr>
            <p:nvPr/>
          </p:nvSpPr>
          <p:spPr bwMode="auto">
            <a:xfrm>
              <a:off x="-13293034" y="-11095773"/>
              <a:ext cx="434306" cy="394941"/>
            </a:xfrm>
            <a:custGeom>
              <a:avLst/>
              <a:gdLst>
                <a:gd name="T0" fmla="*/ 73 w 146"/>
                <a:gd name="T1" fmla="*/ 0 h 132"/>
                <a:gd name="T2" fmla="*/ 57 w 146"/>
                <a:gd name="T3" fmla="*/ 2 h 132"/>
                <a:gd name="T4" fmla="*/ 9 w 146"/>
                <a:gd name="T5" fmla="*/ 82 h 132"/>
                <a:gd name="T6" fmla="*/ 73 w 146"/>
                <a:gd name="T7" fmla="*/ 132 h 132"/>
                <a:gd name="T8" fmla="*/ 89 w 146"/>
                <a:gd name="T9" fmla="*/ 130 h 132"/>
                <a:gd name="T10" fmla="*/ 137 w 146"/>
                <a:gd name="T11" fmla="*/ 50 h 132"/>
                <a:gd name="T12" fmla="*/ 73 w 146"/>
                <a:gd name="T13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6" h="132">
                  <a:moveTo>
                    <a:pt x="73" y="0"/>
                  </a:moveTo>
                  <a:cubicBezTo>
                    <a:pt x="68" y="0"/>
                    <a:pt x="62" y="1"/>
                    <a:pt x="57" y="2"/>
                  </a:cubicBezTo>
                  <a:cubicBezTo>
                    <a:pt x="22" y="11"/>
                    <a:pt x="0" y="47"/>
                    <a:pt x="9" y="82"/>
                  </a:cubicBezTo>
                  <a:cubicBezTo>
                    <a:pt x="17" y="112"/>
                    <a:pt x="44" y="132"/>
                    <a:pt x="73" y="132"/>
                  </a:cubicBezTo>
                  <a:cubicBezTo>
                    <a:pt x="78" y="132"/>
                    <a:pt x="84" y="131"/>
                    <a:pt x="89" y="130"/>
                  </a:cubicBezTo>
                  <a:cubicBezTo>
                    <a:pt x="124" y="121"/>
                    <a:pt x="146" y="85"/>
                    <a:pt x="137" y="50"/>
                  </a:cubicBezTo>
                  <a:cubicBezTo>
                    <a:pt x="129" y="20"/>
                    <a:pt x="103" y="0"/>
                    <a:pt x="73" y="0"/>
                  </a:cubicBezTo>
                </a:path>
              </a:pathLst>
            </a:custGeom>
            <a:solidFill>
              <a:srgbClr val="C3C5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24" name="Freeform 307">
              <a:extLst>
                <a:ext uri="{FF2B5EF4-FFF2-40B4-BE49-F238E27FC236}">
                  <a16:creationId xmlns:a16="http://schemas.microsoft.com/office/drawing/2014/main" id="{74803A93-BFAD-4BB0-9842-018A59130165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994565" y="-14096663"/>
              <a:ext cx="6588054" cy="7503907"/>
            </a:xfrm>
            <a:custGeom>
              <a:avLst/>
              <a:gdLst>
                <a:gd name="T0" fmla="*/ 757 w 986"/>
                <a:gd name="T1" fmla="*/ 2223 h 2223"/>
                <a:gd name="T2" fmla="*/ 0 w 986"/>
                <a:gd name="T3" fmla="*/ 1850 h 2223"/>
                <a:gd name="T4" fmla="*/ 228 w 986"/>
                <a:gd name="T5" fmla="*/ 0 h 2223"/>
                <a:gd name="T6" fmla="*/ 986 w 986"/>
                <a:gd name="T7" fmla="*/ 373 h 2223"/>
                <a:gd name="T8" fmla="*/ 757 w 986"/>
                <a:gd name="T9" fmla="*/ 2223 h 2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6" h="2223">
                  <a:moveTo>
                    <a:pt x="757" y="2223"/>
                  </a:moveTo>
                  <a:lnTo>
                    <a:pt x="0" y="1850"/>
                  </a:lnTo>
                  <a:lnTo>
                    <a:pt x="228" y="0"/>
                  </a:lnTo>
                  <a:lnTo>
                    <a:pt x="986" y="373"/>
                  </a:lnTo>
                  <a:lnTo>
                    <a:pt x="757" y="2223"/>
                  </a:lnTo>
                  <a:close/>
                </a:path>
              </a:pathLst>
            </a:custGeom>
            <a:solidFill>
              <a:srgbClr val="282F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25" name="Freeform 308">
              <a:extLst>
                <a:ext uri="{FF2B5EF4-FFF2-40B4-BE49-F238E27FC236}">
                  <a16:creationId xmlns:a16="http://schemas.microsoft.com/office/drawing/2014/main" id="{D8770356-5CC0-49B4-B337-D871628C450C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994565" y="-14096663"/>
              <a:ext cx="6588054" cy="7503907"/>
            </a:xfrm>
            <a:custGeom>
              <a:avLst/>
              <a:gdLst>
                <a:gd name="T0" fmla="*/ 757 w 986"/>
                <a:gd name="T1" fmla="*/ 2223 h 2223"/>
                <a:gd name="T2" fmla="*/ 0 w 986"/>
                <a:gd name="T3" fmla="*/ 1850 h 2223"/>
                <a:gd name="T4" fmla="*/ 228 w 986"/>
                <a:gd name="T5" fmla="*/ 0 h 2223"/>
                <a:gd name="T6" fmla="*/ 986 w 986"/>
                <a:gd name="T7" fmla="*/ 373 h 2223"/>
                <a:gd name="T8" fmla="*/ 757 w 986"/>
                <a:gd name="T9" fmla="*/ 2223 h 2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6" h="2223">
                  <a:moveTo>
                    <a:pt x="757" y="2223"/>
                  </a:moveTo>
                  <a:lnTo>
                    <a:pt x="0" y="1850"/>
                  </a:lnTo>
                  <a:lnTo>
                    <a:pt x="228" y="0"/>
                  </a:lnTo>
                  <a:lnTo>
                    <a:pt x="986" y="373"/>
                  </a:lnTo>
                  <a:lnTo>
                    <a:pt x="757" y="2223"/>
                  </a:lnTo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26" name="Freeform 309">
              <a:extLst>
                <a:ext uri="{FF2B5EF4-FFF2-40B4-BE49-F238E27FC236}">
                  <a16:creationId xmlns:a16="http://schemas.microsoft.com/office/drawing/2014/main" id="{46A1BBD5-0D51-47BC-854C-3D7720358AD3}"/>
                </a:ext>
              </a:extLst>
            </p:cNvPr>
            <p:cNvSpPr>
              <a:spLocks/>
            </p:cNvSpPr>
            <p:nvPr/>
          </p:nvSpPr>
          <p:spPr bwMode="auto">
            <a:xfrm>
              <a:off x="-11074744" y="-14197929"/>
              <a:ext cx="6588054" cy="7503907"/>
            </a:xfrm>
            <a:custGeom>
              <a:avLst/>
              <a:gdLst>
                <a:gd name="T0" fmla="*/ 758 w 986"/>
                <a:gd name="T1" fmla="*/ 2223 h 2223"/>
                <a:gd name="T2" fmla="*/ 0 w 986"/>
                <a:gd name="T3" fmla="*/ 1849 h 2223"/>
                <a:gd name="T4" fmla="*/ 228 w 986"/>
                <a:gd name="T5" fmla="*/ 0 h 2223"/>
                <a:gd name="T6" fmla="*/ 986 w 986"/>
                <a:gd name="T7" fmla="*/ 372 h 2223"/>
                <a:gd name="T8" fmla="*/ 758 w 986"/>
                <a:gd name="T9" fmla="*/ 2223 h 2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6" h="2223">
                  <a:moveTo>
                    <a:pt x="758" y="2223"/>
                  </a:moveTo>
                  <a:lnTo>
                    <a:pt x="0" y="1849"/>
                  </a:lnTo>
                  <a:lnTo>
                    <a:pt x="228" y="0"/>
                  </a:lnTo>
                  <a:lnTo>
                    <a:pt x="986" y="372"/>
                  </a:lnTo>
                  <a:lnTo>
                    <a:pt x="758" y="2223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27" name="Freeform 310">
              <a:extLst>
                <a:ext uri="{FF2B5EF4-FFF2-40B4-BE49-F238E27FC236}">
                  <a16:creationId xmlns:a16="http://schemas.microsoft.com/office/drawing/2014/main" id="{CD739F5B-8DE1-4E61-A8CE-28BA2ABB2E19}"/>
                </a:ext>
              </a:extLst>
            </p:cNvPr>
            <p:cNvSpPr>
              <a:spLocks/>
            </p:cNvSpPr>
            <p:nvPr/>
          </p:nvSpPr>
          <p:spPr bwMode="auto">
            <a:xfrm>
              <a:off x="-11074744" y="-14197929"/>
              <a:ext cx="6588054" cy="7503907"/>
            </a:xfrm>
            <a:custGeom>
              <a:avLst/>
              <a:gdLst>
                <a:gd name="T0" fmla="*/ 758 w 986"/>
                <a:gd name="T1" fmla="*/ 2223 h 2223"/>
                <a:gd name="T2" fmla="*/ 0 w 986"/>
                <a:gd name="T3" fmla="*/ 1849 h 2223"/>
                <a:gd name="T4" fmla="*/ 228 w 986"/>
                <a:gd name="T5" fmla="*/ 0 h 2223"/>
                <a:gd name="T6" fmla="*/ 986 w 986"/>
                <a:gd name="T7" fmla="*/ 372 h 2223"/>
                <a:gd name="T8" fmla="*/ 758 w 986"/>
                <a:gd name="T9" fmla="*/ 2223 h 2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6" h="2223">
                  <a:moveTo>
                    <a:pt x="758" y="2223"/>
                  </a:moveTo>
                  <a:lnTo>
                    <a:pt x="0" y="1849"/>
                  </a:lnTo>
                  <a:lnTo>
                    <a:pt x="228" y="0"/>
                  </a:lnTo>
                  <a:lnTo>
                    <a:pt x="986" y="372"/>
                  </a:lnTo>
                  <a:lnTo>
                    <a:pt x="758" y="222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28" name="Freeform 311">
              <a:extLst>
                <a:ext uri="{FF2B5EF4-FFF2-40B4-BE49-F238E27FC236}">
                  <a16:creationId xmlns:a16="http://schemas.microsoft.com/office/drawing/2014/main" id="{45797B25-BC7E-46C1-AA85-885FED0446B6}"/>
                </a:ext>
              </a:extLst>
            </p:cNvPr>
            <p:cNvSpPr>
              <a:spLocks/>
            </p:cNvSpPr>
            <p:nvPr/>
          </p:nvSpPr>
          <p:spPr bwMode="auto">
            <a:xfrm>
              <a:off x="-7486729" y="-10829104"/>
              <a:ext cx="1489998" cy="1097061"/>
            </a:xfrm>
            <a:custGeom>
              <a:avLst/>
              <a:gdLst>
                <a:gd name="T0" fmla="*/ 237 w 506"/>
                <a:gd name="T1" fmla="*/ 0 h 369"/>
                <a:gd name="T2" fmla="*/ 0 w 506"/>
                <a:gd name="T3" fmla="*/ 266 h 369"/>
                <a:gd name="T4" fmla="*/ 142 w 506"/>
                <a:gd name="T5" fmla="*/ 335 h 369"/>
                <a:gd name="T6" fmla="*/ 506 w 506"/>
                <a:gd name="T7" fmla="*/ 230 h 369"/>
                <a:gd name="T8" fmla="*/ 237 w 506"/>
                <a:gd name="T9" fmla="*/ 0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6" h="369">
                  <a:moveTo>
                    <a:pt x="237" y="0"/>
                  </a:moveTo>
                  <a:cubicBezTo>
                    <a:pt x="0" y="266"/>
                    <a:pt x="0" y="266"/>
                    <a:pt x="0" y="266"/>
                  </a:cubicBezTo>
                  <a:cubicBezTo>
                    <a:pt x="41" y="298"/>
                    <a:pt x="89" y="322"/>
                    <a:pt x="142" y="335"/>
                  </a:cubicBezTo>
                  <a:cubicBezTo>
                    <a:pt x="278" y="369"/>
                    <a:pt x="415" y="324"/>
                    <a:pt x="506" y="230"/>
                  </a:cubicBezTo>
                  <a:lnTo>
                    <a:pt x="237" y="0"/>
                  </a:lnTo>
                  <a:close/>
                </a:path>
              </a:pathLst>
            </a:custGeom>
            <a:solidFill>
              <a:srgbClr val="074D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29" name="Freeform 312">
              <a:extLst>
                <a:ext uri="{FF2B5EF4-FFF2-40B4-BE49-F238E27FC236}">
                  <a16:creationId xmlns:a16="http://schemas.microsoft.com/office/drawing/2014/main" id="{D4004C3C-8BAA-4D9D-98BA-6F6A955B0874}"/>
                </a:ext>
              </a:extLst>
            </p:cNvPr>
            <p:cNvSpPr>
              <a:spLocks/>
            </p:cNvSpPr>
            <p:nvPr/>
          </p:nvSpPr>
          <p:spPr bwMode="auto">
            <a:xfrm>
              <a:off x="-6704980" y="-12007179"/>
              <a:ext cx="1135871" cy="1738421"/>
            </a:xfrm>
            <a:custGeom>
              <a:avLst/>
              <a:gdLst>
                <a:gd name="T0" fmla="*/ 0 w 385"/>
                <a:gd name="T1" fmla="*/ 346 h 583"/>
                <a:gd name="T2" fmla="*/ 276 w 385"/>
                <a:gd name="T3" fmla="*/ 583 h 583"/>
                <a:gd name="T4" fmla="*/ 337 w 385"/>
                <a:gd name="T5" fmla="*/ 452 h 583"/>
                <a:gd name="T6" fmla="*/ 85 w 385"/>
                <a:gd name="T7" fmla="*/ 0 h 583"/>
                <a:gd name="T8" fmla="*/ 0 w 385"/>
                <a:gd name="T9" fmla="*/ 346 h 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5" h="583">
                  <a:moveTo>
                    <a:pt x="0" y="346"/>
                  </a:moveTo>
                  <a:cubicBezTo>
                    <a:pt x="276" y="583"/>
                    <a:pt x="276" y="583"/>
                    <a:pt x="276" y="583"/>
                  </a:cubicBezTo>
                  <a:cubicBezTo>
                    <a:pt x="304" y="545"/>
                    <a:pt x="325" y="501"/>
                    <a:pt x="337" y="452"/>
                  </a:cubicBezTo>
                  <a:cubicBezTo>
                    <a:pt x="385" y="257"/>
                    <a:pt x="273" y="61"/>
                    <a:pt x="85" y="0"/>
                  </a:cubicBezTo>
                  <a:lnTo>
                    <a:pt x="0" y="346"/>
                  </a:lnTo>
                  <a:close/>
                </a:path>
              </a:pathLst>
            </a:custGeom>
            <a:solidFill>
              <a:srgbClr val="FCB4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30" name="Freeform 313">
              <a:extLst>
                <a:ext uri="{FF2B5EF4-FFF2-40B4-BE49-F238E27FC236}">
                  <a16:creationId xmlns:a16="http://schemas.microsoft.com/office/drawing/2014/main" id="{3B5E3CCD-48F8-46AC-B498-E493F2E0597C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87847" y="-12145579"/>
              <a:ext cx="1376409" cy="2001716"/>
            </a:xfrm>
            <a:custGeom>
              <a:avLst/>
              <a:gdLst>
                <a:gd name="T0" fmla="*/ 128 w 465"/>
                <a:gd name="T1" fmla="*/ 672 h 672"/>
                <a:gd name="T2" fmla="*/ 377 w 465"/>
                <a:gd name="T3" fmla="*/ 391 h 672"/>
                <a:gd name="T4" fmla="*/ 465 w 465"/>
                <a:gd name="T5" fmla="*/ 34 h 672"/>
                <a:gd name="T6" fmla="*/ 32 w 465"/>
                <a:gd name="T7" fmla="*/ 317 h 672"/>
                <a:gd name="T8" fmla="*/ 128 w 465"/>
                <a:gd name="T9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5" h="672">
                  <a:moveTo>
                    <a:pt x="128" y="672"/>
                  </a:moveTo>
                  <a:cubicBezTo>
                    <a:pt x="377" y="391"/>
                    <a:pt x="377" y="391"/>
                    <a:pt x="377" y="391"/>
                  </a:cubicBezTo>
                  <a:cubicBezTo>
                    <a:pt x="465" y="34"/>
                    <a:pt x="465" y="34"/>
                    <a:pt x="465" y="34"/>
                  </a:cubicBezTo>
                  <a:cubicBezTo>
                    <a:pt x="271" y="0"/>
                    <a:pt x="80" y="123"/>
                    <a:pt x="32" y="317"/>
                  </a:cubicBezTo>
                  <a:cubicBezTo>
                    <a:pt x="0" y="449"/>
                    <a:pt x="40" y="581"/>
                    <a:pt x="128" y="672"/>
                  </a:cubicBezTo>
                  <a:close/>
                </a:path>
              </a:pathLst>
            </a:custGeom>
            <a:solidFill>
              <a:srgbClr val="CB1B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31" name="Freeform 314">
              <a:extLst>
                <a:ext uri="{FF2B5EF4-FFF2-40B4-BE49-F238E27FC236}">
                  <a16:creationId xmlns:a16="http://schemas.microsoft.com/office/drawing/2014/main" id="{A8D9A6F9-819B-436C-95E2-8DF71BBE869C}"/>
                </a:ext>
              </a:extLst>
            </p:cNvPr>
            <p:cNvSpPr>
              <a:spLocks/>
            </p:cNvSpPr>
            <p:nvPr/>
          </p:nvSpPr>
          <p:spPr bwMode="auto">
            <a:xfrm>
              <a:off x="-9050223" y="-13688217"/>
              <a:ext cx="3828557" cy="1211831"/>
            </a:xfrm>
            <a:custGeom>
              <a:avLst/>
              <a:gdLst>
                <a:gd name="T0" fmla="*/ 10 w 573"/>
                <a:gd name="T1" fmla="*/ 0 h 359"/>
                <a:gd name="T2" fmla="*/ 0 w 573"/>
                <a:gd name="T3" fmla="*/ 82 h 359"/>
                <a:gd name="T4" fmla="*/ 563 w 573"/>
                <a:gd name="T5" fmla="*/ 359 h 359"/>
                <a:gd name="T6" fmla="*/ 573 w 573"/>
                <a:gd name="T7" fmla="*/ 277 h 359"/>
                <a:gd name="T8" fmla="*/ 10 w 573"/>
                <a:gd name="T9" fmla="*/ 0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3" h="359">
                  <a:moveTo>
                    <a:pt x="10" y="0"/>
                  </a:moveTo>
                  <a:lnTo>
                    <a:pt x="0" y="82"/>
                  </a:lnTo>
                  <a:lnTo>
                    <a:pt x="563" y="359"/>
                  </a:lnTo>
                  <a:lnTo>
                    <a:pt x="573" y="277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D4D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32" name="Freeform 315">
              <a:extLst>
                <a:ext uri="{FF2B5EF4-FFF2-40B4-BE49-F238E27FC236}">
                  <a16:creationId xmlns:a16="http://schemas.microsoft.com/office/drawing/2014/main" id="{AA639265-E179-4FA1-81D9-8ADC3CEAEBCF}"/>
                </a:ext>
              </a:extLst>
            </p:cNvPr>
            <p:cNvSpPr>
              <a:spLocks/>
            </p:cNvSpPr>
            <p:nvPr/>
          </p:nvSpPr>
          <p:spPr bwMode="auto">
            <a:xfrm>
              <a:off x="-9050223" y="-13688217"/>
              <a:ext cx="3828557" cy="1211831"/>
            </a:xfrm>
            <a:custGeom>
              <a:avLst/>
              <a:gdLst>
                <a:gd name="T0" fmla="*/ 10 w 573"/>
                <a:gd name="T1" fmla="*/ 0 h 359"/>
                <a:gd name="T2" fmla="*/ 0 w 573"/>
                <a:gd name="T3" fmla="*/ 82 h 359"/>
                <a:gd name="T4" fmla="*/ 563 w 573"/>
                <a:gd name="T5" fmla="*/ 359 h 359"/>
                <a:gd name="T6" fmla="*/ 573 w 573"/>
                <a:gd name="T7" fmla="*/ 277 h 359"/>
                <a:gd name="T8" fmla="*/ 10 w 573"/>
                <a:gd name="T9" fmla="*/ 0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3" h="359">
                  <a:moveTo>
                    <a:pt x="10" y="0"/>
                  </a:moveTo>
                  <a:lnTo>
                    <a:pt x="0" y="82"/>
                  </a:lnTo>
                  <a:lnTo>
                    <a:pt x="563" y="359"/>
                  </a:lnTo>
                  <a:lnTo>
                    <a:pt x="573" y="277"/>
                  </a:lnTo>
                  <a:lnTo>
                    <a:pt x="1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33" name="Freeform 316">
              <a:extLst>
                <a:ext uri="{FF2B5EF4-FFF2-40B4-BE49-F238E27FC236}">
                  <a16:creationId xmlns:a16="http://schemas.microsoft.com/office/drawing/2014/main" id="{ACEB0030-AA2E-4FA1-88F8-0A0E544A8E81}"/>
                </a:ext>
              </a:extLst>
            </p:cNvPr>
            <p:cNvSpPr>
              <a:spLocks/>
            </p:cNvSpPr>
            <p:nvPr/>
          </p:nvSpPr>
          <p:spPr bwMode="auto">
            <a:xfrm>
              <a:off x="-8555784" y="-13063735"/>
              <a:ext cx="2639233" cy="779757"/>
            </a:xfrm>
            <a:custGeom>
              <a:avLst/>
              <a:gdLst>
                <a:gd name="T0" fmla="*/ 5 w 395"/>
                <a:gd name="T1" fmla="*/ 0 h 231"/>
                <a:gd name="T2" fmla="*/ 0 w 395"/>
                <a:gd name="T3" fmla="*/ 39 h 231"/>
                <a:gd name="T4" fmla="*/ 390 w 395"/>
                <a:gd name="T5" fmla="*/ 231 h 231"/>
                <a:gd name="T6" fmla="*/ 395 w 395"/>
                <a:gd name="T7" fmla="*/ 192 h 231"/>
                <a:gd name="T8" fmla="*/ 5 w 395"/>
                <a:gd name="T9" fmla="*/ 0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5" h="231">
                  <a:moveTo>
                    <a:pt x="5" y="0"/>
                  </a:moveTo>
                  <a:lnTo>
                    <a:pt x="0" y="39"/>
                  </a:lnTo>
                  <a:lnTo>
                    <a:pt x="390" y="231"/>
                  </a:lnTo>
                  <a:lnTo>
                    <a:pt x="395" y="19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4D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34" name="Freeform 317">
              <a:extLst>
                <a:ext uri="{FF2B5EF4-FFF2-40B4-BE49-F238E27FC236}">
                  <a16:creationId xmlns:a16="http://schemas.microsoft.com/office/drawing/2014/main" id="{F13B54D1-CFC2-4BD8-8EA9-6DFE8953F81F}"/>
                </a:ext>
              </a:extLst>
            </p:cNvPr>
            <p:cNvSpPr>
              <a:spLocks/>
            </p:cNvSpPr>
            <p:nvPr/>
          </p:nvSpPr>
          <p:spPr bwMode="auto">
            <a:xfrm>
              <a:off x="-8555784" y="-13063735"/>
              <a:ext cx="2639233" cy="779757"/>
            </a:xfrm>
            <a:custGeom>
              <a:avLst/>
              <a:gdLst>
                <a:gd name="T0" fmla="*/ 5 w 395"/>
                <a:gd name="T1" fmla="*/ 0 h 231"/>
                <a:gd name="T2" fmla="*/ 0 w 395"/>
                <a:gd name="T3" fmla="*/ 39 h 231"/>
                <a:gd name="T4" fmla="*/ 390 w 395"/>
                <a:gd name="T5" fmla="*/ 231 h 231"/>
                <a:gd name="T6" fmla="*/ 395 w 395"/>
                <a:gd name="T7" fmla="*/ 192 h 231"/>
                <a:gd name="T8" fmla="*/ 5 w 395"/>
                <a:gd name="T9" fmla="*/ 0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5" h="231">
                  <a:moveTo>
                    <a:pt x="5" y="0"/>
                  </a:moveTo>
                  <a:lnTo>
                    <a:pt x="0" y="39"/>
                  </a:lnTo>
                  <a:lnTo>
                    <a:pt x="390" y="231"/>
                  </a:lnTo>
                  <a:lnTo>
                    <a:pt x="395" y="192"/>
                  </a:lnTo>
                  <a:lnTo>
                    <a:pt x="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35" name="Freeform 318">
              <a:extLst>
                <a:ext uri="{FF2B5EF4-FFF2-40B4-BE49-F238E27FC236}">
                  <a16:creationId xmlns:a16="http://schemas.microsoft.com/office/drawing/2014/main" id="{3849288B-B217-4463-844D-612F25AB76DE}"/>
                </a:ext>
              </a:extLst>
            </p:cNvPr>
            <p:cNvSpPr>
              <a:spLocks/>
            </p:cNvSpPr>
            <p:nvPr/>
          </p:nvSpPr>
          <p:spPr bwMode="auto">
            <a:xfrm>
              <a:off x="-9223944" y="-12381869"/>
              <a:ext cx="1423182" cy="448951"/>
            </a:xfrm>
            <a:custGeom>
              <a:avLst/>
              <a:gdLst>
                <a:gd name="T0" fmla="*/ 3 w 213"/>
                <a:gd name="T1" fmla="*/ 0 h 133"/>
                <a:gd name="T2" fmla="*/ 0 w 213"/>
                <a:gd name="T3" fmla="*/ 30 h 133"/>
                <a:gd name="T4" fmla="*/ 209 w 213"/>
                <a:gd name="T5" fmla="*/ 133 h 133"/>
                <a:gd name="T6" fmla="*/ 213 w 213"/>
                <a:gd name="T7" fmla="*/ 103 h 133"/>
                <a:gd name="T8" fmla="*/ 3 w 213"/>
                <a:gd name="T9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3" h="133">
                  <a:moveTo>
                    <a:pt x="3" y="0"/>
                  </a:moveTo>
                  <a:lnTo>
                    <a:pt x="0" y="30"/>
                  </a:lnTo>
                  <a:lnTo>
                    <a:pt x="209" y="133"/>
                  </a:lnTo>
                  <a:lnTo>
                    <a:pt x="213" y="10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4D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36" name="Freeform 319">
              <a:extLst>
                <a:ext uri="{FF2B5EF4-FFF2-40B4-BE49-F238E27FC236}">
                  <a16:creationId xmlns:a16="http://schemas.microsoft.com/office/drawing/2014/main" id="{5352EDB0-141D-42A3-A843-4A011EA0DF08}"/>
                </a:ext>
              </a:extLst>
            </p:cNvPr>
            <p:cNvSpPr>
              <a:spLocks/>
            </p:cNvSpPr>
            <p:nvPr/>
          </p:nvSpPr>
          <p:spPr bwMode="auto">
            <a:xfrm>
              <a:off x="-9223944" y="-12381869"/>
              <a:ext cx="1423182" cy="448951"/>
            </a:xfrm>
            <a:custGeom>
              <a:avLst/>
              <a:gdLst>
                <a:gd name="T0" fmla="*/ 3 w 213"/>
                <a:gd name="T1" fmla="*/ 0 h 133"/>
                <a:gd name="T2" fmla="*/ 0 w 213"/>
                <a:gd name="T3" fmla="*/ 30 h 133"/>
                <a:gd name="T4" fmla="*/ 209 w 213"/>
                <a:gd name="T5" fmla="*/ 133 h 133"/>
                <a:gd name="T6" fmla="*/ 213 w 213"/>
                <a:gd name="T7" fmla="*/ 103 h 133"/>
                <a:gd name="T8" fmla="*/ 3 w 213"/>
                <a:gd name="T9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3" h="133">
                  <a:moveTo>
                    <a:pt x="3" y="0"/>
                  </a:moveTo>
                  <a:lnTo>
                    <a:pt x="0" y="30"/>
                  </a:lnTo>
                  <a:lnTo>
                    <a:pt x="209" y="133"/>
                  </a:lnTo>
                  <a:lnTo>
                    <a:pt x="213" y="103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37" name="Freeform 320">
              <a:extLst>
                <a:ext uri="{FF2B5EF4-FFF2-40B4-BE49-F238E27FC236}">
                  <a16:creationId xmlns:a16="http://schemas.microsoft.com/office/drawing/2014/main" id="{94200490-783D-4FC2-8CF1-1B6B3E54F8CC}"/>
                </a:ext>
              </a:extLst>
            </p:cNvPr>
            <p:cNvSpPr>
              <a:spLocks/>
            </p:cNvSpPr>
            <p:nvPr/>
          </p:nvSpPr>
          <p:spPr bwMode="auto">
            <a:xfrm>
              <a:off x="-9290760" y="-12111823"/>
              <a:ext cx="1202688" cy="394941"/>
            </a:xfrm>
            <a:custGeom>
              <a:avLst/>
              <a:gdLst>
                <a:gd name="T0" fmla="*/ 4 w 180"/>
                <a:gd name="T1" fmla="*/ 0 h 117"/>
                <a:gd name="T2" fmla="*/ 0 w 180"/>
                <a:gd name="T3" fmla="*/ 30 h 117"/>
                <a:gd name="T4" fmla="*/ 176 w 180"/>
                <a:gd name="T5" fmla="*/ 117 h 117"/>
                <a:gd name="T6" fmla="*/ 180 w 180"/>
                <a:gd name="T7" fmla="*/ 87 h 117"/>
                <a:gd name="T8" fmla="*/ 4 w 180"/>
                <a:gd name="T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0" h="117">
                  <a:moveTo>
                    <a:pt x="4" y="0"/>
                  </a:moveTo>
                  <a:lnTo>
                    <a:pt x="0" y="30"/>
                  </a:lnTo>
                  <a:lnTo>
                    <a:pt x="176" y="117"/>
                  </a:lnTo>
                  <a:lnTo>
                    <a:pt x="180" y="87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4D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38" name="Freeform 321">
              <a:extLst>
                <a:ext uri="{FF2B5EF4-FFF2-40B4-BE49-F238E27FC236}">
                  <a16:creationId xmlns:a16="http://schemas.microsoft.com/office/drawing/2014/main" id="{1F45FFBA-A4D6-45D7-AAE7-2707F109F732}"/>
                </a:ext>
              </a:extLst>
            </p:cNvPr>
            <p:cNvSpPr>
              <a:spLocks/>
            </p:cNvSpPr>
            <p:nvPr/>
          </p:nvSpPr>
          <p:spPr bwMode="auto">
            <a:xfrm>
              <a:off x="-9290760" y="-12111823"/>
              <a:ext cx="1202688" cy="394941"/>
            </a:xfrm>
            <a:custGeom>
              <a:avLst/>
              <a:gdLst>
                <a:gd name="T0" fmla="*/ 4 w 180"/>
                <a:gd name="T1" fmla="*/ 0 h 117"/>
                <a:gd name="T2" fmla="*/ 0 w 180"/>
                <a:gd name="T3" fmla="*/ 30 h 117"/>
                <a:gd name="T4" fmla="*/ 176 w 180"/>
                <a:gd name="T5" fmla="*/ 117 h 117"/>
                <a:gd name="T6" fmla="*/ 180 w 180"/>
                <a:gd name="T7" fmla="*/ 87 h 117"/>
                <a:gd name="T8" fmla="*/ 4 w 180"/>
                <a:gd name="T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0" h="117">
                  <a:moveTo>
                    <a:pt x="4" y="0"/>
                  </a:moveTo>
                  <a:lnTo>
                    <a:pt x="0" y="30"/>
                  </a:lnTo>
                  <a:lnTo>
                    <a:pt x="176" y="117"/>
                  </a:lnTo>
                  <a:lnTo>
                    <a:pt x="180" y="87"/>
                  </a:lnTo>
                  <a:lnTo>
                    <a:pt x="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39" name="Freeform 322">
              <a:extLst>
                <a:ext uri="{FF2B5EF4-FFF2-40B4-BE49-F238E27FC236}">
                  <a16:creationId xmlns:a16="http://schemas.microsoft.com/office/drawing/2014/main" id="{8AEF68E3-6461-43D3-981B-4DE463954E27}"/>
                </a:ext>
              </a:extLst>
            </p:cNvPr>
            <p:cNvSpPr>
              <a:spLocks/>
            </p:cNvSpPr>
            <p:nvPr/>
          </p:nvSpPr>
          <p:spPr bwMode="auto">
            <a:xfrm>
              <a:off x="-9364256" y="-11808021"/>
              <a:ext cx="1035650" cy="354434"/>
            </a:xfrm>
            <a:custGeom>
              <a:avLst/>
              <a:gdLst>
                <a:gd name="T0" fmla="*/ 4 w 155"/>
                <a:gd name="T1" fmla="*/ 0 h 105"/>
                <a:gd name="T2" fmla="*/ 0 w 155"/>
                <a:gd name="T3" fmla="*/ 30 h 105"/>
                <a:gd name="T4" fmla="*/ 151 w 155"/>
                <a:gd name="T5" fmla="*/ 105 h 105"/>
                <a:gd name="T6" fmla="*/ 155 w 155"/>
                <a:gd name="T7" fmla="*/ 75 h 105"/>
                <a:gd name="T8" fmla="*/ 4 w 155"/>
                <a:gd name="T9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5" h="105">
                  <a:moveTo>
                    <a:pt x="4" y="0"/>
                  </a:moveTo>
                  <a:lnTo>
                    <a:pt x="0" y="30"/>
                  </a:lnTo>
                  <a:lnTo>
                    <a:pt x="151" y="105"/>
                  </a:lnTo>
                  <a:lnTo>
                    <a:pt x="155" y="7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4D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40" name="Freeform 323">
              <a:extLst>
                <a:ext uri="{FF2B5EF4-FFF2-40B4-BE49-F238E27FC236}">
                  <a16:creationId xmlns:a16="http://schemas.microsoft.com/office/drawing/2014/main" id="{58FD05B0-E1A6-487A-B5F7-0B970A5BC817}"/>
                </a:ext>
              </a:extLst>
            </p:cNvPr>
            <p:cNvSpPr>
              <a:spLocks/>
            </p:cNvSpPr>
            <p:nvPr/>
          </p:nvSpPr>
          <p:spPr bwMode="auto">
            <a:xfrm>
              <a:off x="-9364256" y="-11808021"/>
              <a:ext cx="1035650" cy="354434"/>
            </a:xfrm>
            <a:custGeom>
              <a:avLst/>
              <a:gdLst>
                <a:gd name="T0" fmla="*/ 4 w 155"/>
                <a:gd name="T1" fmla="*/ 0 h 105"/>
                <a:gd name="T2" fmla="*/ 0 w 155"/>
                <a:gd name="T3" fmla="*/ 30 h 105"/>
                <a:gd name="T4" fmla="*/ 151 w 155"/>
                <a:gd name="T5" fmla="*/ 105 h 105"/>
                <a:gd name="T6" fmla="*/ 155 w 155"/>
                <a:gd name="T7" fmla="*/ 75 h 105"/>
                <a:gd name="T8" fmla="*/ 4 w 155"/>
                <a:gd name="T9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5" h="105">
                  <a:moveTo>
                    <a:pt x="4" y="0"/>
                  </a:moveTo>
                  <a:lnTo>
                    <a:pt x="0" y="30"/>
                  </a:lnTo>
                  <a:lnTo>
                    <a:pt x="151" y="105"/>
                  </a:lnTo>
                  <a:lnTo>
                    <a:pt x="155" y="75"/>
                  </a:lnTo>
                  <a:lnTo>
                    <a:pt x="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41" name="Freeform 324">
              <a:extLst>
                <a:ext uri="{FF2B5EF4-FFF2-40B4-BE49-F238E27FC236}">
                  <a16:creationId xmlns:a16="http://schemas.microsoft.com/office/drawing/2014/main" id="{F3FDAD54-2D24-49D9-9ECB-EB19A7D342FA}"/>
                </a:ext>
              </a:extLst>
            </p:cNvPr>
            <p:cNvSpPr>
              <a:spLocks/>
            </p:cNvSpPr>
            <p:nvPr/>
          </p:nvSpPr>
          <p:spPr bwMode="auto">
            <a:xfrm>
              <a:off x="-9444434" y="-11494091"/>
              <a:ext cx="1035650" cy="351060"/>
            </a:xfrm>
            <a:custGeom>
              <a:avLst/>
              <a:gdLst>
                <a:gd name="T0" fmla="*/ 4 w 155"/>
                <a:gd name="T1" fmla="*/ 0 h 104"/>
                <a:gd name="T2" fmla="*/ 0 w 155"/>
                <a:gd name="T3" fmla="*/ 30 h 104"/>
                <a:gd name="T4" fmla="*/ 152 w 155"/>
                <a:gd name="T5" fmla="*/ 104 h 104"/>
                <a:gd name="T6" fmla="*/ 155 w 155"/>
                <a:gd name="T7" fmla="*/ 74 h 104"/>
                <a:gd name="T8" fmla="*/ 4 w 155"/>
                <a:gd name="T9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5" h="104">
                  <a:moveTo>
                    <a:pt x="4" y="0"/>
                  </a:moveTo>
                  <a:lnTo>
                    <a:pt x="0" y="30"/>
                  </a:lnTo>
                  <a:lnTo>
                    <a:pt x="152" y="104"/>
                  </a:lnTo>
                  <a:lnTo>
                    <a:pt x="155" y="7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4D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42" name="Freeform 325">
              <a:extLst>
                <a:ext uri="{FF2B5EF4-FFF2-40B4-BE49-F238E27FC236}">
                  <a16:creationId xmlns:a16="http://schemas.microsoft.com/office/drawing/2014/main" id="{7144145A-9CFA-46A9-A821-4DBDAFBB5E60}"/>
                </a:ext>
              </a:extLst>
            </p:cNvPr>
            <p:cNvSpPr>
              <a:spLocks/>
            </p:cNvSpPr>
            <p:nvPr/>
          </p:nvSpPr>
          <p:spPr bwMode="auto">
            <a:xfrm>
              <a:off x="-9444434" y="-11494091"/>
              <a:ext cx="1035650" cy="351060"/>
            </a:xfrm>
            <a:custGeom>
              <a:avLst/>
              <a:gdLst>
                <a:gd name="T0" fmla="*/ 4 w 155"/>
                <a:gd name="T1" fmla="*/ 0 h 104"/>
                <a:gd name="T2" fmla="*/ 0 w 155"/>
                <a:gd name="T3" fmla="*/ 30 h 104"/>
                <a:gd name="T4" fmla="*/ 152 w 155"/>
                <a:gd name="T5" fmla="*/ 104 h 104"/>
                <a:gd name="T6" fmla="*/ 155 w 155"/>
                <a:gd name="T7" fmla="*/ 74 h 104"/>
                <a:gd name="T8" fmla="*/ 4 w 155"/>
                <a:gd name="T9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5" h="104">
                  <a:moveTo>
                    <a:pt x="4" y="0"/>
                  </a:moveTo>
                  <a:lnTo>
                    <a:pt x="0" y="30"/>
                  </a:lnTo>
                  <a:lnTo>
                    <a:pt x="152" y="104"/>
                  </a:lnTo>
                  <a:lnTo>
                    <a:pt x="155" y="74"/>
                  </a:lnTo>
                  <a:lnTo>
                    <a:pt x="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43" name="Freeform 326">
              <a:extLst>
                <a:ext uri="{FF2B5EF4-FFF2-40B4-BE49-F238E27FC236}">
                  <a16:creationId xmlns:a16="http://schemas.microsoft.com/office/drawing/2014/main" id="{0AF1634F-7BAC-4C46-86E7-D2E166BF6F69}"/>
                </a:ext>
              </a:extLst>
            </p:cNvPr>
            <p:cNvSpPr>
              <a:spLocks/>
            </p:cNvSpPr>
            <p:nvPr/>
          </p:nvSpPr>
          <p:spPr bwMode="auto">
            <a:xfrm>
              <a:off x="-9517934" y="-11170036"/>
              <a:ext cx="1196007" cy="394941"/>
            </a:xfrm>
            <a:custGeom>
              <a:avLst/>
              <a:gdLst>
                <a:gd name="T0" fmla="*/ 3 w 179"/>
                <a:gd name="T1" fmla="*/ 0 h 117"/>
                <a:gd name="T2" fmla="*/ 0 w 179"/>
                <a:gd name="T3" fmla="*/ 30 h 117"/>
                <a:gd name="T4" fmla="*/ 176 w 179"/>
                <a:gd name="T5" fmla="*/ 117 h 117"/>
                <a:gd name="T6" fmla="*/ 179 w 179"/>
                <a:gd name="T7" fmla="*/ 87 h 117"/>
                <a:gd name="T8" fmla="*/ 3 w 179"/>
                <a:gd name="T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9" h="117">
                  <a:moveTo>
                    <a:pt x="3" y="0"/>
                  </a:moveTo>
                  <a:lnTo>
                    <a:pt x="0" y="30"/>
                  </a:lnTo>
                  <a:lnTo>
                    <a:pt x="176" y="117"/>
                  </a:lnTo>
                  <a:lnTo>
                    <a:pt x="179" y="87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4D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44" name="Freeform 327">
              <a:extLst>
                <a:ext uri="{FF2B5EF4-FFF2-40B4-BE49-F238E27FC236}">
                  <a16:creationId xmlns:a16="http://schemas.microsoft.com/office/drawing/2014/main" id="{5F3BCD0B-B7BD-435C-B353-517FA3541762}"/>
                </a:ext>
              </a:extLst>
            </p:cNvPr>
            <p:cNvSpPr>
              <a:spLocks/>
            </p:cNvSpPr>
            <p:nvPr/>
          </p:nvSpPr>
          <p:spPr bwMode="auto">
            <a:xfrm>
              <a:off x="-9517934" y="-11170036"/>
              <a:ext cx="1196007" cy="394941"/>
            </a:xfrm>
            <a:custGeom>
              <a:avLst/>
              <a:gdLst>
                <a:gd name="T0" fmla="*/ 3 w 179"/>
                <a:gd name="T1" fmla="*/ 0 h 117"/>
                <a:gd name="T2" fmla="*/ 0 w 179"/>
                <a:gd name="T3" fmla="*/ 30 h 117"/>
                <a:gd name="T4" fmla="*/ 176 w 179"/>
                <a:gd name="T5" fmla="*/ 117 h 117"/>
                <a:gd name="T6" fmla="*/ 179 w 179"/>
                <a:gd name="T7" fmla="*/ 87 h 117"/>
                <a:gd name="T8" fmla="*/ 3 w 179"/>
                <a:gd name="T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9" h="117">
                  <a:moveTo>
                    <a:pt x="3" y="0"/>
                  </a:moveTo>
                  <a:lnTo>
                    <a:pt x="0" y="30"/>
                  </a:lnTo>
                  <a:lnTo>
                    <a:pt x="176" y="117"/>
                  </a:lnTo>
                  <a:lnTo>
                    <a:pt x="179" y="87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45" name="Freeform 328">
              <a:extLst>
                <a:ext uri="{FF2B5EF4-FFF2-40B4-BE49-F238E27FC236}">
                  <a16:creationId xmlns:a16="http://schemas.microsoft.com/office/drawing/2014/main" id="{49D8867D-1394-4B70-AFFE-F690D6F54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-9591430" y="-10869610"/>
              <a:ext cx="1369729" cy="435449"/>
            </a:xfrm>
            <a:custGeom>
              <a:avLst/>
              <a:gdLst>
                <a:gd name="T0" fmla="*/ 3 w 205"/>
                <a:gd name="T1" fmla="*/ 0 h 129"/>
                <a:gd name="T2" fmla="*/ 0 w 205"/>
                <a:gd name="T3" fmla="*/ 30 h 129"/>
                <a:gd name="T4" fmla="*/ 201 w 205"/>
                <a:gd name="T5" fmla="*/ 129 h 129"/>
                <a:gd name="T6" fmla="*/ 205 w 205"/>
                <a:gd name="T7" fmla="*/ 99 h 129"/>
                <a:gd name="T8" fmla="*/ 3 w 205"/>
                <a:gd name="T9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5" h="129">
                  <a:moveTo>
                    <a:pt x="3" y="0"/>
                  </a:moveTo>
                  <a:lnTo>
                    <a:pt x="0" y="30"/>
                  </a:lnTo>
                  <a:lnTo>
                    <a:pt x="201" y="129"/>
                  </a:lnTo>
                  <a:lnTo>
                    <a:pt x="205" y="99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4D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46" name="Freeform 329">
              <a:extLst>
                <a:ext uri="{FF2B5EF4-FFF2-40B4-BE49-F238E27FC236}">
                  <a16:creationId xmlns:a16="http://schemas.microsoft.com/office/drawing/2014/main" id="{D68ADAC2-6C38-4F73-9F8C-C00D94283882}"/>
                </a:ext>
              </a:extLst>
            </p:cNvPr>
            <p:cNvSpPr>
              <a:spLocks/>
            </p:cNvSpPr>
            <p:nvPr/>
          </p:nvSpPr>
          <p:spPr bwMode="auto">
            <a:xfrm>
              <a:off x="-9591430" y="-10869610"/>
              <a:ext cx="1369729" cy="435449"/>
            </a:xfrm>
            <a:custGeom>
              <a:avLst/>
              <a:gdLst>
                <a:gd name="T0" fmla="*/ 3 w 205"/>
                <a:gd name="T1" fmla="*/ 0 h 129"/>
                <a:gd name="T2" fmla="*/ 0 w 205"/>
                <a:gd name="T3" fmla="*/ 30 h 129"/>
                <a:gd name="T4" fmla="*/ 201 w 205"/>
                <a:gd name="T5" fmla="*/ 129 h 129"/>
                <a:gd name="T6" fmla="*/ 205 w 205"/>
                <a:gd name="T7" fmla="*/ 99 h 129"/>
                <a:gd name="T8" fmla="*/ 3 w 205"/>
                <a:gd name="T9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5" h="129">
                  <a:moveTo>
                    <a:pt x="3" y="0"/>
                  </a:moveTo>
                  <a:lnTo>
                    <a:pt x="0" y="30"/>
                  </a:lnTo>
                  <a:lnTo>
                    <a:pt x="201" y="129"/>
                  </a:lnTo>
                  <a:lnTo>
                    <a:pt x="205" y="99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47" name="Freeform 330">
              <a:extLst>
                <a:ext uri="{FF2B5EF4-FFF2-40B4-BE49-F238E27FC236}">
                  <a16:creationId xmlns:a16="http://schemas.microsoft.com/office/drawing/2014/main" id="{BAF4F305-0F51-4560-91CA-BA61CEDC44CC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112594" y="-8283918"/>
              <a:ext cx="327401" cy="182281"/>
            </a:xfrm>
            <a:custGeom>
              <a:avLst/>
              <a:gdLst>
                <a:gd name="T0" fmla="*/ 4 w 49"/>
                <a:gd name="T1" fmla="*/ 0 h 54"/>
                <a:gd name="T2" fmla="*/ 0 w 49"/>
                <a:gd name="T3" fmla="*/ 32 h 54"/>
                <a:gd name="T4" fmla="*/ 45 w 49"/>
                <a:gd name="T5" fmla="*/ 54 h 54"/>
                <a:gd name="T6" fmla="*/ 49 w 49"/>
                <a:gd name="T7" fmla="*/ 22 h 54"/>
                <a:gd name="T8" fmla="*/ 4 w 49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54">
                  <a:moveTo>
                    <a:pt x="4" y="0"/>
                  </a:moveTo>
                  <a:lnTo>
                    <a:pt x="0" y="32"/>
                  </a:lnTo>
                  <a:lnTo>
                    <a:pt x="45" y="54"/>
                  </a:lnTo>
                  <a:lnTo>
                    <a:pt x="49" y="2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4D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48" name="Freeform 331">
              <a:extLst>
                <a:ext uri="{FF2B5EF4-FFF2-40B4-BE49-F238E27FC236}">
                  <a16:creationId xmlns:a16="http://schemas.microsoft.com/office/drawing/2014/main" id="{F3F0D0DF-3234-42CA-A0AE-3FFB2FA63A77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112594" y="-8283918"/>
              <a:ext cx="327401" cy="182281"/>
            </a:xfrm>
            <a:custGeom>
              <a:avLst/>
              <a:gdLst>
                <a:gd name="T0" fmla="*/ 4 w 49"/>
                <a:gd name="T1" fmla="*/ 0 h 54"/>
                <a:gd name="T2" fmla="*/ 0 w 49"/>
                <a:gd name="T3" fmla="*/ 32 h 54"/>
                <a:gd name="T4" fmla="*/ 45 w 49"/>
                <a:gd name="T5" fmla="*/ 54 h 54"/>
                <a:gd name="T6" fmla="*/ 49 w 49"/>
                <a:gd name="T7" fmla="*/ 22 h 54"/>
                <a:gd name="T8" fmla="*/ 4 w 49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54">
                  <a:moveTo>
                    <a:pt x="4" y="0"/>
                  </a:moveTo>
                  <a:lnTo>
                    <a:pt x="0" y="32"/>
                  </a:lnTo>
                  <a:lnTo>
                    <a:pt x="45" y="54"/>
                  </a:lnTo>
                  <a:lnTo>
                    <a:pt x="49" y="22"/>
                  </a:lnTo>
                  <a:lnTo>
                    <a:pt x="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49" name="Freeform 332">
              <a:extLst>
                <a:ext uri="{FF2B5EF4-FFF2-40B4-BE49-F238E27FC236}">
                  <a16:creationId xmlns:a16="http://schemas.microsoft.com/office/drawing/2014/main" id="{04D1FA2F-64F8-4811-948E-8B6CB223A21D}"/>
                </a:ext>
              </a:extLst>
            </p:cNvPr>
            <p:cNvSpPr>
              <a:spLocks/>
            </p:cNvSpPr>
            <p:nvPr/>
          </p:nvSpPr>
          <p:spPr bwMode="auto">
            <a:xfrm>
              <a:off x="-9511251" y="-8135393"/>
              <a:ext cx="320717" cy="182281"/>
            </a:xfrm>
            <a:custGeom>
              <a:avLst/>
              <a:gdLst>
                <a:gd name="T0" fmla="*/ 4 w 48"/>
                <a:gd name="T1" fmla="*/ 0 h 54"/>
                <a:gd name="T2" fmla="*/ 0 w 48"/>
                <a:gd name="T3" fmla="*/ 32 h 54"/>
                <a:gd name="T4" fmla="*/ 45 w 48"/>
                <a:gd name="T5" fmla="*/ 54 h 54"/>
                <a:gd name="T6" fmla="*/ 48 w 48"/>
                <a:gd name="T7" fmla="*/ 22 h 54"/>
                <a:gd name="T8" fmla="*/ 4 w 48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54">
                  <a:moveTo>
                    <a:pt x="4" y="0"/>
                  </a:moveTo>
                  <a:lnTo>
                    <a:pt x="0" y="32"/>
                  </a:lnTo>
                  <a:lnTo>
                    <a:pt x="45" y="54"/>
                  </a:lnTo>
                  <a:lnTo>
                    <a:pt x="48" y="2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4D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50" name="Freeform 333">
              <a:extLst>
                <a:ext uri="{FF2B5EF4-FFF2-40B4-BE49-F238E27FC236}">
                  <a16:creationId xmlns:a16="http://schemas.microsoft.com/office/drawing/2014/main" id="{C4CC68F2-7441-4799-982C-469BAE610AD9}"/>
                </a:ext>
              </a:extLst>
            </p:cNvPr>
            <p:cNvSpPr>
              <a:spLocks/>
            </p:cNvSpPr>
            <p:nvPr/>
          </p:nvSpPr>
          <p:spPr bwMode="auto">
            <a:xfrm>
              <a:off x="-9511251" y="-8135393"/>
              <a:ext cx="320717" cy="182281"/>
            </a:xfrm>
            <a:custGeom>
              <a:avLst/>
              <a:gdLst>
                <a:gd name="T0" fmla="*/ 4 w 48"/>
                <a:gd name="T1" fmla="*/ 0 h 54"/>
                <a:gd name="T2" fmla="*/ 0 w 48"/>
                <a:gd name="T3" fmla="*/ 32 h 54"/>
                <a:gd name="T4" fmla="*/ 45 w 48"/>
                <a:gd name="T5" fmla="*/ 54 h 54"/>
                <a:gd name="T6" fmla="*/ 48 w 48"/>
                <a:gd name="T7" fmla="*/ 22 h 54"/>
                <a:gd name="T8" fmla="*/ 4 w 48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54">
                  <a:moveTo>
                    <a:pt x="4" y="0"/>
                  </a:moveTo>
                  <a:lnTo>
                    <a:pt x="0" y="32"/>
                  </a:lnTo>
                  <a:lnTo>
                    <a:pt x="45" y="54"/>
                  </a:lnTo>
                  <a:lnTo>
                    <a:pt x="48" y="22"/>
                  </a:lnTo>
                  <a:lnTo>
                    <a:pt x="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51" name="Freeform 334">
              <a:extLst>
                <a:ext uri="{FF2B5EF4-FFF2-40B4-BE49-F238E27FC236}">
                  <a16:creationId xmlns:a16="http://schemas.microsoft.com/office/drawing/2014/main" id="{C30C4E3B-7F07-4716-BCD1-32A75D5856CF}"/>
                </a:ext>
              </a:extLst>
            </p:cNvPr>
            <p:cNvSpPr>
              <a:spLocks/>
            </p:cNvSpPr>
            <p:nvPr/>
          </p:nvSpPr>
          <p:spPr bwMode="auto">
            <a:xfrm>
              <a:off x="-8916591" y="-7986867"/>
              <a:ext cx="327401" cy="182281"/>
            </a:xfrm>
            <a:custGeom>
              <a:avLst/>
              <a:gdLst>
                <a:gd name="T0" fmla="*/ 4 w 49"/>
                <a:gd name="T1" fmla="*/ 0 h 54"/>
                <a:gd name="T2" fmla="*/ 0 w 49"/>
                <a:gd name="T3" fmla="*/ 32 h 54"/>
                <a:gd name="T4" fmla="*/ 45 w 49"/>
                <a:gd name="T5" fmla="*/ 54 h 54"/>
                <a:gd name="T6" fmla="*/ 49 w 49"/>
                <a:gd name="T7" fmla="*/ 22 h 54"/>
                <a:gd name="T8" fmla="*/ 4 w 49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54">
                  <a:moveTo>
                    <a:pt x="4" y="0"/>
                  </a:moveTo>
                  <a:lnTo>
                    <a:pt x="0" y="32"/>
                  </a:lnTo>
                  <a:lnTo>
                    <a:pt x="45" y="54"/>
                  </a:lnTo>
                  <a:lnTo>
                    <a:pt x="49" y="2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4D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52" name="Freeform 335">
              <a:extLst>
                <a:ext uri="{FF2B5EF4-FFF2-40B4-BE49-F238E27FC236}">
                  <a16:creationId xmlns:a16="http://schemas.microsoft.com/office/drawing/2014/main" id="{F6790B21-5595-4CD2-BCC3-A7A45D55B447}"/>
                </a:ext>
              </a:extLst>
            </p:cNvPr>
            <p:cNvSpPr>
              <a:spLocks/>
            </p:cNvSpPr>
            <p:nvPr/>
          </p:nvSpPr>
          <p:spPr bwMode="auto">
            <a:xfrm>
              <a:off x="-8916591" y="-7986867"/>
              <a:ext cx="327401" cy="182281"/>
            </a:xfrm>
            <a:custGeom>
              <a:avLst/>
              <a:gdLst>
                <a:gd name="T0" fmla="*/ 4 w 49"/>
                <a:gd name="T1" fmla="*/ 0 h 54"/>
                <a:gd name="T2" fmla="*/ 0 w 49"/>
                <a:gd name="T3" fmla="*/ 32 h 54"/>
                <a:gd name="T4" fmla="*/ 45 w 49"/>
                <a:gd name="T5" fmla="*/ 54 h 54"/>
                <a:gd name="T6" fmla="*/ 49 w 49"/>
                <a:gd name="T7" fmla="*/ 22 h 54"/>
                <a:gd name="T8" fmla="*/ 4 w 49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54">
                  <a:moveTo>
                    <a:pt x="4" y="0"/>
                  </a:moveTo>
                  <a:lnTo>
                    <a:pt x="0" y="32"/>
                  </a:lnTo>
                  <a:lnTo>
                    <a:pt x="45" y="54"/>
                  </a:lnTo>
                  <a:lnTo>
                    <a:pt x="49" y="22"/>
                  </a:lnTo>
                  <a:lnTo>
                    <a:pt x="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53" name="Freeform 336">
              <a:extLst>
                <a:ext uri="{FF2B5EF4-FFF2-40B4-BE49-F238E27FC236}">
                  <a16:creationId xmlns:a16="http://schemas.microsoft.com/office/drawing/2014/main" id="{E67DFE1B-A803-4B72-8B4C-736B80CCFF32}"/>
                </a:ext>
              </a:extLst>
            </p:cNvPr>
            <p:cNvSpPr>
              <a:spLocks/>
            </p:cNvSpPr>
            <p:nvPr/>
          </p:nvSpPr>
          <p:spPr bwMode="auto">
            <a:xfrm>
              <a:off x="-8321927" y="-7834965"/>
              <a:ext cx="327401" cy="178905"/>
            </a:xfrm>
            <a:custGeom>
              <a:avLst/>
              <a:gdLst>
                <a:gd name="T0" fmla="*/ 4 w 49"/>
                <a:gd name="T1" fmla="*/ 0 h 53"/>
                <a:gd name="T2" fmla="*/ 0 w 49"/>
                <a:gd name="T3" fmla="*/ 31 h 53"/>
                <a:gd name="T4" fmla="*/ 45 w 49"/>
                <a:gd name="T5" fmla="*/ 53 h 53"/>
                <a:gd name="T6" fmla="*/ 49 w 49"/>
                <a:gd name="T7" fmla="*/ 22 h 53"/>
                <a:gd name="T8" fmla="*/ 4 w 49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53">
                  <a:moveTo>
                    <a:pt x="4" y="0"/>
                  </a:moveTo>
                  <a:lnTo>
                    <a:pt x="0" y="31"/>
                  </a:lnTo>
                  <a:lnTo>
                    <a:pt x="45" y="53"/>
                  </a:lnTo>
                  <a:lnTo>
                    <a:pt x="49" y="2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4D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54" name="Freeform 337">
              <a:extLst>
                <a:ext uri="{FF2B5EF4-FFF2-40B4-BE49-F238E27FC236}">
                  <a16:creationId xmlns:a16="http://schemas.microsoft.com/office/drawing/2014/main" id="{CAE99DC7-56EB-4823-848C-9EEFFF700E7A}"/>
                </a:ext>
              </a:extLst>
            </p:cNvPr>
            <p:cNvSpPr>
              <a:spLocks/>
            </p:cNvSpPr>
            <p:nvPr/>
          </p:nvSpPr>
          <p:spPr bwMode="auto">
            <a:xfrm>
              <a:off x="-8321927" y="-7834965"/>
              <a:ext cx="327401" cy="178905"/>
            </a:xfrm>
            <a:custGeom>
              <a:avLst/>
              <a:gdLst>
                <a:gd name="T0" fmla="*/ 4 w 49"/>
                <a:gd name="T1" fmla="*/ 0 h 53"/>
                <a:gd name="T2" fmla="*/ 0 w 49"/>
                <a:gd name="T3" fmla="*/ 31 h 53"/>
                <a:gd name="T4" fmla="*/ 45 w 49"/>
                <a:gd name="T5" fmla="*/ 53 h 53"/>
                <a:gd name="T6" fmla="*/ 49 w 49"/>
                <a:gd name="T7" fmla="*/ 22 h 53"/>
                <a:gd name="T8" fmla="*/ 4 w 49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53">
                  <a:moveTo>
                    <a:pt x="4" y="0"/>
                  </a:moveTo>
                  <a:lnTo>
                    <a:pt x="0" y="31"/>
                  </a:lnTo>
                  <a:lnTo>
                    <a:pt x="45" y="53"/>
                  </a:lnTo>
                  <a:lnTo>
                    <a:pt x="49" y="22"/>
                  </a:lnTo>
                  <a:lnTo>
                    <a:pt x="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55" name="Freeform 338">
              <a:extLst>
                <a:ext uri="{FF2B5EF4-FFF2-40B4-BE49-F238E27FC236}">
                  <a16:creationId xmlns:a16="http://schemas.microsoft.com/office/drawing/2014/main" id="{6557F894-CBBE-410C-B9B7-6774164BEECC}"/>
                </a:ext>
              </a:extLst>
            </p:cNvPr>
            <p:cNvSpPr>
              <a:spLocks/>
            </p:cNvSpPr>
            <p:nvPr/>
          </p:nvSpPr>
          <p:spPr bwMode="auto">
            <a:xfrm>
              <a:off x="-7720582" y="-7686440"/>
              <a:ext cx="327401" cy="178905"/>
            </a:xfrm>
            <a:custGeom>
              <a:avLst/>
              <a:gdLst>
                <a:gd name="T0" fmla="*/ 4 w 49"/>
                <a:gd name="T1" fmla="*/ 0 h 53"/>
                <a:gd name="T2" fmla="*/ 0 w 49"/>
                <a:gd name="T3" fmla="*/ 31 h 53"/>
                <a:gd name="T4" fmla="*/ 45 w 49"/>
                <a:gd name="T5" fmla="*/ 53 h 53"/>
                <a:gd name="T6" fmla="*/ 49 w 49"/>
                <a:gd name="T7" fmla="*/ 22 h 53"/>
                <a:gd name="T8" fmla="*/ 4 w 49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53">
                  <a:moveTo>
                    <a:pt x="4" y="0"/>
                  </a:moveTo>
                  <a:lnTo>
                    <a:pt x="0" y="31"/>
                  </a:lnTo>
                  <a:lnTo>
                    <a:pt x="45" y="53"/>
                  </a:lnTo>
                  <a:lnTo>
                    <a:pt x="49" y="2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4D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56" name="Freeform 339">
              <a:extLst>
                <a:ext uri="{FF2B5EF4-FFF2-40B4-BE49-F238E27FC236}">
                  <a16:creationId xmlns:a16="http://schemas.microsoft.com/office/drawing/2014/main" id="{0A823584-FC06-4B8B-B409-F28AE61CAEFA}"/>
                </a:ext>
              </a:extLst>
            </p:cNvPr>
            <p:cNvSpPr>
              <a:spLocks/>
            </p:cNvSpPr>
            <p:nvPr/>
          </p:nvSpPr>
          <p:spPr bwMode="auto">
            <a:xfrm>
              <a:off x="-7720582" y="-7686440"/>
              <a:ext cx="327401" cy="178905"/>
            </a:xfrm>
            <a:custGeom>
              <a:avLst/>
              <a:gdLst>
                <a:gd name="T0" fmla="*/ 4 w 49"/>
                <a:gd name="T1" fmla="*/ 0 h 53"/>
                <a:gd name="T2" fmla="*/ 0 w 49"/>
                <a:gd name="T3" fmla="*/ 31 h 53"/>
                <a:gd name="T4" fmla="*/ 45 w 49"/>
                <a:gd name="T5" fmla="*/ 53 h 53"/>
                <a:gd name="T6" fmla="*/ 49 w 49"/>
                <a:gd name="T7" fmla="*/ 22 h 53"/>
                <a:gd name="T8" fmla="*/ 4 w 49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53">
                  <a:moveTo>
                    <a:pt x="4" y="0"/>
                  </a:moveTo>
                  <a:lnTo>
                    <a:pt x="0" y="31"/>
                  </a:lnTo>
                  <a:lnTo>
                    <a:pt x="45" y="53"/>
                  </a:lnTo>
                  <a:lnTo>
                    <a:pt x="49" y="22"/>
                  </a:lnTo>
                  <a:lnTo>
                    <a:pt x="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57" name="Freeform 340">
              <a:extLst>
                <a:ext uri="{FF2B5EF4-FFF2-40B4-BE49-F238E27FC236}">
                  <a16:creationId xmlns:a16="http://schemas.microsoft.com/office/drawing/2014/main" id="{C13DEC12-C113-497A-B484-DE5BB171BD2D}"/>
                </a:ext>
              </a:extLst>
            </p:cNvPr>
            <p:cNvSpPr>
              <a:spLocks/>
            </p:cNvSpPr>
            <p:nvPr/>
          </p:nvSpPr>
          <p:spPr bwMode="auto">
            <a:xfrm>
              <a:off x="-7125923" y="-7541291"/>
              <a:ext cx="320717" cy="182281"/>
            </a:xfrm>
            <a:custGeom>
              <a:avLst/>
              <a:gdLst>
                <a:gd name="T0" fmla="*/ 4 w 48"/>
                <a:gd name="T1" fmla="*/ 0 h 54"/>
                <a:gd name="T2" fmla="*/ 0 w 48"/>
                <a:gd name="T3" fmla="*/ 32 h 54"/>
                <a:gd name="T4" fmla="*/ 45 w 48"/>
                <a:gd name="T5" fmla="*/ 54 h 54"/>
                <a:gd name="T6" fmla="*/ 48 w 48"/>
                <a:gd name="T7" fmla="*/ 22 h 54"/>
                <a:gd name="T8" fmla="*/ 4 w 48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54">
                  <a:moveTo>
                    <a:pt x="4" y="0"/>
                  </a:moveTo>
                  <a:lnTo>
                    <a:pt x="0" y="32"/>
                  </a:lnTo>
                  <a:lnTo>
                    <a:pt x="45" y="54"/>
                  </a:lnTo>
                  <a:lnTo>
                    <a:pt x="48" y="2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4D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58" name="Freeform 341">
              <a:extLst>
                <a:ext uri="{FF2B5EF4-FFF2-40B4-BE49-F238E27FC236}">
                  <a16:creationId xmlns:a16="http://schemas.microsoft.com/office/drawing/2014/main" id="{55A586EE-F91A-41B2-BE31-0D5D76FB06FB}"/>
                </a:ext>
              </a:extLst>
            </p:cNvPr>
            <p:cNvSpPr>
              <a:spLocks/>
            </p:cNvSpPr>
            <p:nvPr/>
          </p:nvSpPr>
          <p:spPr bwMode="auto">
            <a:xfrm>
              <a:off x="-7125923" y="-7541291"/>
              <a:ext cx="320717" cy="182281"/>
            </a:xfrm>
            <a:custGeom>
              <a:avLst/>
              <a:gdLst>
                <a:gd name="T0" fmla="*/ 4 w 48"/>
                <a:gd name="T1" fmla="*/ 0 h 54"/>
                <a:gd name="T2" fmla="*/ 0 w 48"/>
                <a:gd name="T3" fmla="*/ 32 h 54"/>
                <a:gd name="T4" fmla="*/ 45 w 48"/>
                <a:gd name="T5" fmla="*/ 54 h 54"/>
                <a:gd name="T6" fmla="*/ 48 w 48"/>
                <a:gd name="T7" fmla="*/ 22 h 54"/>
                <a:gd name="T8" fmla="*/ 4 w 48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54">
                  <a:moveTo>
                    <a:pt x="4" y="0"/>
                  </a:moveTo>
                  <a:lnTo>
                    <a:pt x="0" y="32"/>
                  </a:lnTo>
                  <a:lnTo>
                    <a:pt x="45" y="54"/>
                  </a:lnTo>
                  <a:lnTo>
                    <a:pt x="48" y="22"/>
                  </a:lnTo>
                  <a:lnTo>
                    <a:pt x="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59" name="Freeform 342">
              <a:extLst>
                <a:ext uri="{FF2B5EF4-FFF2-40B4-BE49-F238E27FC236}">
                  <a16:creationId xmlns:a16="http://schemas.microsoft.com/office/drawing/2014/main" id="{FCF583C6-B1E9-4CF8-8018-30689BD87830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052462" y="-8982661"/>
              <a:ext cx="440985" cy="654862"/>
            </a:xfrm>
            <a:custGeom>
              <a:avLst/>
              <a:gdLst>
                <a:gd name="T0" fmla="*/ 44 w 66"/>
                <a:gd name="T1" fmla="*/ 194 h 194"/>
                <a:gd name="T2" fmla="*/ 0 w 66"/>
                <a:gd name="T3" fmla="*/ 172 h 194"/>
                <a:gd name="T4" fmla="*/ 21 w 66"/>
                <a:gd name="T5" fmla="*/ 0 h 194"/>
                <a:gd name="T6" fmla="*/ 66 w 66"/>
                <a:gd name="T7" fmla="*/ 22 h 194"/>
                <a:gd name="T8" fmla="*/ 44 w 66"/>
                <a:gd name="T9" fmla="*/ 19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194">
                  <a:moveTo>
                    <a:pt x="44" y="194"/>
                  </a:moveTo>
                  <a:lnTo>
                    <a:pt x="0" y="172"/>
                  </a:lnTo>
                  <a:lnTo>
                    <a:pt x="21" y="0"/>
                  </a:lnTo>
                  <a:lnTo>
                    <a:pt x="66" y="22"/>
                  </a:lnTo>
                  <a:lnTo>
                    <a:pt x="44" y="194"/>
                  </a:lnTo>
                  <a:close/>
                </a:path>
              </a:pathLst>
            </a:custGeom>
            <a:solidFill>
              <a:srgbClr val="42AF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60" name="Freeform 343">
              <a:extLst>
                <a:ext uri="{FF2B5EF4-FFF2-40B4-BE49-F238E27FC236}">
                  <a16:creationId xmlns:a16="http://schemas.microsoft.com/office/drawing/2014/main" id="{48A674BE-3C25-4526-A451-86A634DF6E00}"/>
                </a:ext>
              </a:extLst>
            </p:cNvPr>
            <p:cNvSpPr>
              <a:spLocks/>
            </p:cNvSpPr>
            <p:nvPr/>
          </p:nvSpPr>
          <p:spPr bwMode="auto">
            <a:xfrm>
              <a:off x="-9457798" y="-9593642"/>
              <a:ext cx="628070" cy="1414366"/>
            </a:xfrm>
            <a:custGeom>
              <a:avLst/>
              <a:gdLst>
                <a:gd name="T0" fmla="*/ 45 w 94"/>
                <a:gd name="T1" fmla="*/ 419 h 419"/>
                <a:gd name="T2" fmla="*/ 0 w 94"/>
                <a:gd name="T3" fmla="*/ 397 h 419"/>
                <a:gd name="T4" fmla="*/ 49 w 94"/>
                <a:gd name="T5" fmla="*/ 0 h 419"/>
                <a:gd name="T6" fmla="*/ 94 w 94"/>
                <a:gd name="T7" fmla="*/ 22 h 419"/>
                <a:gd name="T8" fmla="*/ 45 w 94"/>
                <a:gd name="T9" fmla="*/ 419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419">
                  <a:moveTo>
                    <a:pt x="45" y="419"/>
                  </a:moveTo>
                  <a:lnTo>
                    <a:pt x="0" y="397"/>
                  </a:lnTo>
                  <a:lnTo>
                    <a:pt x="49" y="0"/>
                  </a:lnTo>
                  <a:lnTo>
                    <a:pt x="94" y="22"/>
                  </a:lnTo>
                  <a:lnTo>
                    <a:pt x="45" y="419"/>
                  </a:lnTo>
                  <a:close/>
                </a:path>
              </a:pathLst>
            </a:custGeom>
            <a:solidFill>
              <a:srgbClr val="CB1B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61" name="Freeform 344">
              <a:extLst>
                <a:ext uri="{FF2B5EF4-FFF2-40B4-BE49-F238E27FC236}">
                  <a16:creationId xmlns:a16="http://schemas.microsoft.com/office/drawing/2014/main" id="{FF35B68D-29D0-43F5-A44E-D1A8EEA096BF}"/>
                </a:ext>
              </a:extLst>
            </p:cNvPr>
            <p:cNvSpPr>
              <a:spLocks/>
            </p:cNvSpPr>
            <p:nvPr/>
          </p:nvSpPr>
          <p:spPr bwMode="auto">
            <a:xfrm>
              <a:off x="-8856454" y="-8648480"/>
              <a:ext cx="427622" cy="614355"/>
            </a:xfrm>
            <a:custGeom>
              <a:avLst/>
              <a:gdLst>
                <a:gd name="T0" fmla="*/ 44 w 64"/>
                <a:gd name="T1" fmla="*/ 182 h 182"/>
                <a:gd name="T2" fmla="*/ 0 w 64"/>
                <a:gd name="T3" fmla="*/ 161 h 182"/>
                <a:gd name="T4" fmla="*/ 20 w 64"/>
                <a:gd name="T5" fmla="*/ 0 h 182"/>
                <a:gd name="T6" fmla="*/ 64 w 64"/>
                <a:gd name="T7" fmla="*/ 22 h 182"/>
                <a:gd name="T8" fmla="*/ 44 w 64"/>
                <a:gd name="T9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182">
                  <a:moveTo>
                    <a:pt x="44" y="182"/>
                  </a:moveTo>
                  <a:lnTo>
                    <a:pt x="0" y="161"/>
                  </a:lnTo>
                  <a:lnTo>
                    <a:pt x="20" y="0"/>
                  </a:lnTo>
                  <a:lnTo>
                    <a:pt x="64" y="22"/>
                  </a:lnTo>
                  <a:lnTo>
                    <a:pt x="44" y="182"/>
                  </a:lnTo>
                  <a:close/>
                </a:path>
              </a:pathLst>
            </a:custGeom>
            <a:solidFill>
              <a:srgbClr val="074D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62" name="Freeform 345">
              <a:extLst>
                <a:ext uri="{FF2B5EF4-FFF2-40B4-BE49-F238E27FC236}">
                  <a16:creationId xmlns:a16="http://schemas.microsoft.com/office/drawing/2014/main" id="{08D08ED7-03E5-426B-BCFE-3BA329BA9B9B}"/>
                </a:ext>
              </a:extLst>
            </p:cNvPr>
            <p:cNvSpPr>
              <a:spLocks/>
            </p:cNvSpPr>
            <p:nvPr/>
          </p:nvSpPr>
          <p:spPr bwMode="auto">
            <a:xfrm>
              <a:off x="-8261794" y="-9056924"/>
              <a:ext cx="567937" cy="1171324"/>
            </a:xfrm>
            <a:custGeom>
              <a:avLst/>
              <a:gdLst>
                <a:gd name="T0" fmla="*/ 44 w 85"/>
                <a:gd name="T1" fmla="*/ 347 h 347"/>
                <a:gd name="T2" fmla="*/ 0 w 85"/>
                <a:gd name="T3" fmla="*/ 325 h 347"/>
                <a:gd name="T4" fmla="*/ 40 w 85"/>
                <a:gd name="T5" fmla="*/ 0 h 347"/>
                <a:gd name="T6" fmla="*/ 85 w 85"/>
                <a:gd name="T7" fmla="*/ 22 h 347"/>
                <a:gd name="T8" fmla="*/ 44 w 85"/>
                <a:gd name="T9" fmla="*/ 347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347">
                  <a:moveTo>
                    <a:pt x="44" y="347"/>
                  </a:moveTo>
                  <a:lnTo>
                    <a:pt x="0" y="325"/>
                  </a:lnTo>
                  <a:lnTo>
                    <a:pt x="40" y="0"/>
                  </a:lnTo>
                  <a:lnTo>
                    <a:pt x="85" y="22"/>
                  </a:lnTo>
                  <a:lnTo>
                    <a:pt x="44" y="347"/>
                  </a:lnTo>
                  <a:close/>
                </a:path>
              </a:pathLst>
            </a:custGeom>
            <a:solidFill>
              <a:srgbClr val="007A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63" name="Freeform 346">
              <a:extLst>
                <a:ext uri="{FF2B5EF4-FFF2-40B4-BE49-F238E27FC236}">
                  <a16:creationId xmlns:a16="http://schemas.microsoft.com/office/drawing/2014/main" id="{76971F4E-DF93-4B2A-85CF-775FE2C5DE9C}"/>
                </a:ext>
              </a:extLst>
            </p:cNvPr>
            <p:cNvSpPr>
              <a:spLocks/>
            </p:cNvSpPr>
            <p:nvPr/>
          </p:nvSpPr>
          <p:spPr bwMode="auto">
            <a:xfrm>
              <a:off x="-7667130" y="-8634978"/>
              <a:ext cx="501122" cy="901278"/>
            </a:xfrm>
            <a:custGeom>
              <a:avLst/>
              <a:gdLst>
                <a:gd name="T0" fmla="*/ 45 w 75"/>
                <a:gd name="T1" fmla="*/ 267 h 267"/>
                <a:gd name="T2" fmla="*/ 0 w 75"/>
                <a:gd name="T3" fmla="*/ 244 h 267"/>
                <a:gd name="T4" fmla="*/ 31 w 75"/>
                <a:gd name="T5" fmla="*/ 0 h 267"/>
                <a:gd name="T6" fmla="*/ 75 w 75"/>
                <a:gd name="T7" fmla="*/ 22 h 267"/>
                <a:gd name="T8" fmla="*/ 45 w 75"/>
                <a:gd name="T9" fmla="*/ 267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267">
                  <a:moveTo>
                    <a:pt x="45" y="267"/>
                  </a:moveTo>
                  <a:lnTo>
                    <a:pt x="0" y="244"/>
                  </a:lnTo>
                  <a:lnTo>
                    <a:pt x="31" y="0"/>
                  </a:lnTo>
                  <a:lnTo>
                    <a:pt x="75" y="22"/>
                  </a:lnTo>
                  <a:lnTo>
                    <a:pt x="45" y="267"/>
                  </a:lnTo>
                  <a:close/>
                </a:path>
              </a:pathLst>
            </a:custGeom>
            <a:solidFill>
              <a:srgbClr val="FCB4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64" name="Freeform 347">
              <a:extLst>
                <a:ext uri="{FF2B5EF4-FFF2-40B4-BE49-F238E27FC236}">
                  <a16:creationId xmlns:a16="http://schemas.microsoft.com/office/drawing/2014/main" id="{3DA0EF9D-7696-4875-9A03-087B4861BB5E}"/>
                </a:ext>
              </a:extLst>
            </p:cNvPr>
            <p:cNvSpPr>
              <a:spLocks/>
            </p:cNvSpPr>
            <p:nvPr/>
          </p:nvSpPr>
          <p:spPr bwMode="auto">
            <a:xfrm>
              <a:off x="-7072470" y="-9472122"/>
              <a:ext cx="741659" cy="1886947"/>
            </a:xfrm>
            <a:custGeom>
              <a:avLst/>
              <a:gdLst>
                <a:gd name="T0" fmla="*/ 45 w 111"/>
                <a:gd name="T1" fmla="*/ 559 h 559"/>
                <a:gd name="T2" fmla="*/ 0 w 111"/>
                <a:gd name="T3" fmla="*/ 537 h 559"/>
                <a:gd name="T4" fmla="*/ 67 w 111"/>
                <a:gd name="T5" fmla="*/ 0 h 559"/>
                <a:gd name="T6" fmla="*/ 111 w 111"/>
                <a:gd name="T7" fmla="*/ 22 h 559"/>
                <a:gd name="T8" fmla="*/ 45 w 111"/>
                <a:gd name="T9" fmla="*/ 559 h 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559">
                  <a:moveTo>
                    <a:pt x="45" y="559"/>
                  </a:moveTo>
                  <a:lnTo>
                    <a:pt x="0" y="537"/>
                  </a:lnTo>
                  <a:lnTo>
                    <a:pt x="67" y="0"/>
                  </a:lnTo>
                  <a:lnTo>
                    <a:pt x="111" y="22"/>
                  </a:lnTo>
                  <a:lnTo>
                    <a:pt x="45" y="559"/>
                  </a:lnTo>
                  <a:close/>
                </a:path>
              </a:pathLst>
            </a:custGeom>
            <a:solidFill>
              <a:srgbClr val="074D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16912" y="1209415"/>
            <a:ext cx="10058400" cy="996243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3100" b="1" dirty="0">
                <a:solidFill>
                  <a:srgbClr val="F09C06"/>
                </a:solidFill>
                <a:latin typeface="+mn-lt"/>
                <a:cs typeface="Times New Roman" panose="02020603050405020304" pitchFamily="18" charset="0"/>
              </a:rPr>
            </a:br>
            <a:r>
              <a:rPr lang="en-US" sz="27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pl-PL" sz="27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ałączniki  do oferty</a:t>
            </a:r>
            <a:r>
              <a:rPr lang="en-US" sz="27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 </a:t>
            </a:r>
            <a:r>
              <a:rPr lang="pl-PL" sz="27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Modu</a:t>
            </a:r>
            <a:r>
              <a:rPr lang="en-US" sz="27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</a:t>
            </a:r>
            <a:r>
              <a:rPr lang="pl-PL" sz="27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n-US" sz="27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br>
              <a:rPr lang="pl-PL" sz="27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l-PL" sz="27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209F4A25-D312-4760-978A-7820F71A6F9F}"/>
              </a:ext>
            </a:extLst>
          </p:cNvPr>
          <p:cNvSpPr txBox="1"/>
          <p:nvPr/>
        </p:nvSpPr>
        <p:spPr>
          <a:xfrm>
            <a:off x="2512876" y="2973614"/>
            <a:ext cx="53151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400" b="1" dirty="0">
                <a:solidFill>
                  <a:prstClr val="black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Oświadczenie o kwalifikowalności VAT</a:t>
            </a:r>
            <a:endParaRPr lang="pl-PL" sz="2400" dirty="0">
              <a:solidFill>
                <a:srgbClr val="FF0000"/>
              </a:solidFill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  <p:sp>
        <p:nvSpPr>
          <p:cNvPr id="10" name="Arrow: Pentagon 1">
            <a:extLst>
              <a:ext uri="{FF2B5EF4-FFF2-40B4-BE49-F238E27FC236}">
                <a16:creationId xmlns:a16="http://schemas.microsoft.com/office/drawing/2014/main" id="{E20D09A7-83DA-47D7-8835-65AA6E22E227}"/>
              </a:ext>
            </a:extLst>
          </p:cNvPr>
          <p:cNvSpPr/>
          <p:nvPr/>
        </p:nvSpPr>
        <p:spPr>
          <a:xfrm>
            <a:off x="713817" y="2828083"/>
            <a:ext cx="1483031" cy="85954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26">
            <a:extLst>
              <a:ext uri="{FF2B5EF4-FFF2-40B4-BE49-F238E27FC236}">
                <a16:creationId xmlns:a16="http://schemas.microsoft.com/office/drawing/2014/main" id="{72A83EA8-E44D-4CC9-982F-1B8B609D21F2}"/>
              </a:ext>
            </a:extLst>
          </p:cNvPr>
          <p:cNvSpPr txBox="1"/>
          <p:nvPr/>
        </p:nvSpPr>
        <p:spPr>
          <a:xfrm>
            <a:off x="828212" y="2876561"/>
            <a:ext cx="10106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01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2" name="Arrow: Pentagon 8">
            <a:extLst>
              <a:ext uri="{FF2B5EF4-FFF2-40B4-BE49-F238E27FC236}">
                <a16:creationId xmlns:a16="http://schemas.microsoft.com/office/drawing/2014/main" id="{F33C1141-0A9F-4BF1-8B2A-FAE98FF0AEBB}"/>
              </a:ext>
            </a:extLst>
          </p:cNvPr>
          <p:cNvSpPr/>
          <p:nvPr/>
        </p:nvSpPr>
        <p:spPr>
          <a:xfrm>
            <a:off x="745178" y="3834338"/>
            <a:ext cx="1483031" cy="859540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27">
            <a:extLst>
              <a:ext uri="{FF2B5EF4-FFF2-40B4-BE49-F238E27FC236}">
                <a16:creationId xmlns:a16="http://schemas.microsoft.com/office/drawing/2014/main" id="{780262A1-42D5-4330-86F6-036CF76FEDCF}"/>
              </a:ext>
            </a:extLst>
          </p:cNvPr>
          <p:cNvSpPr txBox="1"/>
          <p:nvPr/>
        </p:nvSpPr>
        <p:spPr>
          <a:xfrm>
            <a:off x="799044" y="3937917"/>
            <a:ext cx="10106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0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2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4" name="Prostokąt 13">
            <a:extLst>
              <a:ext uri="{FF2B5EF4-FFF2-40B4-BE49-F238E27FC236}">
                <a16:creationId xmlns:a16="http://schemas.microsoft.com/office/drawing/2014/main" id="{3A458CCF-BC1E-4E92-A7CA-A1D16684465A}"/>
              </a:ext>
            </a:extLst>
          </p:cNvPr>
          <p:cNvSpPr/>
          <p:nvPr/>
        </p:nvSpPr>
        <p:spPr>
          <a:xfrm>
            <a:off x="2437247" y="3838727"/>
            <a:ext cx="64118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>
                <a:solidFill>
                  <a:prstClr val="black"/>
                </a:solidFill>
                <a:ea typeface="Tahoma" panose="020B0604030504040204" pitchFamily="34" charset="0"/>
                <a:cs typeface="Times New Roman" panose="02020603050405020304" pitchFamily="18" charset="0"/>
                <a:hlinkClick r:id="rId3"/>
              </a:rPr>
              <a:t>Tabela w układzie paragrafowym</a:t>
            </a:r>
            <a:r>
              <a:rPr lang="en-US" sz="2400" b="1" dirty="0">
                <a:solidFill>
                  <a:prstClr val="black"/>
                </a:solidFill>
                <a:ea typeface="Tahoma" panose="020B0604030504040204" pitchFamily="34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en-US" sz="2400" b="1" dirty="0">
                <a:solidFill>
                  <a:prstClr val="black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– </a:t>
            </a:r>
            <a:r>
              <a:rPr lang="en-US" sz="2400" b="1" dirty="0">
                <a:solidFill>
                  <a:srgbClr val="0070C0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(dostępna na stronie </a:t>
            </a:r>
            <a:r>
              <a:rPr lang="pl-PL" sz="2400" b="1" dirty="0">
                <a:solidFill>
                  <a:srgbClr val="0070C0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0070C0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ŚUW -&gt; Polityka Społeczna -&gt; Program Senior+ edycja 2024</a:t>
            </a:r>
            <a:endParaRPr lang="pl-PL" sz="2400" b="1" dirty="0">
              <a:solidFill>
                <a:srgbClr val="0070C0"/>
              </a:solidFill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11301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CC9C781A-1C2F-42F4-AEFC-C9A9FF405E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 </a:t>
            </a:r>
          </a:p>
        </p:txBody>
      </p:sp>
      <p:sp>
        <p:nvSpPr>
          <p:cNvPr id="11" name="TextBox 26">
            <a:extLst>
              <a:ext uri="{FF2B5EF4-FFF2-40B4-BE49-F238E27FC236}">
                <a16:creationId xmlns:a16="http://schemas.microsoft.com/office/drawing/2014/main" id="{72A83EA8-E44D-4CC9-982F-1B8B609D21F2}"/>
              </a:ext>
            </a:extLst>
          </p:cNvPr>
          <p:cNvSpPr txBox="1"/>
          <p:nvPr/>
        </p:nvSpPr>
        <p:spPr>
          <a:xfrm>
            <a:off x="1516214" y="2606267"/>
            <a:ext cx="10106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01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3" name="TextBox 27">
            <a:extLst>
              <a:ext uri="{FF2B5EF4-FFF2-40B4-BE49-F238E27FC236}">
                <a16:creationId xmlns:a16="http://schemas.microsoft.com/office/drawing/2014/main" id="{780262A1-42D5-4330-86F6-036CF76FEDCF}"/>
              </a:ext>
            </a:extLst>
          </p:cNvPr>
          <p:cNvSpPr txBox="1"/>
          <p:nvPr/>
        </p:nvSpPr>
        <p:spPr>
          <a:xfrm>
            <a:off x="1508091" y="3543848"/>
            <a:ext cx="10106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0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2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4" name="Prostokąt 13">
            <a:extLst>
              <a:ext uri="{FF2B5EF4-FFF2-40B4-BE49-F238E27FC236}">
                <a16:creationId xmlns:a16="http://schemas.microsoft.com/office/drawing/2014/main" id="{3A458CCF-BC1E-4E92-A7CA-A1D16684465A}"/>
              </a:ext>
            </a:extLst>
          </p:cNvPr>
          <p:cNvSpPr/>
          <p:nvPr/>
        </p:nvSpPr>
        <p:spPr>
          <a:xfrm>
            <a:off x="3106580" y="1737776"/>
            <a:ext cx="70127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>
                <a:solidFill>
                  <a:prstClr val="black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Program inwestycyjny</a:t>
            </a:r>
            <a:r>
              <a:rPr lang="en-US" sz="2400" b="1" dirty="0">
                <a:solidFill>
                  <a:prstClr val="black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 + oświadczenie PB-5</a:t>
            </a:r>
            <a:endParaRPr lang="pl-PL" sz="2400" b="1" dirty="0">
              <a:solidFill>
                <a:prstClr val="black"/>
              </a:solidFill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Arrow: Pentagon 12">
            <a:extLst>
              <a:ext uri="{FF2B5EF4-FFF2-40B4-BE49-F238E27FC236}">
                <a16:creationId xmlns:a16="http://schemas.microsoft.com/office/drawing/2014/main" id="{EADCC6F6-B420-42C6-85B1-981378DF9229}"/>
              </a:ext>
            </a:extLst>
          </p:cNvPr>
          <p:cNvSpPr/>
          <p:nvPr/>
        </p:nvSpPr>
        <p:spPr>
          <a:xfrm>
            <a:off x="987637" y="1601357"/>
            <a:ext cx="1483031" cy="859540"/>
          </a:xfrm>
          <a:prstGeom prst="homePlat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28">
            <a:extLst>
              <a:ext uri="{FF2B5EF4-FFF2-40B4-BE49-F238E27FC236}">
                <a16:creationId xmlns:a16="http://schemas.microsoft.com/office/drawing/2014/main" id="{4D4BFB1E-9DB9-4ED0-9DA2-7E50D169D4C5}"/>
              </a:ext>
            </a:extLst>
          </p:cNvPr>
          <p:cNvSpPr txBox="1"/>
          <p:nvPr/>
        </p:nvSpPr>
        <p:spPr>
          <a:xfrm>
            <a:off x="1057072" y="1675198"/>
            <a:ext cx="10106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0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3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7" name="Prostokąt 16">
            <a:extLst>
              <a:ext uri="{FF2B5EF4-FFF2-40B4-BE49-F238E27FC236}">
                <a16:creationId xmlns:a16="http://schemas.microsoft.com/office/drawing/2014/main" id="{5F87D993-6702-4C51-8A2B-7DD3E5403C31}"/>
              </a:ext>
            </a:extLst>
          </p:cNvPr>
          <p:cNvSpPr/>
          <p:nvPr/>
        </p:nvSpPr>
        <p:spPr>
          <a:xfrm>
            <a:off x="1508091" y="2566693"/>
            <a:ext cx="930406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400" dirty="0">
                <a:ea typeface="Tahoma" panose="020B0604030504040204" pitchFamily="34" charset="0"/>
                <a:cs typeface="Times New Roman" panose="02020603050405020304" pitchFamily="18" charset="0"/>
              </a:rPr>
              <a:t>W przypadku planowanej realizacji </a:t>
            </a:r>
            <a:r>
              <a:rPr lang="pl-PL" sz="2400" b="1" dirty="0">
                <a:ea typeface="Tahoma" panose="020B0604030504040204" pitchFamily="34" charset="0"/>
                <a:cs typeface="Times New Roman" panose="02020603050405020304" pitchFamily="18" charset="0"/>
              </a:rPr>
              <a:t>przebudowy budynku </a:t>
            </a:r>
            <a:r>
              <a:rPr lang="en-US" sz="2400" b="1" dirty="0">
                <a:solidFill>
                  <a:srgbClr val="FF0000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(</a:t>
            </a:r>
            <a:r>
              <a:rPr lang="en-US" sz="2400" b="1" dirty="0" err="1">
                <a:solidFill>
                  <a:srgbClr val="FF0000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nie</a:t>
            </a:r>
            <a:r>
              <a:rPr lang="en-US" sz="2400" b="1" dirty="0">
                <a:solidFill>
                  <a:srgbClr val="FF0000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remontu</a:t>
            </a:r>
            <a:r>
              <a:rPr lang="en-US" sz="2400" b="1" dirty="0">
                <a:solidFill>
                  <a:srgbClr val="FF0000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!) </a:t>
            </a:r>
            <a:r>
              <a:rPr lang="pl-PL" sz="2400" dirty="0">
                <a:ea typeface="Tahoma" panose="020B0604030504040204" pitchFamily="34" charset="0"/>
                <a:cs typeface="Times New Roman" panose="02020603050405020304" pitchFamily="18" charset="0"/>
              </a:rPr>
              <a:t>– bezwzględnie wymagany jest program inwestycyjny </a:t>
            </a:r>
            <a:r>
              <a:rPr lang="pl-PL" sz="2400" b="1" u="sng" dirty="0">
                <a:ea typeface="Tahoma" panose="020B0604030504040204" pitchFamily="34" charset="0"/>
                <a:cs typeface="Times New Roman" panose="02020603050405020304" pitchFamily="18" charset="0"/>
              </a:rPr>
              <a:t>wraz </a:t>
            </a:r>
            <a:br>
              <a:rPr lang="en-US" sz="2400" b="1" u="sng" dirty="0">
                <a:ea typeface="Tahoma" panose="020B0604030504040204" pitchFamily="34" charset="0"/>
                <a:cs typeface="Times New Roman" panose="02020603050405020304" pitchFamily="18" charset="0"/>
              </a:rPr>
            </a:br>
            <a:r>
              <a:rPr lang="pl-PL" sz="2400" b="1" u="sng" dirty="0">
                <a:ea typeface="Tahoma" panose="020B0604030504040204" pitchFamily="34" charset="0"/>
                <a:cs typeface="Times New Roman" panose="02020603050405020304" pitchFamily="18" charset="0"/>
              </a:rPr>
              <a:t>z oświadczeniem o prawie do dysponowania nieruchomością na cele budowlane (druk </a:t>
            </a:r>
            <a:r>
              <a:rPr lang="en-US" sz="2400" b="1" u="sng" dirty="0">
                <a:ea typeface="Tahoma" panose="020B0604030504040204" pitchFamily="34" charset="0"/>
                <a:cs typeface="Times New Roman" panose="02020603050405020304" pitchFamily="18" charset="0"/>
              </a:rPr>
              <a:t>PB-5</a:t>
            </a:r>
            <a:r>
              <a:rPr lang="pl-PL" sz="2400" b="1" u="sng" dirty="0">
                <a:ea typeface="Tahoma" panose="020B0604030504040204" pitchFamily="34" charset="0"/>
                <a:cs typeface="Times New Roman" panose="02020603050405020304" pitchFamily="18" charset="0"/>
              </a:rPr>
              <a:t>). </a:t>
            </a:r>
            <a:endParaRPr lang="en-US" sz="2400" b="1" u="sng" dirty="0"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/>
            <a:endParaRPr lang="en-US" sz="2400" b="1" i="1" u="sng" dirty="0"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b="1" dirty="0">
                <a:solidFill>
                  <a:srgbClr val="0070C0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Wzorzec Programu inwestycyjnego zawierający instrukcję jego wypełnienia oraz formularz PB-5 dostępny na stronie</a:t>
            </a:r>
            <a:r>
              <a:rPr lang="pl-PL" sz="2400" b="1" dirty="0">
                <a:solidFill>
                  <a:srgbClr val="0070C0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0070C0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ŚUW -&gt; Polityka Społeczna -&gt; Program Senior+ edycja 2024</a:t>
            </a:r>
          </a:p>
          <a:p>
            <a:pPr algn="just"/>
            <a:endParaRPr lang="pl-PL" sz="2400" b="1" i="1" u="sng" dirty="0"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pl-PL" sz="2400" i="1" dirty="0">
                <a:ea typeface="Tahoma" panose="020B0604030504040204" pitchFamily="34" charset="0"/>
                <a:cs typeface="Times New Roman" panose="02020603050405020304" pitchFamily="18" charset="0"/>
              </a:rPr>
              <a:t>        </a:t>
            </a:r>
          </a:p>
        </p:txBody>
      </p:sp>
    </p:spTree>
    <p:extLst>
      <p:ext uri="{BB962C8B-B14F-4D97-AF65-F5344CB8AC3E}">
        <p14:creationId xmlns:p14="http://schemas.microsoft.com/office/powerpoint/2010/main" val="31582193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26">
            <a:extLst>
              <a:ext uri="{FF2B5EF4-FFF2-40B4-BE49-F238E27FC236}">
                <a16:creationId xmlns:a16="http://schemas.microsoft.com/office/drawing/2014/main" id="{72A83EA8-E44D-4CC9-982F-1B8B609D21F2}"/>
              </a:ext>
            </a:extLst>
          </p:cNvPr>
          <p:cNvSpPr txBox="1"/>
          <p:nvPr/>
        </p:nvSpPr>
        <p:spPr>
          <a:xfrm>
            <a:off x="1516214" y="2606267"/>
            <a:ext cx="10106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01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4" name="Prostokąt 13">
            <a:extLst>
              <a:ext uri="{FF2B5EF4-FFF2-40B4-BE49-F238E27FC236}">
                <a16:creationId xmlns:a16="http://schemas.microsoft.com/office/drawing/2014/main" id="{3A458CCF-BC1E-4E92-A7CA-A1D16684465A}"/>
              </a:ext>
            </a:extLst>
          </p:cNvPr>
          <p:cNvSpPr/>
          <p:nvPr/>
        </p:nvSpPr>
        <p:spPr>
          <a:xfrm>
            <a:off x="2526867" y="1641020"/>
            <a:ext cx="898238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>
                <a:solidFill>
                  <a:prstClr val="black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Rzut budynku z oznaczeniem pomieszczeń</a:t>
            </a:r>
            <a:r>
              <a:rPr lang="en-US" sz="2400" b="1" dirty="0">
                <a:solidFill>
                  <a:prstClr val="black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 przeznaczonych na </a:t>
            </a:r>
            <a:r>
              <a:rPr lang="en-US" sz="2400" b="1" dirty="0" err="1">
                <a:solidFill>
                  <a:prstClr val="black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placówkę</a:t>
            </a:r>
            <a:r>
              <a:rPr lang="en-US" sz="2400" b="1" dirty="0">
                <a:solidFill>
                  <a:prstClr val="black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 Senior+ (</a:t>
            </a:r>
            <a:r>
              <a:rPr lang="en-US" sz="2400" b="1" dirty="0" err="1">
                <a:solidFill>
                  <a:prstClr val="black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nazwy</a:t>
            </a:r>
            <a:r>
              <a:rPr lang="en-US" sz="2400" b="1" dirty="0">
                <a:solidFill>
                  <a:prstClr val="black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)</a:t>
            </a:r>
            <a:r>
              <a:rPr lang="pl-PL" sz="2400" b="1" dirty="0">
                <a:solidFill>
                  <a:prstClr val="black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 i metrażu</a:t>
            </a:r>
          </a:p>
          <a:p>
            <a:r>
              <a:rPr lang="pl-PL" sz="2400" b="1" u="sng" dirty="0">
                <a:solidFill>
                  <a:prstClr val="black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– </a:t>
            </a:r>
            <a:r>
              <a:rPr lang="pl-PL" sz="2400" u="sng" dirty="0">
                <a:solidFill>
                  <a:prstClr val="black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dotyczy wszystkich ofert </a:t>
            </a:r>
            <a:r>
              <a:rPr lang="en-US" sz="2400" u="sng" dirty="0">
                <a:solidFill>
                  <a:prstClr val="black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pl-PL" sz="2400" u="sng" dirty="0">
                <a:solidFill>
                  <a:prstClr val="black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składanych w ramach modułu I</a:t>
            </a:r>
          </a:p>
        </p:txBody>
      </p:sp>
      <p:sp>
        <p:nvSpPr>
          <p:cNvPr id="12" name="Arrow: Pentagon 16">
            <a:extLst>
              <a:ext uri="{FF2B5EF4-FFF2-40B4-BE49-F238E27FC236}">
                <a16:creationId xmlns:a16="http://schemas.microsoft.com/office/drawing/2014/main" id="{B111714B-ABA1-410A-ABB4-005F7D5F4DB7}"/>
              </a:ext>
            </a:extLst>
          </p:cNvPr>
          <p:cNvSpPr/>
          <p:nvPr/>
        </p:nvSpPr>
        <p:spPr>
          <a:xfrm>
            <a:off x="720089" y="1595073"/>
            <a:ext cx="1483031" cy="859540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29">
            <a:extLst>
              <a:ext uri="{FF2B5EF4-FFF2-40B4-BE49-F238E27FC236}">
                <a16:creationId xmlns:a16="http://schemas.microsoft.com/office/drawing/2014/main" id="{A3C231D9-2FA1-436A-9BA5-91428AD72D51}"/>
              </a:ext>
            </a:extLst>
          </p:cNvPr>
          <p:cNvSpPr txBox="1"/>
          <p:nvPr/>
        </p:nvSpPr>
        <p:spPr>
          <a:xfrm>
            <a:off x="790909" y="1746727"/>
            <a:ext cx="10106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0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4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pic>
        <p:nvPicPr>
          <p:cNvPr id="2052" name="Picture 4" descr="Architektura - Rzut budynku">
            <a:extLst>
              <a:ext uri="{FF2B5EF4-FFF2-40B4-BE49-F238E27FC236}">
                <a16:creationId xmlns:a16="http://schemas.microsoft.com/office/drawing/2014/main" id="{FF441606-CC46-4F8D-91A9-FF15422FB9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0970" y="3580012"/>
            <a:ext cx="2774191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597408" y="3580012"/>
            <a:ext cx="73883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Niezależnie od tego czy w ramach Programu przewiduje się prace budowlane, remont czy też jedynie zakup wyposażenia rzut pomieszczeń jest obligatoryjnym załącznikiem. 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1004719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26">
            <a:extLst>
              <a:ext uri="{FF2B5EF4-FFF2-40B4-BE49-F238E27FC236}">
                <a16:creationId xmlns:a16="http://schemas.microsoft.com/office/drawing/2014/main" id="{72A83EA8-E44D-4CC9-982F-1B8B609D21F2}"/>
              </a:ext>
            </a:extLst>
          </p:cNvPr>
          <p:cNvSpPr txBox="1"/>
          <p:nvPr/>
        </p:nvSpPr>
        <p:spPr>
          <a:xfrm>
            <a:off x="1516214" y="2606267"/>
            <a:ext cx="10106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01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4" name="Prostokąt 13">
            <a:extLst>
              <a:ext uri="{FF2B5EF4-FFF2-40B4-BE49-F238E27FC236}">
                <a16:creationId xmlns:a16="http://schemas.microsoft.com/office/drawing/2014/main" id="{3A458CCF-BC1E-4E92-A7CA-A1D16684465A}"/>
              </a:ext>
            </a:extLst>
          </p:cNvPr>
          <p:cNvSpPr/>
          <p:nvPr/>
        </p:nvSpPr>
        <p:spPr>
          <a:xfrm>
            <a:off x="2691667" y="1644299"/>
            <a:ext cx="820454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400" b="1" dirty="0">
                <a:cs typeface="Times New Roman" panose="02020603050405020304" pitchFamily="18" charset="0"/>
              </a:rPr>
              <a:t>Pełnomocnictwo do złożenia oferty w imieniu oferenta, </a:t>
            </a:r>
            <a:br>
              <a:rPr lang="pl-PL" sz="2400" dirty="0">
                <a:cs typeface="Times New Roman" panose="02020603050405020304" pitchFamily="18" charset="0"/>
              </a:rPr>
            </a:br>
            <a:r>
              <a:rPr lang="pl-PL" sz="2400" u="sng" dirty="0">
                <a:cs typeface="Times New Roman" panose="02020603050405020304" pitchFamily="18" charset="0"/>
              </a:rPr>
              <a:t>w przypadku</a:t>
            </a:r>
            <a:r>
              <a:rPr lang="pl-PL" sz="2400" dirty="0">
                <a:cs typeface="Times New Roman" panose="02020603050405020304" pitchFamily="18" charset="0"/>
              </a:rPr>
              <a:t> podpisywania oferty przez inne osoby - wskazane przez organy właściwe do jej złożenia</a:t>
            </a:r>
            <a:r>
              <a:rPr lang="en-US" sz="2400" dirty="0">
                <a:cs typeface="Times New Roman" panose="02020603050405020304" pitchFamily="18" charset="0"/>
              </a:rPr>
              <a:t> (upoważnione przez organ wykonawczy j.s.t. oraz Skarbnika Gminy/</a:t>
            </a:r>
            <a:r>
              <a:rPr lang="en-US" sz="2400" dirty="0" err="1">
                <a:cs typeface="Times New Roman" panose="02020603050405020304" pitchFamily="18" charset="0"/>
              </a:rPr>
              <a:t>Powiatu</a:t>
            </a:r>
            <a:r>
              <a:rPr lang="en-US" sz="2400" dirty="0">
                <a:cs typeface="Times New Roman" panose="02020603050405020304" pitchFamily="18" charset="0"/>
              </a:rPr>
              <a:t>)</a:t>
            </a:r>
            <a:endParaRPr lang="pl-PL" sz="2400" dirty="0">
              <a:solidFill>
                <a:srgbClr val="FF0000"/>
              </a:solidFill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Arrow: Pentagon 21">
            <a:extLst>
              <a:ext uri="{FF2B5EF4-FFF2-40B4-BE49-F238E27FC236}">
                <a16:creationId xmlns:a16="http://schemas.microsoft.com/office/drawing/2014/main" id="{E18631AE-F1A2-4C4E-BA12-92404CCD2254}"/>
              </a:ext>
            </a:extLst>
          </p:cNvPr>
          <p:cNvSpPr/>
          <p:nvPr/>
        </p:nvSpPr>
        <p:spPr>
          <a:xfrm>
            <a:off x="916380" y="1776006"/>
            <a:ext cx="1483031" cy="859540"/>
          </a:xfrm>
          <a:prstGeom prst="homePlat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30">
            <a:extLst>
              <a:ext uri="{FF2B5EF4-FFF2-40B4-BE49-F238E27FC236}">
                <a16:creationId xmlns:a16="http://schemas.microsoft.com/office/drawing/2014/main" id="{BAF0F019-5A75-4ADC-9D29-D4E2F39E8428}"/>
              </a:ext>
            </a:extLst>
          </p:cNvPr>
          <p:cNvSpPr txBox="1"/>
          <p:nvPr/>
        </p:nvSpPr>
        <p:spPr>
          <a:xfrm>
            <a:off x="970477" y="1965574"/>
            <a:ext cx="10106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0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5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6" name="Arrow: Pentagon 1">
            <a:extLst>
              <a:ext uri="{FF2B5EF4-FFF2-40B4-BE49-F238E27FC236}">
                <a16:creationId xmlns:a16="http://schemas.microsoft.com/office/drawing/2014/main" id="{74D2C077-25FB-4194-8579-03F88B7B9E60}"/>
              </a:ext>
            </a:extLst>
          </p:cNvPr>
          <p:cNvSpPr/>
          <p:nvPr/>
        </p:nvSpPr>
        <p:spPr>
          <a:xfrm>
            <a:off x="908861" y="3681972"/>
            <a:ext cx="1483031" cy="859540"/>
          </a:xfrm>
          <a:prstGeom prst="homePlat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30">
            <a:extLst>
              <a:ext uri="{FF2B5EF4-FFF2-40B4-BE49-F238E27FC236}">
                <a16:creationId xmlns:a16="http://schemas.microsoft.com/office/drawing/2014/main" id="{97A5A7EB-A467-473E-B919-14D7C6AAD6B8}"/>
              </a:ext>
            </a:extLst>
          </p:cNvPr>
          <p:cNvSpPr txBox="1"/>
          <p:nvPr/>
        </p:nvSpPr>
        <p:spPr>
          <a:xfrm>
            <a:off x="963957" y="3790471"/>
            <a:ext cx="10106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0</a:t>
            </a:r>
            <a:r>
              <a:rPr lang="pl-PL" sz="4000" b="1" dirty="0">
                <a:solidFill>
                  <a:srgbClr val="FFFFFF"/>
                </a:solidFill>
                <a:latin typeface="Open Sans" panose="020B0606030504020204" pitchFamily="34" charset="0"/>
              </a:rPr>
              <a:t>6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F70144DE-2397-4E7F-88B5-9B6E2E4B4696}"/>
              </a:ext>
            </a:extLst>
          </p:cNvPr>
          <p:cNvSpPr/>
          <p:nvPr/>
        </p:nvSpPr>
        <p:spPr>
          <a:xfrm>
            <a:off x="2812350" y="3761175"/>
            <a:ext cx="746699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>
                <a:ea typeface="Tahoma" panose="020B0604030504040204" pitchFamily="34" charset="0"/>
                <a:cs typeface="Times New Roman" panose="02020603050405020304" pitchFamily="18" charset="0"/>
              </a:rPr>
              <a:t>Umowę o partnerstwie </a:t>
            </a:r>
            <a:r>
              <a:rPr lang="pl-PL" sz="2400" dirty="0">
                <a:ea typeface="Tahoma" panose="020B0604030504040204" pitchFamily="34" charset="0"/>
                <a:cs typeface="Times New Roman" panose="02020603050405020304" pitchFamily="18" charset="0"/>
              </a:rPr>
              <a:t>- w przypadku składania oferty w partnerstwie  z podmiotami wymienionymi w art. 3 ust. 2 </a:t>
            </a:r>
            <a:br>
              <a:rPr lang="en-US" sz="2400" dirty="0">
                <a:ea typeface="Tahoma" panose="020B0604030504040204" pitchFamily="34" charset="0"/>
                <a:cs typeface="Times New Roman" panose="02020603050405020304" pitchFamily="18" charset="0"/>
              </a:rPr>
            </a:br>
            <a:r>
              <a:rPr lang="pl-PL" sz="2400" dirty="0">
                <a:ea typeface="Tahoma" panose="020B0604030504040204" pitchFamily="34" charset="0"/>
                <a:cs typeface="Times New Roman" panose="02020603050405020304" pitchFamily="18" charset="0"/>
              </a:rPr>
              <a:t>i 3 ustawy o </a:t>
            </a:r>
            <a:r>
              <a:rPr lang="pl-PL" sz="2400" dirty="0" err="1">
                <a:ea typeface="Tahoma" panose="020B0604030504040204" pitchFamily="34" charset="0"/>
                <a:cs typeface="Times New Roman" panose="02020603050405020304" pitchFamily="18" charset="0"/>
              </a:rPr>
              <a:t>dz.p.p</a:t>
            </a:r>
            <a:r>
              <a:rPr lang="pl-PL" sz="2400" dirty="0">
                <a:ea typeface="Tahoma" panose="020B0604030504040204" pitchFamily="34" charset="0"/>
                <a:cs typeface="Times New Roman" panose="02020603050405020304" pitchFamily="18" charset="0"/>
              </a:rPr>
              <a:t>. i o wolontariacie; </a:t>
            </a:r>
            <a:endParaRPr lang="pl-PL" sz="24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26759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CD9E759-A3AA-45B3-893E-5E28F619E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470" y="871973"/>
            <a:ext cx="11125200" cy="1325563"/>
          </a:xfrm>
        </p:spPr>
        <p:txBody>
          <a:bodyPr>
            <a:normAutofit/>
          </a:bodyPr>
          <a:lstStyle/>
          <a:p>
            <a:pPr algn="ctr"/>
            <a:r>
              <a:rPr lang="pl-PL" sz="3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Uwaga!</a:t>
            </a:r>
            <a:endParaRPr lang="pl-PL" sz="3300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A81E1F3-886B-4146-8849-20183DB7ED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9270" y="2197536"/>
            <a:ext cx="10515600" cy="335769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dirty="0">
                <a:ea typeface="Tahoma" panose="020B0604030504040204" pitchFamily="34" charset="0"/>
                <a:cs typeface="Times New Roman" panose="02020603050405020304" pitchFamily="18" charset="0"/>
              </a:rPr>
              <a:t>Przed przystąpieniem do wypełnienia oferty w GO</a:t>
            </a:r>
            <a:r>
              <a:rPr lang="en-US" dirty="0">
                <a:ea typeface="Tahoma" panose="020B0604030504040204" pitchFamily="34" charset="0"/>
                <a:cs typeface="Times New Roman" panose="02020603050405020304" pitchFamily="18" charset="0"/>
              </a:rPr>
              <a:t>D</a:t>
            </a:r>
            <a:r>
              <a:rPr lang="pl-PL" dirty="0">
                <a:ea typeface="Tahoma" panose="020B0604030504040204" pitchFamily="34" charset="0"/>
                <a:cs typeface="Times New Roman" panose="02020603050405020304" pitchFamily="18" charset="0"/>
              </a:rPr>
              <a:t> należy wnikliwie zapoznać się z:</a:t>
            </a:r>
          </a:p>
          <a:p>
            <a:r>
              <a:rPr lang="pl-PL" dirty="0">
                <a:solidFill>
                  <a:srgbClr val="FF0000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Ogłoszenie</a:t>
            </a:r>
            <a:r>
              <a:rPr lang="en-US" dirty="0">
                <a:solidFill>
                  <a:srgbClr val="FF0000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m</a:t>
            </a:r>
            <a:r>
              <a:rPr lang="pl-PL" dirty="0">
                <a:solidFill>
                  <a:srgbClr val="FF0000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 o konkursie </a:t>
            </a:r>
            <a:r>
              <a:rPr lang="en-US" dirty="0">
                <a:ea typeface="Tahoma" panose="020B0604030504040204" pitchFamily="34" charset="0"/>
                <a:cs typeface="Times New Roman" panose="02020603050405020304" pitchFamily="18" charset="0"/>
              </a:rPr>
              <a:t>- </a:t>
            </a:r>
            <a:r>
              <a:rPr lang="pl-PL" dirty="0">
                <a:solidFill>
                  <a:srgbClr val="F09C06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Biuletyn Informacji Publicznej</a:t>
            </a:r>
            <a:r>
              <a:rPr lang="en-US" dirty="0">
                <a:solidFill>
                  <a:srgbClr val="F09C06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 MRiPS-&gt; </a:t>
            </a:r>
            <a:r>
              <a:rPr lang="pl-PL" dirty="0">
                <a:solidFill>
                  <a:srgbClr val="F09C06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Ogłoszenia i wykazy</a:t>
            </a:r>
            <a:r>
              <a:rPr lang="en-US" dirty="0">
                <a:solidFill>
                  <a:srgbClr val="F09C06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 -&gt; </a:t>
            </a:r>
            <a:r>
              <a:rPr lang="pl-PL" dirty="0">
                <a:solidFill>
                  <a:srgbClr val="F09C06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Polityka senioralna </a:t>
            </a:r>
            <a:endParaRPr lang="en-US" dirty="0">
              <a:solidFill>
                <a:srgbClr val="F09C06"/>
              </a:solidFill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r>
              <a:rPr lang="pl-PL" dirty="0">
                <a:solidFill>
                  <a:srgbClr val="FF0000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Programem Wieloletnim „Senior+” na lata 2021-2025 (M.P. 2021, </a:t>
            </a:r>
            <a:br>
              <a:rPr lang="en-US" dirty="0">
                <a:solidFill>
                  <a:srgbClr val="FF0000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</a:br>
            <a:r>
              <a:rPr lang="pl-PL" dirty="0">
                <a:solidFill>
                  <a:srgbClr val="FF0000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poz. 10)</a:t>
            </a:r>
            <a:r>
              <a:rPr lang="en-US" dirty="0">
                <a:solidFill>
                  <a:srgbClr val="FF0000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108945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1030070" y="2920587"/>
            <a:ext cx="10058400" cy="2858265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Obowiązki j.s.t.  na etapie realizacji zadania </a:t>
            </a:r>
            <a:endParaRPr lang="pl-PL" dirty="0">
              <a:solidFill>
                <a:srgbClr val="0070C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638963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3FDD4A43-662B-4136-9D67-66EE8198C2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382" y="2563306"/>
            <a:ext cx="2121426" cy="1188000"/>
          </a:xfrm>
          <a:prstGeom prst="rect">
            <a:avLst/>
          </a:prstGeom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631211" y="1619387"/>
            <a:ext cx="8717262" cy="4088474"/>
          </a:xfrm>
        </p:spPr>
        <p:txBody>
          <a:bodyPr vert="horz" lIns="0" tIns="45720" rIns="0" bIns="45720" rtlCol="0" anchor="t">
            <a:noAutofit/>
          </a:bodyPr>
          <a:lstStyle/>
          <a:p>
            <a:pPr marL="0" indent="0" algn="ctr">
              <a:lnSpc>
                <a:spcPct val="85000"/>
              </a:lnSpc>
              <a:spcBef>
                <a:spcPct val="0"/>
              </a:spcBef>
              <a:spcAft>
                <a:spcPts val="800"/>
              </a:spcAft>
              <a:buNone/>
            </a:pPr>
            <a:endParaRPr lang="en-US" sz="2200" b="1" spc="-50" dirty="0">
              <a:solidFill>
                <a:srgbClr val="F09C0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indent="0" algn="ctr">
              <a:lnSpc>
                <a:spcPct val="85000"/>
              </a:lnSpc>
              <a:spcBef>
                <a:spcPct val="0"/>
              </a:spcBef>
              <a:spcAft>
                <a:spcPts val="800"/>
              </a:spcAft>
              <a:buNone/>
            </a:pPr>
            <a:r>
              <a:rPr lang="pl-PL" sz="2200" b="1" spc="-50" dirty="0">
                <a:solidFill>
                  <a:srgbClr val="F09C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Realizacja obowiązków informacyjnych przez beneficjentów dotacji finansowanych z budżetu państwa</a:t>
            </a:r>
            <a:endParaRPr lang="en-US" sz="2200" b="1" spc="-50" dirty="0">
              <a:solidFill>
                <a:srgbClr val="F09C0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indent="0" algn="ctr">
              <a:lnSpc>
                <a:spcPct val="85000"/>
              </a:lnSpc>
              <a:spcBef>
                <a:spcPct val="0"/>
              </a:spcBef>
              <a:spcAft>
                <a:spcPts val="800"/>
              </a:spcAft>
              <a:buNone/>
            </a:pPr>
            <a:endParaRPr lang="pl-PL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Jednostki samorządu terytorialnego są również zobowiązane do wypełniania obowiązków informacyjnych, które zostały określone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</a:t>
            </a:r>
            <a:r>
              <a:rPr lang="en-US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Rozporządzeniu </a:t>
            </a:r>
            <a:r>
              <a:rPr lang="pl-PL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ady</a:t>
            </a:r>
            <a:r>
              <a:rPr lang="pl-PL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</a:t>
            </a:r>
            <a:r>
              <a:rPr lang="en-US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inistrów </a:t>
            </a:r>
            <a:r>
              <a:rPr lang="pl-PL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 dnia 7 lipca 2023 r.</a:t>
            </a:r>
            <a:r>
              <a:rPr lang="en-US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zmieniające rozporządzenie </a:t>
            </a:r>
            <a:br>
              <a:rPr lang="en-US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 sprawie określenia działań informacyjnych podejmowanych przez podmioty</a:t>
            </a:r>
            <a:r>
              <a:rPr lang="en-US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realizujące zadania finansowane lub dofinansowane z budżetu państwa lub z państwowych funduszy celowych</a:t>
            </a:r>
            <a:r>
              <a:rPr lang="en-US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8884973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85088" y="1793823"/>
            <a:ext cx="10058400" cy="3834576"/>
          </a:xfrm>
        </p:spPr>
        <p:txBody>
          <a:bodyPr>
            <a:noAutofit/>
          </a:bodyPr>
          <a:lstStyle/>
          <a:p>
            <a:pPr marL="0" indent="0" algn="ctr">
              <a:lnSpc>
                <a:spcPct val="85000"/>
              </a:lnSpc>
              <a:spcBef>
                <a:spcPct val="0"/>
              </a:spcBef>
              <a:spcAft>
                <a:spcPts val="800"/>
              </a:spcAft>
              <a:buNone/>
            </a:pPr>
            <a:r>
              <a:rPr lang="en-US" sz="2200" b="1" spc="-50" dirty="0">
                <a:solidFill>
                  <a:srgbClr val="F09C0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</a:t>
            </a:r>
            <a:r>
              <a:rPr lang="pl-PL" sz="2200" b="1" spc="-50" dirty="0">
                <a:solidFill>
                  <a:srgbClr val="F09C0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bowiązki informacyjne beneficjenta</a:t>
            </a:r>
            <a:r>
              <a:rPr lang="en-US" sz="2200" b="1" spc="-50" dirty="0">
                <a:solidFill>
                  <a:srgbClr val="F09C0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:</a:t>
            </a:r>
          </a:p>
          <a:p>
            <a:pPr marL="0" indent="0" algn="ctr">
              <a:lnSpc>
                <a:spcPct val="85000"/>
              </a:lnSpc>
              <a:spcBef>
                <a:spcPct val="0"/>
              </a:spcBef>
              <a:spcAft>
                <a:spcPts val="800"/>
              </a:spcAft>
              <a:buNone/>
            </a:pPr>
            <a:endParaRPr lang="pl-PL" sz="2200" b="1" spc="-50" dirty="0">
              <a:solidFill>
                <a:srgbClr val="F09C0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360363" indent="-360363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pl-PL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• </a:t>
            </a:r>
            <a:r>
              <a:rPr lang="pl-PL" sz="2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zamieszczeni</a:t>
            </a:r>
            <a:r>
              <a:rPr lang="en-US" sz="2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</a:t>
            </a:r>
            <a:r>
              <a:rPr lang="pl-PL" sz="2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tablicy informacyjnej </a:t>
            </a:r>
            <a:r>
              <a:rPr lang="pl-PL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 przypadku realizacji projektów </a:t>
            </a:r>
            <a:br>
              <a:rPr lang="pl-PL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l-PL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 zakresie infrastruktury, prac budowlanych lub zakupu środków trwałych </a:t>
            </a:r>
            <a:endParaRPr lang="en-US" sz="2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60363" indent="-360363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pl-PL" sz="2200" b="1" dirty="0">
                <a:latin typeface="Arial" panose="020B0604020202020204" pitchFamily="34" charset="0"/>
                <a:cs typeface="Arial" panose="020B0604020202020204" pitchFamily="34" charset="0"/>
              </a:rPr>
              <a:t>• zamieszczeni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pl-PL" sz="2200" b="1" dirty="0">
                <a:latin typeface="Arial" panose="020B0604020202020204" pitchFamily="34" charset="0"/>
                <a:cs typeface="Arial" panose="020B0604020202020204" pitchFamily="34" charset="0"/>
              </a:rPr>
              <a:t> stosownej informacji o dofinansowaniu wszystkich projektów na swojej stronie internetowej</a:t>
            </a: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pl-PL" sz="2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22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pl-PL" sz="2200" i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Wzory tablic i wytyczne ich stosowania:  Kancelaria Prezesa Rady Ministrów - &gt;</a:t>
            </a:r>
            <a:br>
              <a:rPr lang="en-US" sz="2200" i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l-PL" sz="2200" i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 robimy -&gt;</a:t>
            </a:r>
            <a:r>
              <a:rPr lang="pl-PL" sz="2200" i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Działania informacyjne </a:t>
            </a:r>
            <a:endParaRPr lang="pl-PL" sz="2200" i="1" dirty="0">
              <a:solidFill>
                <a:srgbClr val="0070C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en-US" sz="22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pl-PL" sz="2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Jest to koszt kwalifikowany i podlega uwzględnieniu w kosztorysie.</a:t>
            </a:r>
            <a:endParaRPr lang="pl-PL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92213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303" y="1548384"/>
            <a:ext cx="7271650" cy="4392000"/>
          </a:xfrm>
          <a:prstGeom prst="rect">
            <a:avLst/>
          </a:prstGeom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413953" y="2171233"/>
            <a:ext cx="4376928" cy="3680927"/>
          </a:xfrm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Zleceniobiorca zobowiązuje się do umieszczania logo Programu na wszystkich materiałach, </a:t>
            </a:r>
            <a:b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l-PL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 szczególności promocyjnych, informacyjnych, szkoleniowych </a:t>
            </a:r>
            <a:b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l-PL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 edukacyjnych, dotyczących realizowanego zadania, proporcjonalnie do wielkości innych oznaczeń, w sposób  zapewniający jego dobrą widoczność.</a:t>
            </a:r>
            <a:endParaRPr lang="pl-PL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pl-PL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84672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585216" y="1458546"/>
            <a:ext cx="10312428" cy="614777"/>
          </a:xfrm>
        </p:spPr>
        <p:txBody>
          <a:bodyPr>
            <a:normAutofit fontScale="90000"/>
          </a:bodyPr>
          <a:lstStyle/>
          <a:p>
            <a:r>
              <a:rPr lang="pl-PL" sz="2800" b="1" dirty="0">
                <a:solidFill>
                  <a:srgbClr val="F09C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Zgłoszenie</a:t>
            </a:r>
            <a:r>
              <a:rPr lang="en-US" sz="2800" b="1" dirty="0">
                <a:solidFill>
                  <a:srgbClr val="F09C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placówki Senior+</a:t>
            </a:r>
            <a:r>
              <a:rPr lang="pl-PL" sz="2800" b="1" dirty="0">
                <a:solidFill>
                  <a:srgbClr val="F09C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Powiatowego Inspektora Sanitarnego </a:t>
            </a:r>
          </a:p>
        </p:txBody>
      </p:sp>
      <p:pic>
        <p:nvPicPr>
          <p:cNvPr id="8" name="Symbol zastępczy zawartości 7">
            <a:extLst>
              <a:ext uri="{FF2B5EF4-FFF2-40B4-BE49-F238E27FC236}">
                <a16:creationId xmlns:a16="http://schemas.microsoft.com/office/drawing/2014/main" id="{E47831C3-9912-4A75-BFD6-EC4E065814D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0147360" y="2451264"/>
            <a:ext cx="1759419" cy="1764000"/>
          </a:xfrm>
        </p:spPr>
      </p:pic>
      <p:sp>
        <p:nvSpPr>
          <p:cNvPr id="6" name="Symbol zastępczy zawartości 4"/>
          <p:cNvSpPr txBox="1">
            <a:spLocks/>
          </p:cNvSpPr>
          <p:nvPr/>
        </p:nvSpPr>
        <p:spPr>
          <a:xfrm>
            <a:off x="585215" y="2341547"/>
            <a:ext cx="9056089" cy="3747434"/>
          </a:xfrm>
          <a:prstGeom prst="rect">
            <a:avLst/>
          </a:prstGeom>
        </p:spPr>
        <p:txBody>
          <a:bodyPr vert="horz" lIns="0" tIns="45720" rIns="0" bIns="45720" rtlCol="0"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rgbClr val="E48312"/>
              </a:buClr>
              <a:defRPr/>
            </a:pPr>
            <a:r>
              <a:rPr lang="pl-PL" b="1" dirty="0"/>
              <a:t>W okresie bezpośrednio poprzedzającym uruchomienie placówki</a:t>
            </a:r>
            <a:r>
              <a:rPr lang="en-US" b="1" dirty="0"/>
              <a:t> </a:t>
            </a:r>
            <a:r>
              <a:rPr lang="pl-PL" b="1" dirty="0"/>
              <a:t>Senior+</a:t>
            </a:r>
            <a:r>
              <a:rPr lang="en-US" b="1" dirty="0"/>
              <a:t> (</a:t>
            </a:r>
            <a:r>
              <a:rPr lang="en-US" b="1" dirty="0" err="1"/>
              <a:t>jeszcze</a:t>
            </a:r>
            <a:r>
              <a:rPr lang="en-US" b="1" dirty="0"/>
              <a:t> </a:t>
            </a:r>
            <a:br>
              <a:rPr lang="en-US" b="1" dirty="0"/>
            </a:br>
            <a:r>
              <a:rPr lang="en-US" b="1" dirty="0"/>
              <a:t>w trakcie Modułu I)</a:t>
            </a:r>
            <a:r>
              <a:rPr lang="pl-PL" dirty="0"/>
              <a:t>, </a:t>
            </a:r>
            <a:r>
              <a:rPr lang="pl-PL" i="1" dirty="0"/>
              <a:t>zapewniającej stałe wyżywienie beneficjentom, Zleceniobiorca jako podmiot odpowiedzialny za prowadzenie zakładu żywienia zbiorowego typu zamkniętego w rozumieniu przepisów prawa żywnościowego i bezpieczeństwo wprowadzanej do obrotu żywności, jest zobowiązany  zgodnie z art. 64 ust. 1 ustawy z dnia 25 sierpnia 2006 r. o bezpieczeństwie żywności i żywienia  (Dz.U. z 2022 r. poz. 2132 ze zm.) do złożenia stosownego wniosku o zatwierdzenie zakładu </a:t>
            </a:r>
            <a:br>
              <a:rPr lang="en-US" i="1" dirty="0"/>
            </a:br>
            <a:r>
              <a:rPr lang="pl-PL" i="1" dirty="0"/>
              <a:t>i wpis do rejestru zakładów działających na rynku.</a:t>
            </a:r>
            <a:r>
              <a:rPr lang="en-US" i="1" dirty="0"/>
              <a:t> Obowiązkowi podlegają zarówno Dzienne Domy Senior+ jak i Kluby Senior+</a:t>
            </a:r>
          </a:p>
          <a:p>
            <a:pPr algn="just">
              <a:buClr>
                <a:srgbClr val="E48312"/>
              </a:buClr>
              <a:defRPr/>
            </a:pPr>
            <a:r>
              <a:rPr lang="en-US" dirty="0"/>
              <a:t>Kluby Senior+ - posiada pomieszczenie kuchenne i zapewnia możliwość przyrządzania posiłków przez beneficjentów;</a:t>
            </a:r>
          </a:p>
          <a:p>
            <a:pPr algn="just">
              <a:buClr>
                <a:srgbClr val="E48312"/>
              </a:buClr>
              <a:defRPr/>
            </a:pPr>
            <a:r>
              <a:rPr lang="en-US" dirty="0"/>
              <a:t>Dzienne Domy Senior+ - są zobligowana do zapewnienia min. jednego posiłku, w tym gorącego (na miejscu/catering).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532348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AD7408A9-36C7-47F7-8A40-CD6B144E41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8454" y="1758701"/>
            <a:ext cx="10058400" cy="31299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W ramach modułu I jednostka samorządu terytorialnego może złożyć </a:t>
            </a:r>
            <a:r>
              <a:rPr lang="pl-PL" u="sng" dirty="0"/>
              <a:t>(jeden raz w roku) 2 oferty</a:t>
            </a:r>
            <a:r>
              <a:rPr lang="pl-PL" dirty="0"/>
              <a:t>, w tym nie więcej niż 1 ofertę dotyczącą: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 Utworzenia Dziennego Domu Senior+;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 Utworzenie Klubu Senior+. </a:t>
            </a:r>
            <a:br>
              <a:rPr lang="pl-PL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004396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 54">
            <a:extLst>
              <a:ext uri="{FF2B5EF4-FFF2-40B4-BE49-F238E27FC236}">
                <a16:creationId xmlns:a16="http://schemas.microsoft.com/office/drawing/2014/main" id="{6504B1D5-719E-467B-9D47-4A5A96B8CBE5}"/>
              </a:ext>
            </a:extLst>
          </p:cNvPr>
          <p:cNvSpPr/>
          <p:nvPr/>
        </p:nvSpPr>
        <p:spPr>
          <a:xfrm>
            <a:off x="527977" y="1997257"/>
            <a:ext cx="506366" cy="506366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endParaRPr lang="en-US" b="1" dirty="0">
              <a:solidFill>
                <a:srgbClr val="FFFFFF"/>
              </a:solidFill>
            </a:endParaRPr>
          </a:p>
          <a:p>
            <a:pPr lvl="0" algn="ctr">
              <a:defRPr/>
            </a:pPr>
            <a:r>
              <a:rPr lang="en-US" b="1" dirty="0">
                <a:solidFill>
                  <a:srgbClr val="FFFFFF"/>
                </a:solidFill>
              </a:rPr>
              <a:t>1</a:t>
            </a:r>
          </a:p>
          <a:p>
            <a:pPr algn="ctr">
              <a:defRPr/>
            </a:pP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21" name="Prostokąt 20">
            <a:extLst>
              <a:ext uri="{FF2B5EF4-FFF2-40B4-BE49-F238E27FC236}">
                <a16:creationId xmlns:a16="http://schemas.microsoft.com/office/drawing/2014/main" id="{BD60360F-34BE-4F7F-9D6F-178E12941A00}"/>
              </a:ext>
            </a:extLst>
          </p:cNvPr>
          <p:cNvSpPr/>
          <p:nvPr/>
        </p:nvSpPr>
        <p:spPr>
          <a:xfrm>
            <a:off x="1207947" y="2546094"/>
            <a:ext cx="1000554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uchwał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y</a:t>
            </a:r>
            <a:r>
              <a:rPr lang="pl-PL" sz="2000" dirty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o utworzeniu placówki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(wymagana niezależnie od tego czy ma być to odrębna jednostka budżetowa czy funkcjonująca w strukturze innej JOPS)</a:t>
            </a:r>
            <a:r>
              <a:rPr lang="pl-PL" sz="2000" dirty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uchwał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y</a:t>
            </a:r>
            <a:r>
              <a:rPr lang="pl-PL" sz="2000" dirty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o odpłatności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beneficjentów (zwolnienie z opłat tylko w zakresie wynikającym z u. o p. społ.)</a:t>
            </a:r>
            <a:endParaRPr lang="pl-PL" sz="2000" dirty="0">
              <a:solidFill>
                <a:srgbClr val="0070C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określenie kryteriów uczestnictwa seniorów oraz zakresu działania ośrodka wsparcia</a:t>
            </a:r>
          </a:p>
        </p:txBody>
      </p:sp>
      <p:sp>
        <p:nvSpPr>
          <p:cNvPr id="22" name="Prostokąt 21">
            <a:extLst>
              <a:ext uri="{FF2B5EF4-FFF2-40B4-BE49-F238E27FC236}">
                <a16:creationId xmlns:a16="http://schemas.microsoft.com/office/drawing/2014/main" id="{2C0BCDED-04F6-45DF-8696-8A30473E688B}"/>
              </a:ext>
            </a:extLst>
          </p:cNvPr>
          <p:cNvSpPr/>
          <p:nvPr/>
        </p:nvSpPr>
        <p:spPr>
          <a:xfrm>
            <a:off x="1308630" y="4368508"/>
            <a:ext cx="92374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Rekrutacja i </a:t>
            </a:r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zatrudnienie kadry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– (zgodnie z wymaganiami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wynikającymi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z Programu)</a:t>
            </a:r>
            <a:endParaRPr lang="pl-PL" sz="2000" dirty="0">
              <a:solidFill>
                <a:srgbClr val="FF000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3" name="Prostokąt 22">
            <a:extLst>
              <a:ext uri="{FF2B5EF4-FFF2-40B4-BE49-F238E27FC236}">
                <a16:creationId xmlns:a16="http://schemas.microsoft.com/office/drawing/2014/main" id="{46EA5F07-601B-4A14-9BB9-4177FF162C87}"/>
              </a:ext>
            </a:extLst>
          </p:cNvPr>
          <p:cNvSpPr/>
          <p:nvPr/>
        </p:nvSpPr>
        <p:spPr>
          <a:xfrm>
            <a:off x="1308630" y="5267592"/>
            <a:ext cx="92374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Rekrutacja i nadanie uprawnień do korzystania z placówek</a:t>
            </a:r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 beneficjent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om</a:t>
            </a:r>
            <a:endParaRPr lang="pl-PL" sz="2000" dirty="0">
              <a:solidFill>
                <a:srgbClr val="FF000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1308630" y="2050385"/>
            <a:ext cx="91399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Przyjęcie wymaganych programem aktów prawa miejscowego:</a:t>
            </a:r>
          </a:p>
        </p:txBody>
      </p:sp>
      <p:sp>
        <p:nvSpPr>
          <p:cNvPr id="24" name="Oval 56">
            <a:extLst>
              <a:ext uri="{FF2B5EF4-FFF2-40B4-BE49-F238E27FC236}">
                <a16:creationId xmlns:a16="http://schemas.microsoft.com/office/drawing/2014/main" id="{04506EA3-CE49-4F41-B934-150F0660EACB}"/>
              </a:ext>
            </a:extLst>
          </p:cNvPr>
          <p:cNvSpPr/>
          <p:nvPr/>
        </p:nvSpPr>
        <p:spPr>
          <a:xfrm>
            <a:off x="527977" y="5214464"/>
            <a:ext cx="506366" cy="506366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noProof="0" dirty="0">
                <a:solidFill>
                  <a:srgbClr val="FFFFFF"/>
                </a:solidFill>
                <a:latin typeface="Calibri" panose="020F0502020204030204"/>
              </a:rPr>
              <a:t>3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Oval 55">
            <a:extLst>
              <a:ext uri="{FF2B5EF4-FFF2-40B4-BE49-F238E27FC236}">
                <a16:creationId xmlns:a16="http://schemas.microsoft.com/office/drawing/2014/main" id="{E483AA12-D0D0-4C45-84F2-3777EA1E2563}"/>
              </a:ext>
            </a:extLst>
          </p:cNvPr>
          <p:cNvSpPr/>
          <p:nvPr/>
        </p:nvSpPr>
        <p:spPr>
          <a:xfrm>
            <a:off x="527977" y="4469268"/>
            <a:ext cx="506366" cy="50636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rgbClr val="FFFFFF"/>
                </a:solidFill>
                <a:latin typeface="Calibri" panose="020F0502020204030204"/>
              </a:rPr>
              <a:t>2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1207947" y="1308456"/>
            <a:ext cx="983367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W końcowym etapie realizacji Modułu I:</a:t>
            </a:r>
            <a:endParaRPr lang="pl-PL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65491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2"/>
          <p:cNvSpPr>
            <a:spLocks noGrp="1"/>
          </p:cNvSpPr>
          <p:nvPr>
            <p:ph idx="1"/>
          </p:nvPr>
        </p:nvSpPr>
        <p:spPr>
          <a:xfrm>
            <a:off x="710381" y="1609315"/>
            <a:ext cx="11061192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spc="-5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Trwałość Projektu</a:t>
            </a:r>
          </a:p>
          <a:p>
            <a:pPr marL="0" indent="0">
              <a:buNone/>
            </a:pPr>
            <a:r>
              <a:rPr lang="en-US" sz="2400" spc="-5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Na etapie końcowym realizacji Modułu I j.s.t jest zobowiązana podjąć działania formalno-prawne i organizacyjne w celu uruchomienia placówki Senior+. Niezależnie od tego, czy j.s.t. zamierza aplikować do Modułu II Programu jest ona zobligowana do uruchomienia placówki po zakończeniu Modułu I </a:t>
            </a:r>
            <a:r>
              <a:rPr lang="en-US" sz="2400" spc="-5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i</a:t>
            </a:r>
            <a:r>
              <a:rPr lang="en-US" sz="2400" spc="-5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utrzymania trwałości realizacji zadania przez okres 3 lat, </a:t>
            </a:r>
            <a:r>
              <a:rPr lang="en-US" sz="2400" spc="-5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licząc od dnia następującego po dniu zakończenia realizacji zadania w ramach Modułu I (!).</a:t>
            </a:r>
          </a:p>
          <a:p>
            <a:pPr marL="0" indent="0">
              <a:buNone/>
            </a:pPr>
            <a:r>
              <a:rPr lang="en-US" sz="2400" i="1" spc="-50" dirty="0">
                <a:solidFill>
                  <a:srgbClr val="00B0F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Przykład:</a:t>
            </a:r>
          </a:p>
          <a:p>
            <a:pPr marL="0" indent="0">
              <a:buNone/>
            </a:pPr>
            <a:r>
              <a:rPr lang="en-US" sz="2400" i="1" spc="-50" dirty="0">
                <a:solidFill>
                  <a:srgbClr val="00B0F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Zakończenie modułu I nastąpiło 20 listopada 2024 r. </a:t>
            </a:r>
            <a:r>
              <a:rPr lang="en-US" sz="2400" b="1" i="1" spc="-50" dirty="0">
                <a:solidFill>
                  <a:srgbClr val="00B0F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–&gt;</a:t>
            </a:r>
            <a:r>
              <a:rPr lang="en-US" sz="2400" i="1" spc="-50" dirty="0">
                <a:solidFill>
                  <a:srgbClr val="00B0F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uruchomienie placówki </a:t>
            </a:r>
            <a:r>
              <a:rPr lang="en-US" sz="2400" b="1" i="1" spc="-50" dirty="0">
                <a:solidFill>
                  <a:srgbClr val="00B0F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–&gt; </a:t>
            </a:r>
            <a:r>
              <a:rPr lang="en-US" sz="2400" i="1" spc="-50" dirty="0">
                <a:solidFill>
                  <a:srgbClr val="00B0F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najbliższy dzień roboczy po 20 listopada 2024 r. </a:t>
            </a:r>
            <a:endParaRPr lang="pl-PL" sz="2400" i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23227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71963" y="1513238"/>
            <a:ext cx="10058400" cy="817368"/>
          </a:xfrm>
        </p:spPr>
        <p:txBody>
          <a:bodyPr>
            <a:normAutofit/>
          </a:bodyPr>
          <a:lstStyle/>
          <a:p>
            <a:pPr algn="ctr"/>
            <a:r>
              <a:rPr lang="pl-PL" sz="2800" b="1" dirty="0">
                <a:solidFill>
                  <a:srgbClr val="F09C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Przydatne strony internetowe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71963" y="2621280"/>
            <a:ext cx="10083717" cy="3247813"/>
          </a:xfrm>
        </p:spPr>
        <p:txBody>
          <a:bodyPr vert="horz" lIns="0" tIns="45720" rIns="0" bIns="45720" rtlCol="0" anchor="t">
            <a:normAutofit fontScale="77500" lnSpcReduction="20000"/>
          </a:bodyPr>
          <a:lstStyle/>
          <a:p>
            <a:r>
              <a:rPr lang="pl-PL" dirty="0"/>
              <a:t>W celu weryfikacji prawidłowości podejmowanych działań, rozwiania wątpliwości dotyczących realizacji Programu zalecamy monitorowanie stron internetowych poświęconych Programowi, takich jak:</a:t>
            </a:r>
            <a:endParaRPr lang="en-US" dirty="0"/>
          </a:p>
          <a:p>
            <a:r>
              <a:rPr lang="pl-PL" sz="2400" b="1" dirty="0">
                <a:hlinkClick r:id="rId3"/>
              </a:rPr>
              <a:t>www.senior.gov.pl</a:t>
            </a:r>
            <a:endParaRPr lang="pl-PL" sz="2400" b="1" dirty="0"/>
          </a:p>
          <a:p>
            <a:r>
              <a:rPr lang="pl-PL" dirty="0"/>
              <a:t>strona internetowa MRiPS: </a:t>
            </a:r>
            <a:r>
              <a:rPr lang="pl-PL" dirty="0">
                <a:hlinkClick r:id="rId4"/>
              </a:rPr>
              <a:t>https://www.gov.pl/web/rodzina/program-wieloletni-senior-na-lata-2021-2025</a:t>
            </a:r>
            <a:endParaRPr lang="pl-PL" dirty="0"/>
          </a:p>
          <a:p>
            <a:r>
              <a:rPr lang="pl-PL" dirty="0"/>
              <a:t>strona internetowa ŚUW – zakładka Senior+ oraz aktualności: </a:t>
            </a:r>
            <a:r>
              <a:rPr lang="pl-PL" dirty="0">
                <a:hlinkClick r:id="rId5"/>
              </a:rPr>
              <a:t>https://www.kielce.uw.gov.pl/pl/urzad/polityka-spoleczna/program-rzadowy-senior/edycja-2022/20584,Edycja-2022.html</a:t>
            </a:r>
            <a:endParaRPr lang="pl-PL" dirty="0"/>
          </a:p>
          <a:p>
            <a:r>
              <a:rPr lang="pl-PL" dirty="0">
                <a:cs typeface="Calibri"/>
              </a:rPr>
              <a:t>Strona kancelarii Prezesa Rady Ministrów: </a:t>
            </a:r>
            <a:r>
              <a:rPr lang="pl-PL" b="1" u="sng" dirty="0">
                <a:ea typeface="+mn-lt"/>
                <a:cs typeface="+mn-lt"/>
              </a:rPr>
              <a:t> </a:t>
            </a:r>
            <a:r>
              <a:rPr lang="pl-PL" b="1" u="sng" dirty="0">
                <a:solidFill>
                  <a:srgbClr val="00B0F0"/>
                </a:solidFill>
                <a:ea typeface="+mn-lt"/>
                <a:cs typeface="+mn-lt"/>
              </a:rPr>
              <a:t>https://www.gov.pl/web/premier/dzialania-informacyjne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927932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93649" y="1492494"/>
            <a:ext cx="11898351" cy="884275"/>
          </a:xfrm>
        </p:spPr>
        <p:txBody>
          <a:bodyPr>
            <a:normAutofit/>
          </a:bodyPr>
          <a:lstStyle/>
          <a:p>
            <a:pPr algn="ctr"/>
            <a:r>
              <a:rPr lang="pl-PL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Kontakt </a:t>
            </a:r>
            <a:r>
              <a:rPr lang="pl-PL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ws</a:t>
            </a:r>
            <a:r>
              <a:rPr lang="pl-PL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Programu Senior+ - Świętokrzyski Urząd Wojewódzki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50243" y="2376769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dirty="0"/>
              <a:t>Pracownicy O</a:t>
            </a:r>
            <a:r>
              <a:rPr lang="en-US" dirty="0"/>
              <a:t>d</a:t>
            </a:r>
            <a:r>
              <a:rPr lang="pl-PL" dirty="0"/>
              <a:t>działu ds. Informatyzacji i Spraw Społecznych Wydziału Polityki Społecznej i Zdrowia ŚUW – piętro VI, pok. 639, 607, bud A</a:t>
            </a:r>
            <a:r>
              <a:rPr lang="en-US" dirty="0"/>
              <a:t>:</a:t>
            </a:r>
            <a:endParaRPr lang="pl-PL" dirty="0"/>
          </a:p>
          <a:p>
            <a:r>
              <a:rPr lang="pl-PL" b="1" dirty="0"/>
              <a:t>Michał Siwierski </a:t>
            </a:r>
            <a:r>
              <a:rPr lang="pl-PL" dirty="0"/>
              <a:t>– kierownik oddziału – tel. 41 342 19 51, wps59@kielce.uw.gov.pl</a:t>
            </a:r>
          </a:p>
          <a:p>
            <a:r>
              <a:rPr lang="pl-PL" b="1" dirty="0"/>
              <a:t>Marta Pakuła </a:t>
            </a:r>
            <a:r>
              <a:rPr lang="pl-PL" dirty="0"/>
              <a:t>– inspektor wojewódzki – tel. 41 342 14 57, m.pakula@kielce.uw.gov.pl</a:t>
            </a:r>
          </a:p>
          <a:p>
            <a:r>
              <a:rPr lang="pl-PL" b="1" dirty="0"/>
              <a:t>Kamila Sokołowska </a:t>
            </a:r>
            <a:r>
              <a:rPr lang="pl-PL" dirty="0"/>
              <a:t>– inspektor wojewódzki – tel. 41 342 16 05, wps56@kielce.uw.gov.pl</a:t>
            </a:r>
          </a:p>
          <a:p>
            <a:r>
              <a:rPr lang="pl-PL" b="1" dirty="0"/>
              <a:t>Anna Korcipa </a:t>
            </a:r>
            <a:r>
              <a:rPr lang="pl-PL" dirty="0"/>
              <a:t>– inspektor wojewódzki  - 41 342 11-85, bzfe36@kielce.uw.gov.pl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799408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22067" y="2227222"/>
            <a:ext cx="9744083" cy="3642236"/>
          </a:xfrm>
        </p:spPr>
        <p:txBody>
          <a:bodyPr>
            <a:normAutofit/>
          </a:bodyPr>
          <a:lstStyle/>
          <a:p>
            <a:pPr algn="ctr"/>
            <a:r>
              <a:rPr lang="pl-PL" sz="4400" b="1" dirty="0">
                <a:solidFill>
                  <a:srgbClr val="0070C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Dziękujemy za uwagę</a:t>
            </a:r>
            <a:br>
              <a:rPr lang="pl-PL" sz="4400" b="1" dirty="0">
                <a:solidFill>
                  <a:srgbClr val="0070C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pl-PL" sz="4400" b="1" dirty="0">
                <a:solidFill>
                  <a:srgbClr val="0070C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pl-PL" sz="4400" b="1" dirty="0">
              <a:solidFill>
                <a:srgbClr val="0070C0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20727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0310522"/>
              </p:ext>
            </p:extLst>
          </p:nvPr>
        </p:nvGraphicFramePr>
        <p:xfrm>
          <a:off x="365759" y="1971001"/>
          <a:ext cx="11521442" cy="4417108"/>
        </p:xfrm>
        <a:graphic>
          <a:graphicData uri="http://schemas.openxmlformats.org/drawingml/2006/table">
            <a:tbl>
              <a:tblPr/>
              <a:tblGrid>
                <a:gridCol w="25658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920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936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698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6961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pl-PL" sz="2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Moduł</a:t>
                      </a:r>
                      <a:r>
                        <a:rPr lang="pl-PL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</a:t>
                      </a:r>
                    </a:p>
                  </a:txBody>
                  <a:tcPr marL="7235" marR="7235" marT="723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Zakres</a:t>
                      </a:r>
                    </a:p>
                  </a:txBody>
                  <a:tcPr marL="7235" marR="7235" marT="723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2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Dzienny Dom Senior +</a:t>
                      </a:r>
                    </a:p>
                  </a:txBody>
                  <a:tcPr marL="7235" marR="7235" marT="723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Klub Senior +</a:t>
                      </a:r>
                    </a:p>
                  </a:txBody>
                  <a:tcPr marL="7235" marR="7235" marT="723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03023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Utworzenie i/lub wyposażenie placówki „Senior +”, w tym:</a:t>
                      </a:r>
                    </a:p>
                  </a:txBody>
                  <a:tcPr marL="7235" marR="7235" marT="723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Jednorazowa, maksymalna kwota dotacji dla zadania </a:t>
                      </a:r>
                      <a:br>
                        <a:rPr lang="pl-PL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pl-PL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 ramach Modułu I wynosi </a:t>
                      </a:r>
                      <a:r>
                        <a:rPr lang="pl-PL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 tys. zł </a:t>
                      </a:r>
                      <a:endParaRPr lang="pl-PL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35" marR="7235" marT="723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Jednorazowa, maksymalna kwota dotacji dla zadania </a:t>
                      </a:r>
                      <a:br>
                        <a:rPr lang="pl-PL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pl-PL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 ramach Modułu I wynosi </a:t>
                      </a:r>
                      <a:r>
                        <a:rPr lang="pl-PL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 tys. zł </a:t>
                      </a:r>
                      <a:endParaRPr lang="pl-PL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35" marR="7235" marT="723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512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n-US" sz="22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UWAGA:</a:t>
                      </a:r>
                    </a:p>
                    <a:p>
                      <a:r>
                        <a:rPr lang="pl-PL" sz="2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 przypadku</a:t>
                      </a:r>
                      <a:r>
                        <a:rPr lang="en-US" sz="2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pl-PL" sz="2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gdy budynek </a:t>
                      </a:r>
                      <a:r>
                        <a:rPr lang="pl-PL" sz="2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nie jest własnością </a:t>
                      </a:r>
                      <a:r>
                        <a:rPr lang="en-US" sz="2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j.s.t</a:t>
                      </a:r>
                      <a:r>
                        <a:rPr lang="pl-PL" sz="2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dofinasowanie w ramach modułu I Programu przysługuje </a:t>
                      </a:r>
                      <a:r>
                        <a:rPr lang="pl-PL" sz="2200" b="0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jedynie na wyposażenie </a:t>
                      </a:r>
                      <a:r>
                        <a:rPr lang="pl-PL" sz="2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ośrodka wsparcia.</a:t>
                      </a:r>
                    </a:p>
                  </a:txBody>
                  <a:tcPr marL="325585" marR="7235" marT="723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 marL="7235" marR="7235" marT="723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 marL="7235" marR="7235" marT="723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pole tekstowe 1"/>
          <p:cNvSpPr txBox="1"/>
          <p:nvPr/>
        </p:nvSpPr>
        <p:spPr>
          <a:xfrm>
            <a:off x="2798261" y="1209368"/>
            <a:ext cx="66564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</a:rPr>
              <a:t>Zasady finansowania </a:t>
            </a:r>
            <a:endParaRPr lang="pl-PL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1644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DDF2DFE-7F5B-4722-92BB-AAB0E57F9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4796" y="1303734"/>
            <a:ext cx="10515600" cy="1325563"/>
          </a:xfrm>
        </p:spPr>
        <p:txBody>
          <a:bodyPr/>
          <a:lstStyle/>
          <a:p>
            <a:r>
              <a:rPr lang="pl-PL" b="1" dirty="0">
                <a:solidFill>
                  <a:srgbClr val="F09C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	</a:t>
            </a:r>
            <a:r>
              <a:rPr lang="en-US" sz="2900" b="1" dirty="0">
                <a:solidFill>
                  <a:srgbClr val="F09C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Finansowanie zadania:</a:t>
            </a:r>
            <a:endParaRPr lang="pl-PL" sz="2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1E31BEC1-3F38-4B97-8F09-C4A6580CBCDB}"/>
              </a:ext>
            </a:extLst>
          </p:cNvPr>
          <p:cNvSpPr/>
          <p:nvPr/>
        </p:nvSpPr>
        <p:spPr>
          <a:xfrm>
            <a:off x="1233313" y="2852410"/>
            <a:ext cx="9962962" cy="476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Montaż finansowy Programu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dotacja z Programu – maksymalnie 80%, 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środki własne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j.s.t </a:t>
            </a:r>
            <a:r>
              <a:rPr lang="pl-PL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Programie – minimum 20%</a:t>
            </a:r>
          </a:p>
          <a:p>
            <a:pPr>
              <a:lnSpc>
                <a:spcPct val="110000"/>
              </a:lnSpc>
            </a:pPr>
            <a:r>
              <a:rPr lang="pl-PL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</a:t>
            </a:r>
          </a:p>
          <a:p>
            <a:pPr>
              <a:lnSpc>
                <a:spcPct val="110000"/>
              </a:lnSpc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Nie jest możliwe zabezpieczenie środków finansowych na wkład własny ze strony innego podmiotu (np. NGO)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oraz wkład rzeczowy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lnSpc>
                <a:spcPct val="110000"/>
              </a:lnSpc>
            </a:pPr>
            <a:r>
              <a:rPr lang="pl-PL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					      </a:t>
            </a:r>
            <a:r>
              <a:rPr lang="pl-PL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pl-PL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</a:t>
            </a:r>
            <a:r>
              <a:rPr lang="pl-PL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pl-PL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</a:t>
            </a:r>
            <a:r>
              <a:rPr lang="pl-PL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pl-PL" sz="20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pl-PL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							</a:t>
            </a:r>
            <a:endParaRPr lang="pl-PL" sz="20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55741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WYMAGANIA DOTYCZĄCE INFRASTRUKTURY TECHNICZNEJ </a:t>
            </a:r>
            <a:endParaRPr lang="pl-PL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554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>
          <a:xfrm>
            <a:off x="1456274" y="1127166"/>
            <a:ext cx="9448800" cy="846662"/>
          </a:xfrm>
        </p:spPr>
        <p:txBody>
          <a:bodyPr>
            <a:normAutofit/>
          </a:bodyPr>
          <a:lstStyle/>
          <a:p>
            <a:pPr algn="ctr"/>
            <a:br>
              <a:rPr lang="pl-PL" sz="2000" b="1" dirty="0">
                <a:solidFill>
                  <a:prstClr val="black"/>
                </a:solidFill>
                <a:latin typeface="Sitka Display" panose="02000505000000020004" pitchFamily="2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3100" b="1" dirty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Tworzenie placówki Senior+</a:t>
            </a:r>
            <a:endParaRPr lang="pl-PL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Podtytuł 1"/>
          <p:cNvSpPr>
            <a:spLocks noGrp="1"/>
          </p:cNvSpPr>
          <p:nvPr>
            <p:ph type="subTitle" idx="1"/>
          </p:nvPr>
        </p:nvSpPr>
        <p:spPr>
          <a:xfrm>
            <a:off x="1121664" y="2333074"/>
            <a:ext cx="10387583" cy="3080173"/>
          </a:xfrm>
        </p:spPr>
        <p:txBody>
          <a:bodyPr>
            <a:noAutofit/>
          </a:bodyPr>
          <a:lstStyle/>
          <a:p>
            <a:pPr algn="l"/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Tworzenie placówki polega na przebudowie lub remoncie, </a:t>
            </a: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w rozumieniu przepisów ustawy dnia 7 lipca 1994 r. Prawo budowlane </a:t>
            </a: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(Dz. U. z 2020 r. poz. 1333, z późn.zm.), już istniejących obiektów albo ich części, i realizacji usług w zakresie dostosowanym do potrzeb seniorów.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Przebudowa -&gt; program inwestycyjny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(R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ozporządzeni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RM  z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2 grudnia 2010 r. w sprawie szczegółowego sposobu i trybu finansowania inwestycji z budżetu państwa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Remont -&gt; brak programu inwestycyjnego (placówka bez barier funkcjonalnych)</a:t>
            </a:r>
            <a:br>
              <a:rPr lang="en-US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b="1" dirty="0">
                <a:latin typeface="Sitka Display" panose="02000505000000020004" pitchFamily="2" charset="0"/>
              </a:rPr>
              <a:t>W obu przypadkach właścicielem nieruchomości musi być j.s.t.</a:t>
            </a:r>
          </a:p>
          <a:p>
            <a:pPr algn="l"/>
            <a:endParaRPr lang="pl-PL" b="1" dirty="0">
              <a:latin typeface="Sitka Display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91687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B42639D-7A89-4DB2-A49E-C0437D0E57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9807" y="2170179"/>
            <a:ext cx="6352032" cy="4687821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endParaRPr lang="pl-PL" sz="2200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sz="2200" dirty="0"/>
              <a:t> </a:t>
            </a:r>
            <a:r>
              <a:rPr lang="pl-PL" sz="2200" b="1" dirty="0"/>
              <a:t>Budynki należy dostosować do potrzeb osób </a:t>
            </a:r>
            <a:br>
              <a:rPr lang="en-US" sz="2200" b="1" dirty="0"/>
            </a:br>
            <a:r>
              <a:rPr lang="pl-PL" sz="2200" b="1" dirty="0"/>
              <a:t>z niepełnosprawnościami </a:t>
            </a:r>
            <a:r>
              <a:rPr lang="pl-PL" sz="2200" dirty="0"/>
              <a:t>– dojście do placówki </a:t>
            </a:r>
            <a:r>
              <a:rPr lang="en-US" sz="2200" dirty="0"/>
              <a:t>S</a:t>
            </a:r>
            <a:r>
              <a:rPr lang="pl-PL" sz="2200" dirty="0" err="1"/>
              <a:t>enior</a:t>
            </a:r>
            <a:r>
              <a:rPr lang="pl-PL" sz="2200" dirty="0"/>
              <a:t>+ </a:t>
            </a:r>
            <a:r>
              <a:rPr lang="en-US" sz="2200" dirty="0"/>
              <a:t>musi</a:t>
            </a:r>
            <a:r>
              <a:rPr lang="pl-PL" sz="2200" dirty="0"/>
              <a:t> być pozbawione barier funkcjonalnych. W przypadku barier (schody) należy wykonać podjazd lub zamontować dźwig. Pozbawione barier funkcjonalnych mają być wszystkie pomieszczenia </a:t>
            </a:r>
            <a:br>
              <a:rPr lang="en-US" sz="2200" dirty="0"/>
            </a:br>
            <a:r>
              <a:rPr lang="pl-PL" sz="2200" dirty="0"/>
              <a:t>i ciągi komunikacyjne placówki – niezależnie od faktu, czy wśród </a:t>
            </a:r>
            <a:r>
              <a:rPr lang="en-US" sz="2200" dirty="0"/>
              <a:t>przyszłych </a:t>
            </a:r>
            <a:r>
              <a:rPr lang="pl-PL" sz="2200" dirty="0"/>
              <a:t>beneficjentów znajdą się osoby z dysfunkcją ruchu czy też nie. </a:t>
            </a:r>
            <a:endParaRPr lang="en-US" sz="2200" dirty="0"/>
          </a:p>
          <a:p>
            <a:pPr marL="0" indent="0">
              <a:buNone/>
            </a:pPr>
            <a:endParaRPr lang="pl-PL" sz="2200" dirty="0"/>
          </a:p>
          <a:p>
            <a:pPr>
              <a:buFont typeface="Wingdings" panose="05000000000000000000" pitchFamily="2" charset="2"/>
              <a:buChar char="Ø"/>
            </a:pPr>
            <a:endParaRPr lang="pl-PL" sz="2400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8156" y="2406073"/>
            <a:ext cx="3060000" cy="30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2075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Pomieszczenia pobytu Seniorów tworzone w ramach Programu, </a:t>
            </a:r>
            <a:r>
              <a:rPr lang="pl-PL" b="1" dirty="0"/>
              <a:t>mają mieć dostęp do światła dziennego i </a:t>
            </a:r>
            <a:r>
              <a:rPr lang="en-US" b="1" dirty="0"/>
              <a:t>posiadać </a:t>
            </a:r>
            <a:r>
              <a:rPr lang="pl-PL" b="1" dirty="0"/>
              <a:t>okna w liczbie </a:t>
            </a:r>
            <a:r>
              <a:rPr lang="en-US" b="1" dirty="0"/>
              <a:t>i wielkości </a:t>
            </a:r>
            <a:r>
              <a:rPr lang="pl-PL" b="1" dirty="0"/>
              <a:t>proporcjonalnej do powierzchni użytkowej placówki </a:t>
            </a:r>
            <a:r>
              <a:rPr lang="pl-PL" dirty="0"/>
              <a:t>– stosownie do</a:t>
            </a:r>
            <a:r>
              <a:rPr lang="en-US" dirty="0"/>
              <a:t> zapisów</a:t>
            </a:r>
            <a:r>
              <a:rPr lang="pl-PL" dirty="0"/>
              <a:t> </a:t>
            </a:r>
            <a:r>
              <a:rPr lang="pl-PL" i="1" dirty="0"/>
              <a:t>Rozporządzenia Ministra Infrastruktury </a:t>
            </a:r>
            <a:r>
              <a:rPr lang="en-US" i="1" dirty="0"/>
              <a:t>z 2.12.2010 r. </a:t>
            </a:r>
            <a:br>
              <a:rPr lang="en-US" i="1" dirty="0"/>
            </a:br>
            <a:r>
              <a:rPr lang="pl-PL" i="1" dirty="0"/>
              <a:t>w sprawie warunków technicznych, jakim powinny odpowiadać budynki </a:t>
            </a:r>
            <a:br>
              <a:rPr lang="en-US" i="1" dirty="0"/>
            </a:br>
            <a:r>
              <a:rPr lang="pl-PL" i="1" dirty="0"/>
              <a:t>i ich usytuowanie</a:t>
            </a:r>
            <a:r>
              <a:rPr lang="pl-PL" dirty="0"/>
              <a:t>. </a:t>
            </a:r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0475" y="4382643"/>
            <a:ext cx="2268000" cy="22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300197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814</TotalTime>
  <Words>2390</Words>
  <Application>Microsoft Office PowerPoint</Application>
  <PresentationFormat>Panoramiczny</PresentationFormat>
  <Paragraphs>207</Paragraphs>
  <Slides>34</Slides>
  <Notes>18</Notes>
  <HiddenSlides>0</HiddenSlides>
  <MMClips>0</MMClips>
  <ScaleCrop>false</ScaleCrop>
  <HeadingPairs>
    <vt:vector size="6" baseType="variant">
      <vt:variant>
        <vt:lpstr>Używane czcionki</vt:lpstr>
      </vt:variant>
      <vt:variant>
        <vt:i4>9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34</vt:i4>
      </vt:variant>
    </vt:vector>
  </HeadingPairs>
  <TitlesOfParts>
    <vt:vector size="44" baseType="lpstr">
      <vt:lpstr>Arial</vt:lpstr>
      <vt:lpstr>Calibri</vt:lpstr>
      <vt:lpstr>Calibri Light</vt:lpstr>
      <vt:lpstr>Noto Sans</vt:lpstr>
      <vt:lpstr>Open Sans</vt:lpstr>
      <vt:lpstr>Sitka Display</vt:lpstr>
      <vt:lpstr>Tahoma</vt:lpstr>
      <vt:lpstr>Times New Roman</vt:lpstr>
      <vt:lpstr>Wingdings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              Finansowanie zadania:</vt:lpstr>
      <vt:lpstr>Prezentacja programu PowerPoint</vt:lpstr>
      <vt:lpstr> Tworzenie placówki Senior+</vt:lpstr>
      <vt:lpstr>Prezentacja programu PowerPoint</vt:lpstr>
      <vt:lpstr>Prezentacja programu PowerPoint</vt:lpstr>
      <vt:lpstr>Prezentacja programu PowerPoint</vt:lpstr>
      <vt:lpstr>Prezentacja programu PowerPoint</vt:lpstr>
      <vt:lpstr>      Minimalny standard pomieszczeń Dziennego Domu Senior+:    </vt:lpstr>
      <vt:lpstr>   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Termin składania ofert:  </vt:lpstr>
      <vt:lpstr> Załączniki  do oferty w Module I : </vt:lpstr>
      <vt:lpstr>Prezentacja programu PowerPoint</vt:lpstr>
      <vt:lpstr>Prezentacja programu PowerPoint</vt:lpstr>
      <vt:lpstr>Prezentacja programu PowerPoint</vt:lpstr>
      <vt:lpstr>Uwaga!</vt:lpstr>
      <vt:lpstr>Prezentacja programu PowerPoint</vt:lpstr>
      <vt:lpstr>Prezentacja programu PowerPoint</vt:lpstr>
      <vt:lpstr>Prezentacja programu PowerPoint</vt:lpstr>
      <vt:lpstr>Prezentacja programu PowerPoint</vt:lpstr>
      <vt:lpstr>Zgłoszenie placówki Senior+ do Powiatowego Inspektora Sanitarnego </vt:lpstr>
      <vt:lpstr>Prezentacja programu PowerPoint</vt:lpstr>
      <vt:lpstr>Prezentacja programu PowerPoint</vt:lpstr>
      <vt:lpstr>Przydatne strony internetowe </vt:lpstr>
      <vt:lpstr>Kontakt ws. Programu Senior+ - Świętokrzyski Urząd Wojewódzki</vt:lpstr>
      <vt:lpstr>Dziękujemy za uwagę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Sokolowska, Kamila</dc:creator>
  <cp:lastModifiedBy>konferencje</cp:lastModifiedBy>
  <cp:revision>64</cp:revision>
  <dcterms:created xsi:type="dcterms:W3CDTF">2023-11-24T11:01:54Z</dcterms:created>
  <dcterms:modified xsi:type="dcterms:W3CDTF">2023-12-07T09:17:05Z</dcterms:modified>
</cp:coreProperties>
</file>