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1"/>
  </p:notesMasterIdLst>
  <p:handoutMasterIdLst>
    <p:handoutMasterId r:id="rId12"/>
  </p:handoutMasterIdLst>
  <p:sldIdLst>
    <p:sldId id="293" r:id="rId2"/>
    <p:sldId id="302" r:id="rId3"/>
    <p:sldId id="296" r:id="rId4"/>
    <p:sldId id="294" r:id="rId5"/>
    <p:sldId id="303" r:id="rId6"/>
    <p:sldId id="258" r:id="rId7"/>
    <p:sldId id="304" r:id="rId8"/>
    <p:sldId id="292" r:id="rId9"/>
    <p:sldId id="300" r:id="rId10"/>
  </p:sldIdLst>
  <p:sldSz cx="13716000" cy="10287000"/>
  <p:notesSz cx="6761163" cy="9942513"/>
  <p:defaultTextStyle>
    <a:defPPr>
      <a:defRPr lang="en-US"/>
    </a:defPPr>
    <a:lvl1pPr marL="0" algn="l" defTabSz="457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5" algn="l" defTabSz="457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6" algn="l" defTabSz="457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1" algn="l" defTabSz="457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1" algn="l" defTabSz="457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457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7" algn="l" defTabSz="457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2" algn="l" defTabSz="457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2" algn="l" defTabSz="457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ada Jadwiga" initials="PJ" lastIdx="2" clrIdx="0"/>
  <p:cmAuthor id="1" name="Pawłowska Beata" initials="PB" lastIdx="1" clrIdx="1"/>
  <p:cmAuthor id="2" name="Boder Anna" initials="B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AE1"/>
    <a:srgbClr val="1C1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54" autoAdjust="0"/>
    <p:restoredTop sz="94660"/>
  </p:normalViewPr>
  <p:slideViewPr>
    <p:cSldViewPr snapToGrid="0">
      <p:cViewPr>
        <p:scale>
          <a:sx n="66" d="100"/>
          <a:sy n="66" d="100"/>
        </p:scale>
        <p:origin x="-1098" y="72"/>
      </p:cViewPr>
      <p:guideLst>
        <p:guide orient="horz" pos="324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29837" cy="498853"/>
          </a:xfrm>
          <a:prstGeom prst="rect">
            <a:avLst/>
          </a:prstGeom>
        </p:spPr>
        <p:txBody>
          <a:bodyPr vert="horz" lIns="95536" tIns="47768" rIns="95536" bIns="477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29764" y="2"/>
            <a:ext cx="2929837" cy="498853"/>
          </a:xfrm>
          <a:prstGeom prst="rect">
            <a:avLst/>
          </a:prstGeom>
        </p:spPr>
        <p:txBody>
          <a:bodyPr vert="horz" lIns="95536" tIns="47768" rIns="95536" bIns="4776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5D2C907A-4B27-477B-9238-8D8713B1A14F}" type="datetimeFigureOut">
              <a:rPr lang="pl-PL"/>
              <a:pPr>
                <a:defRPr/>
              </a:pPr>
              <a:t>2017-03-09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29837" cy="498853"/>
          </a:xfrm>
          <a:prstGeom prst="rect">
            <a:avLst/>
          </a:prstGeom>
        </p:spPr>
        <p:txBody>
          <a:bodyPr vert="horz" lIns="95536" tIns="47768" rIns="95536" bIns="477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29764" y="9443662"/>
            <a:ext cx="2929837" cy="498853"/>
          </a:xfrm>
          <a:prstGeom prst="rect">
            <a:avLst/>
          </a:prstGeom>
        </p:spPr>
        <p:txBody>
          <a:bodyPr vert="horz" lIns="95536" tIns="47768" rIns="95536" bIns="4776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061757D9-E7DD-49DB-8899-4D5C4CAE7F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7256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29837" cy="498853"/>
          </a:xfrm>
          <a:prstGeom prst="rect">
            <a:avLst/>
          </a:prstGeom>
        </p:spPr>
        <p:txBody>
          <a:bodyPr vert="horz" lIns="95536" tIns="47768" rIns="95536" bIns="477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29764" y="2"/>
            <a:ext cx="2929837" cy="498853"/>
          </a:xfrm>
          <a:prstGeom prst="rect">
            <a:avLst/>
          </a:prstGeom>
        </p:spPr>
        <p:txBody>
          <a:bodyPr vert="horz" lIns="95536" tIns="47768" rIns="95536" bIns="4776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0B9E7441-C797-4C5A-8B53-90B38E824291}" type="datetimeFigureOut">
              <a:rPr lang="pl-PL"/>
              <a:pPr>
                <a:defRPr/>
              </a:pPr>
              <a:t>2017-03-09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6" tIns="47768" rIns="95536" bIns="47768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7"/>
          </a:xfrm>
          <a:prstGeom prst="rect">
            <a:avLst/>
          </a:prstGeom>
        </p:spPr>
        <p:txBody>
          <a:bodyPr vert="horz" lIns="95536" tIns="47768" rIns="95536" bIns="47768" rtlCol="0"/>
          <a:lstStyle/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8853"/>
          </a:xfrm>
          <a:prstGeom prst="rect">
            <a:avLst/>
          </a:prstGeom>
        </p:spPr>
        <p:txBody>
          <a:bodyPr vert="horz" lIns="95536" tIns="47768" rIns="95536" bIns="477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29764" y="9443662"/>
            <a:ext cx="2929837" cy="498853"/>
          </a:xfrm>
          <a:prstGeom prst="rect">
            <a:avLst/>
          </a:prstGeom>
        </p:spPr>
        <p:txBody>
          <a:bodyPr vert="horz" lIns="95536" tIns="47768" rIns="95536" bIns="4776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7250DB90-9462-447A-B12E-26BB9CB071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5081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593"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191"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6784"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377"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7973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3567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99160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4753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28700" y="3195641"/>
            <a:ext cx="11658600" cy="22050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57400" y="5829300"/>
            <a:ext cx="96012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6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8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99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5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58B30-476C-42AE-BCEC-C6ED567973AD}" type="datetime1">
              <a:rPr lang="pl-PL" smtClean="0"/>
              <a:t>2017-03-09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17ACB-93C3-45DD-9ACA-35ED59D277D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11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02AD6-C643-4A3F-90FD-934FBC2B490B}" type="datetime1">
              <a:rPr lang="pl-PL" smtClean="0"/>
              <a:t>2017-03-09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9D74A-23E0-4979-9BAC-91571C4C20A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8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944100" y="411957"/>
            <a:ext cx="3086100" cy="87772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411957"/>
            <a:ext cx="9029700" cy="87772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D3254-FA98-4639-85A1-1683B94221C9}" type="datetime1">
              <a:rPr lang="pl-PL" smtClean="0"/>
              <a:t>2017-03-09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E1B36-940E-49F2-97D1-D79E534F525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588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5403057"/>
            <a:ext cx="10287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593" indent="0" algn="ctr">
              <a:buNone/>
              <a:defRPr sz="3000"/>
            </a:lvl2pPr>
            <a:lvl3pPr marL="1371191" indent="0" algn="ctr">
              <a:buNone/>
              <a:defRPr sz="2700"/>
            </a:lvl3pPr>
            <a:lvl4pPr marL="2056784" indent="0" algn="ctr">
              <a:buNone/>
              <a:defRPr sz="2400"/>
            </a:lvl4pPr>
            <a:lvl5pPr marL="2742377" indent="0" algn="ctr">
              <a:buNone/>
              <a:defRPr sz="2400"/>
            </a:lvl5pPr>
            <a:lvl6pPr marL="3427973" indent="0" algn="ctr">
              <a:buNone/>
              <a:defRPr sz="2400"/>
            </a:lvl6pPr>
            <a:lvl7pPr marL="4113567" indent="0" algn="ctr">
              <a:buNone/>
              <a:defRPr sz="2400"/>
            </a:lvl7pPr>
            <a:lvl8pPr marL="4799160" indent="0" algn="ctr">
              <a:buNone/>
              <a:defRPr sz="2400"/>
            </a:lvl8pPr>
            <a:lvl9pPr marL="5484753" indent="0" algn="ctr">
              <a:buNone/>
              <a:defRPr sz="24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5625E-E4BF-4E59-9B35-203674AFF33C}" type="datetime1">
              <a:rPr lang="pl-PL" smtClean="0"/>
              <a:t>2017-03-09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1E1D-B36F-49F7-A4FE-680AE070E0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79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BDB9-B378-40A0-B8AB-CEDB5E988EFB}" type="datetime1">
              <a:rPr lang="pl-PL" smtClean="0"/>
              <a:t>2017-03-09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B78DD-0BD3-4D90-BEB5-2BEAE28E0B1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25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3470" y="6610354"/>
            <a:ext cx="116586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3470" y="4360073"/>
            <a:ext cx="116586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6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32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69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26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3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39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996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53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D37C5-DB11-4209-A3A9-0A1F24831367}" type="datetime1">
              <a:rPr lang="pl-PL" smtClean="0"/>
              <a:t>2017-03-09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F59A2-A286-4731-A1EC-672C191B8DE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93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2400304"/>
            <a:ext cx="60579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972300" y="2400304"/>
            <a:ext cx="60579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94375-4249-4124-8D7A-D3A7C7FBC3A5}" type="datetime1">
              <a:rPr lang="pl-PL" smtClean="0"/>
              <a:t>2017-03-09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9587-E52D-415B-946B-665AC57183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1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302671"/>
            <a:ext cx="6060282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662" indent="0">
              <a:buNone/>
              <a:defRPr sz="3000" b="1"/>
            </a:lvl2pPr>
            <a:lvl3pPr marL="1371327" indent="0">
              <a:buNone/>
              <a:defRPr sz="2700" b="1"/>
            </a:lvl3pPr>
            <a:lvl4pPr marL="2056989" indent="0">
              <a:buNone/>
              <a:defRPr sz="2400" b="1"/>
            </a:lvl4pPr>
            <a:lvl5pPr marL="2742651" indent="0">
              <a:buNone/>
              <a:defRPr sz="2400" b="1"/>
            </a:lvl5pPr>
            <a:lvl6pPr marL="3428315" indent="0">
              <a:buNone/>
              <a:defRPr sz="2400" b="1"/>
            </a:lvl6pPr>
            <a:lvl7pPr marL="4113978" indent="0">
              <a:buNone/>
              <a:defRPr sz="2400" b="1"/>
            </a:lvl7pPr>
            <a:lvl8pPr marL="4799640" indent="0">
              <a:buNone/>
              <a:defRPr sz="2400" b="1"/>
            </a:lvl8pPr>
            <a:lvl9pPr marL="5485302" indent="0">
              <a:buNone/>
              <a:defRPr sz="24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85800" y="3262312"/>
            <a:ext cx="6060282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967541" y="2302671"/>
            <a:ext cx="6062663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662" indent="0">
              <a:buNone/>
              <a:defRPr sz="3000" b="1"/>
            </a:lvl2pPr>
            <a:lvl3pPr marL="1371327" indent="0">
              <a:buNone/>
              <a:defRPr sz="2700" b="1"/>
            </a:lvl3pPr>
            <a:lvl4pPr marL="2056989" indent="0">
              <a:buNone/>
              <a:defRPr sz="2400" b="1"/>
            </a:lvl4pPr>
            <a:lvl5pPr marL="2742651" indent="0">
              <a:buNone/>
              <a:defRPr sz="2400" b="1"/>
            </a:lvl5pPr>
            <a:lvl6pPr marL="3428315" indent="0">
              <a:buNone/>
              <a:defRPr sz="2400" b="1"/>
            </a:lvl6pPr>
            <a:lvl7pPr marL="4113978" indent="0">
              <a:buNone/>
              <a:defRPr sz="2400" b="1"/>
            </a:lvl7pPr>
            <a:lvl8pPr marL="4799640" indent="0">
              <a:buNone/>
              <a:defRPr sz="2400" b="1"/>
            </a:lvl8pPr>
            <a:lvl9pPr marL="5485302" indent="0">
              <a:buNone/>
              <a:defRPr sz="24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967541" y="3262312"/>
            <a:ext cx="6062663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092C3-85F0-4508-BF90-F187F95F7CFD}" type="datetime1">
              <a:rPr lang="pl-PL" smtClean="0"/>
              <a:t>2017-03-09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28B97-8137-4666-9742-74A310889F6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08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A0ABD-50BC-43ED-8AD2-FE56495D186B}" type="datetime1">
              <a:rPr lang="pl-PL" smtClean="0"/>
              <a:t>2017-03-09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B4839-DEAF-45F2-8622-752E39E360E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66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50DA2B-87C9-4AF4-8081-E5B6F0D1C123}" type="datetime1">
              <a:rPr lang="pl-PL" smtClean="0"/>
              <a:t>2017-03-09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34468-E3EC-4176-BF0E-E2245CE7331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19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3" y="409575"/>
            <a:ext cx="4512470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62575" y="409578"/>
            <a:ext cx="7667625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5803" y="2152653"/>
            <a:ext cx="4512470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662" indent="0">
              <a:buNone/>
              <a:defRPr sz="1800"/>
            </a:lvl2pPr>
            <a:lvl3pPr marL="1371327" indent="0">
              <a:buNone/>
              <a:defRPr sz="1500"/>
            </a:lvl3pPr>
            <a:lvl4pPr marL="2056989" indent="0">
              <a:buNone/>
              <a:defRPr sz="1400"/>
            </a:lvl4pPr>
            <a:lvl5pPr marL="2742651" indent="0">
              <a:buNone/>
              <a:defRPr sz="1400"/>
            </a:lvl5pPr>
            <a:lvl6pPr marL="3428315" indent="0">
              <a:buNone/>
              <a:defRPr sz="1400"/>
            </a:lvl6pPr>
            <a:lvl7pPr marL="4113978" indent="0">
              <a:buNone/>
              <a:defRPr sz="1400"/>
            </a:lvl7pPr>
            <a:lvl8pPr marL="4799640" indent="0">
              <a:buNone/>
              <a:defRPr sz="1400"/>
            </a:lvl8pPr>
            <a:lvl9pPr marL="5485302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F2A115-004C-45F1-AA89-1237BC32B5BD}" type="datetime1">
              <a:rPr lang="pl-PL" smtClean="0"/>
              <a:t>2017-03-09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9E985-71DF-46DA-8760-D5F732A7070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38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88432" y="7200900"/>
            <a:ext cx="82296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688432" y="919162"/>
            <a:ext cx="82296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662" indent="0">
              <a:buNone/>
              <a:defRPr sz="4200"/>
            </a:lvl2pPr>
            <a:lvl3pPr marL="1371327" indent="0">
              <a:buNone/>
              <a:defRPr sz="3600"/>
            </a:lvl3pPr>
            <a:lvl4pPr marL="2056989" indent="0">
              <a:buNone/>
              <a:defRPr sz="3000"/>
            </a:lvl4pPr>
            <a:lvl5pPr marL="2742651" indent="0">
              <a:buNone/>
              <a:defRPr sz="3000"/>
            </a:lvl5pPr>
            <a:lvl6pPr marL="3428315" indent="0">
              <a:buNone/>
              <a:defRPr sz="3000"/>
            </a:lvl6pPr>
            <a:lvl7pPr marL="4113978" indent="0">
              <a:buNone/>
              <a:defRPr sz="3000"/>
            </a:lvl7pPr>
            <a:lvl8pPr marL="4799640" indent="0">
              <a:buNone/>
              <a:defRPr sz="3000"/>
            </a:lvl8pPr>
            <a:lvl9pPr marL="5485302" indent="0">
              <a:buNone/>
              <a:defRPr sz="3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688432" y="8051007"/>
            <a:ext cx="82296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662" indent="0">
              <a:buNone/>
              <a:defRPr sz="1800"/>
            </a:lvl2pPr>
            <a:lvl3pPr marL="1371327" indent="0">
              <a:buNone/>
              <a:defRPr sz="1500"/>
            </a:lvl3pPr>
            <a:lvl4pPr marL="2056989" indent="0">
              <a:buNone/>
              <a:defRPr sz="1400"/>
            </a:lvl4pPr>
            <a:lvl5pPr marL="2742651" indent="0">
              <a:buNone/>
              <a:defRPr sz="1400"/>
            </a:lvl5pPr>
            <a:lvl6pPr marL="3428315" indent="0">
              <a:buNone/>
              <a:defRPr sz="1400"/>
            </a:lvl6pPr>
            <a:lvl7pPr marL="4113978" indent="0">
              <a:buNone/>
              <a:defRPr sz="1400"/>
            </a:lvl7pPr>
            <a:lvl8pPr marL="4799640" indent="0">
              <a:buNone/>
              <a:defRPr sz="1400"/>
            </a:lvl8pPr>
            <a:lvl9pPr marL="5485302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93377-7201-4CEF-BD19-D99BD64C31BA}" type="datetime1">
              <a:rPr lang="pl-PL" smtClean="0"/>
              <a:t>2017-03-09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109E-5662-4A5F-8F4B-A6D4F24120A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82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85800" y="411957"/>
            <a:ext cx="12344400" cy="1714500"/>
          </a:xfrm>
          <a:prstGeom prst="rect">
            <a:avLst/>
          </a:prstGeom>
        </p:spPr>
        <p:txBody>
          <a:bodyPr vert="horz" lIns="137133" tIns="68567" rIns="137133" bIns="68567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00304"/>
            <a:ext cx="12344400" cy="6788945"/>
          </a:xfrm>
          <a:prstGeom prst="rect">
            <a:avLst/>
          </a:prstGeom>
        </p:spPr>
        <p:txBody>
          <a:bodyPr vert="horz" lIns="137133" tIns="68567" rIns="137133" bIns="68567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85800" y="9534529"/>
            <a:ext cx="3200400" cy="547688"/>
          </a:xfrm>
          <a:prstGeom prst="rect">
            <a:avLst/>
          </a:prstGeom>
        </p:spPr>
        <p:txBody>
          <a:bodyPr vert="horz" lIns="137133" tIns="68567" rIns="137133" bIns="6856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EBB494-0A8B-4D64-9E65-3919DA3B7DC0}" type="datetime1">
              <a:rPr lang="pl-PL" smtClean="0"/>
              <a:t>2017-03-09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686300" y="9534529"/>
            <a:ext cx="4343400" cy="547688"/>
          </a:xfrm>
          <a:prstGeom prst="rect">
            <a:avLst/>
          </a:prstGeom>
        </p:spPr>
        <p:txBody>
          <a:bodyPr vert="horz" lIns="137133" tIns="68567" rIns="137133" bIns="6856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829800" y="9534529"/>
            <a:ext cx="3200400" cy="547688"/>
          </a:xfrm>
          <a:prstGeom prst="rect">
            <a:avLst/>
          </a:prstGeom>
        </p:spPr>
        <p:txBody>
          <a:bodyPr vert="horz" lIns="137133" tIns="68567" rIns="137133" bIns="6856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017ACB-93C3-45DD-9ACA-35ED59D277D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2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defTabSz="1371327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248" indent="-514248" algn="l" defTabSz="137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203" indent="-428540" algn="l" defTabSz="1371327" rtl="0" eaLnBrk="1" latinLnBrk="0" hangingPunct="1">
        <a:spcBef>
          <a:spcPct val="20000"/>
        </a:spcBef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158" indent="-342831" algn="l" defTabSz="137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820" indent="-342831" algn="l" defTabSz="13713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482" indent="-342831" algn="l" defTabSz="1371327" rtl="0" eaLnBrk="1" latinLnBrk="0" hangingPunct="1">
        <a:spcBef>
          <a:spcPct val="20000"/>
        </a:spcBef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147" indent="-342831" algn="l" defTabSz="137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6809" indent="-342831" algn="l" defTabSz="137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471" indent="-342831" algn="l" defTabSz="137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135" indent="-342831" algn="l" defTabSz="137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37132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62" algn="l" defTabSz="137132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327" algn="l" defTabSz="137132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6989" algn="l" defTabSz="137132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algn="l" defTabSz="137132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315" algn="l" defTabSz="137132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3978" algn="l" defTabSz="137132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640" algn="l" defTabSz="137132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302" algn="l" defTabSz="137132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2988993" y="3395809"/>
            <a:ext cx="7437581" cy="1028820"/>
            <a:chOff x="540000" y="360000"/>
            <a:chExt cx="7437581" cy="1028820"/>
          </a:xfrm>
        </p:grpSpPr>
        <p:pic>
          <p:nvPicPr>
            <p:cNvPr id="4098" name="Obraz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0" y="360000"/>
              <a:ext cx="3106196" cy="102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Obraz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380" y="360001"/>
              <a:ext cx="3252201" cy="102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pole tekstowe 10"/>
          <p:cNvSpPr txBox="1"/>
          <p:nvPr/>
        </p:nvSpPr>
        <p:spPr>
          <a:xfrm>
            <a:off x="546504" y="5059678"/>
            <a:ext cx="1232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5400" b="1" dirty="0" smtClean="0">
                <a:solidFill>
                  <a:srgbClr val="25AAE1"/>
                </a:solidFill>
              </a:rPr>
              <a:t>Samorządy gotowe </a:t>
            </a:r>
            <a:br>
              <a:rPr lang="pl-PL" altLang="pl-PL" sz="5400" b="1" dirty="0" smtClean="0">
                <a:solidFill>
                  <a:srgbClr val="25AAE1"/>
                </a:solidFill>
              </a:rPr>
            </a:br>
            <a:r>
              <a:rPr lang="pl-PL" altLang="pl-PL" sz="5400" b="1" dirty="0" smtClean="0">
                <a:solidFill>
                  <a:srgbClr val="25AAE1"/>
                </a:solidFill>
              </a:rPr>
              <a:t>do reformy edukacji</a:t>
            </a:r>
            <a:endParaRPr lang="pl-PL" altLang="pl-PL" sz="5400" b="1" dirty="0">
              <a:solidFill>
                <a:srgbClr val="25AAE1"/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8869083" y="9438101"/>
            <a:ext cx="3999981" cy="633984"/>
            <a:chOff x="8738087" y="9375648"/>
            <a:chExt cx="3999981" cy="633984"/>
          </a:xfrm>
        </p:grpSpPr>
        <p:sp>
          <p:nvSpPr>
            <p:cNvPr id="12" name="Prostokąt: zaokrąglone rogi 8"/>
            <p:cNvSpPr/>
            <p:nvPr/>
          </p:nvSpPr>
          <p:spPr bwMode="auto">
            <a:xfrm>
              <a:off x="8738087" y="9375648"/>
              <a:ext cx="3999981" cy="633984"/>
            </a:xfrm>
            <a:prstGeom prst="roundRect">
              <a:avLst/>
            </a:prstGeom>
            <a:noFill/>
            <a:ln w="25400">
              <a:solidFill>
                <a:srgbClr val="1C1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sz="1400"/>
            </a:p>
          </p:txBody>
        </p:sp>
        <p:sp>
          <p:nvSpPr>
            <p:cNvPr id="13" name="pole tekstowe 9"/>
            <p:cNvSpPr txBox="1">
              <a:spLocks noChangeArrowheads="1"/>
            </p:cNvSpPr>
            <p:nvPr/>
          </p:nvSpPr>
          <p:spPr bwMode="auto">
            <a:xfrm>
              <a:off x="8985313" y="9499097"/>
              <a:ext cx="3474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l-PL" altLang="pl-PL" b="1" dirty="0" smtClean="0">
                  <a:solidFill>
                    <a:srgbClr val="1C1C4E"/>
                  </a:solidFill>
                  <a:latin typeface="+mn-lt"/>
                  <a:ea typeface="Lato Black" panose="020F0502020204030203" pitchFamily="34" charset="0"/>
                  <a:cs typeface="Lato Black" panose="020F0502020204030203" pitchFamily="34" charset="0"/>
                </a:rPr>
                <a:t>www.reformaedukacji.men.gov.pl</a:t>
              </a:r>
              <a:endParaRPr lang="pl-PL" altLang="pl-PL" sz="1100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14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3106400" y="9489891"/>
            <a:ext cx="411480" cy="547688"/>
          </a:xfrm>
        </p:spPr>
        <p:txBody>
          <a:bodyPr/>
          <a:lstStyle/>
          <a:p>
            <a:pPr>
              <a:defRPr/>
            </a:pPr>
            <a:fld id="{D4C31E1D-B36F-49F7-A4FE-680AE070E0D6}" type="slidenum">
              <a:rPr lang="pl-PL" b="1" smtClean="0"/>
              <a:pPr>
                <a:defRPr/>
              </a:pPr>
              <a:t>1</a:t>
            </a:fld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19353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9"/>
          <p:cNvSpPr txBox="1">
            <a:spLocks noChangeArrowheads="1"/>
          </p:cNvSpPr>
          <p:nvPr/>
        </p:nvSpPr>
        <p:spPr bwMode="auto">
          <a:xfrm>
            <a:off x="925965" y="717136"/>
            <a:ext cx="968930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6000"/>
              </a:lnSpc>
            </a:pPr>
            <a:r>
              <a:rPr lang="pl-PL" altLang="pl-PL" sz="5400" b="1" dirty="0" smtClean="0">
                <a:solidFill>
                  <a:srgbClr val="25AAE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Spotkania kuratorów oświaty</a:t>
            </a:r>
            <a:endParaRPr lang="pl-PL" altLang="pl-PL" sz="5400" b="1" dirty="0">
              <a:solidFill>
                <a:srgbClr val="25AAE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eaLnBrk="1" hangingPunct="1">
              <a:lnSpc>
                <a:spcPts val="6000"/>
              </a:lnSpc>
            </a:pPr>
            <a:r>
              <a:rPr lang="pl-PL" altLang="pl-PL" sz="6600" b="1" dirty="0" smtClean="0">
                <a:solidFill>
                  <a:srgbClr val="25AAE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endParaRPr lang="pl-PL" altLang="pl-PL" sz="6600" b="1" dirty="0">
              <a:solidFill>
                <a:srgbClr val="25AAE1"/>
              </a:solidFill>
              <a:latin typeface="+mn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3"/>
          <a:stretch/>
        </p:blipFill>
        <p:spPr>
          <a:xfrm>
            <a:off x="201365" y="2162629"/>
            <a:ext cx="12143264" cy="8124370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8869083" y="9438101"/>
            <a:ext cx="3999981" cy="633984"/>
            <a:chOff x="8738087" y="9375648"/>
            <a:chExt cx="3999981" cy="633984"/>
          </a:xfrm>
        </p:grpSpPr>
        <p:sp>
          <p:nvSpPr>
            <p:cNvPr id="8" name="Prostokąt: zaokrąglone rogi 8"/>
            <p:cNvSpPr/>
            <p:nvPr/>
          </p:nvSpPr>
          <p:spPr bwMode="auto">
            <a:xfrm>
              <a:off x="8738087" y="9375648"/>
              <a:ext cx="3999981" cy="633984"/>
            </a:xfrm>
            <a:prstGeom prst="roundRect">
              <a:avLst/>
            </a:prstGeom>
            <a:noFill/>
            <a:ln w="25400">
              <a:solidFill>
                <a:srgbClr val="1C1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sz="1400"/>
            </a:p>
          </p:txBody>
        </p:sp>
        <p:sp>
          <p:nvSpPr>
            <p:cNvPr id="9" name="pole tekstowe 9"/>
            <p:cNvSpPr txBox="1">
              <a:spLocks noChangeArrowheads="1"/>
            </p:cNvSpPr>
            <p:nvPr/>
          </p:nvSpPr>
          <p:spPr bwMode="auto">
            <a:xfrm>
              <a:off x="8985313" y="9499097"/>
              <a:ext cx="3474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l-PL" altLang="pl-PL" b="1" dirty="0" smtClean="0">
                  <a:solidFill>
                    <a:srgbClr val="1C1C4E"/>
                  </a:solidFill>
                  <a:latin typeface="+mn-lt"/>
                  <a:ea typeface="Lato Black" panose="020F0502020204030203" pitchFamily="34" charset="0"/>
                  <a:cs typeface="Lato Black" panose="020F0502020204030203" pitchFamily="34" charset="0"/>
                </a:rPr>
                <a:t>www.reformaedukacji.men.gov.pl</a:t>
              </a:r>
              <a:endParaRPr lang="pl-PL" altLang="pl-PL" sz="1100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5239657" y="9456431"/>
            <a:ext cx="3311407" cy="633984"/>
            <a:chOff x="8738087" y="9375648"/>
            <a:chExt cx="3999981" cy="633984"/>
          </a:xfrm>
        </p:grpSpPr>
        <p:sp>
          <p:nvSpPr>
            <p:cNvPr id="14" name="Prostokąt: zaokrąglone rogi 8"/>
            <p:cNvSpPr/>
            <p:nvPr/>
          </p:nvSpPr>
          <p:spPr bwMode="auto">
            <a:xfrm>
              <a:off x="8738087" y="9375648"/>
              <a:ext cx="3999981" cy="633984"/>
            </a:xfrm>
            <a:prstGeom prst="roundRect">
              <a:avLst/>
            </a:prstGeom>
            <a:noFill/>
            <a:ln w="25400">
              <a:solidFill>
                <a:srgbClr val="1C1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sz="1400"/>
            </a:p>
          </p:txBody>
        </p:sp>
        <p:sp>
          <p:nvSpPr>
            <p:cNvPr id="15" name="pole tekstowe 9"/>
            <p:cNvSpPr txBox="1">
              <a:spLocks noChangeArrowheads="1"/>
            </p:cNvSpPr>
            <p:nvPr/>
          </p:nvSpPr>
          <p:spPr bwMode="auto">
            <a:xfrm>
              <a:off x="8985313" y="9499097"/>
              <a:ext cx="3474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l-PL" altLang="pl-PL" b="1" dirty="0" smtClean="0">
                  <a:solidFill>
                    <a:srgbClr val="1C1C4E"/>
                  </a:solidFill>
                  <a:latin typeface="+mn-lt"/>
                  <a:ea typeface="Lato Black" panose="020F0502020204030203" pitchFamily="34" charset="0"/>
                  <a:cs typeface="Lato Black" panose="020F0502020204030203" pitchFamily="34" charset="0"/>
                </a:rPr>
                <a:t>dane za 01.01.17/08.03.17</a:t>
              </a:r>
              <a:endParaRPr lang="pl-PL" altLang="pl-PL" sz="1100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8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2988993" y="3395809"/>
            <a:ext cx="7437581" cy="1028820"/>
            <a:chOff x="540000" y="360000"/>
            <a:chExt cx="7437581" cy="1028820"/>
          </a:xfrm>
        </p:grpSpPr>
        <p:pic>
          <p:nvPicPr>
            <p:cNvPr id="4098" name="Obraz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0" y="360000"/>
              <a:ext cx="3106196" cy="102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Obraz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5380" y="360001"/>
              <a:ext cx="3252201" cy="1028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pole tekstowe 10"/>
          <p:cNvSpPr txBox="1"/>
          <p:nvPr/>
        </p:nvSpPr>
        <p:spPr>
          <a:xfrm>
            <a:off x="546504" y="5059678"/>
            <a:ext cx="1232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5400" b="1" dirty="0" smtClean="0">
                <a:solidFill>
                  <a:srgbClr val="25AAE1"/>
                </a:solidFill>
              </a:rPr>
              <a:t>Samorządy gotowe </a:t>
            </a:r>
            <a:br>
              <a:rPr lang="pl-PL" altLang="pl-PL" sz="5400" b="1" dirty="0" smtClean="0">
                <a:solidFill>
                  <a:srgbClr val="25AAE1"/>
                </a:solidFill>
              </a:rPr>
            </a:br>
            <a:r>
              <a:rPr lang="pl-PL" altLang="pl-PL" sz="5400" b="1" dirty="0" smtClean="0">
                <a:solidFill>
                  <a:srgbClr val="25AAE1"/>
                </a:solidFill>
              </a:rPr>
              <a:t>do reformy edukacji</a:t>
            </a:r>
            <a:endParaRPr lang="pl-PL" altLang="pl-PL" sz="5400" b="1" dirty="0">
              <a:solidFill>
                <a:srgbClr val="25AAE1"/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8869083" y="9438101"/>
            <a:ext cx="3999981" cy="633984"/>
            <a:chOff x="8738087" y="9375648"/>
            <a:chExt cx="3999981" cy="633984"/>
          </a:xfrm>
        </p:grpSpPr>
        <p:sp>
          <p:nvSpPr>
            <p:cNvPr id="12" name="Prostokąt: zaokrąglone rogi 8"/>
            <p:cNvSpPr/>
            <p:nvPr/>
          </p:nvSpPr>
          <p:spPr bwMode="auto">
            <a:xfrm>
              <a:off x="8738087" y="9375648"/>
              <a:ext cx="3999981" cy="633984"/>
            </a:xfrm>
            <a:prstGeom prst="roundRect">
              <a:avLst/>
            </a:prstGeom>
            <a:noFill/>
            <a:ln w="25400">
              <a:solidFill>
                <a:srgbClr val="1C1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sz="1400"/>
            </a:p>
          </p:txBody>
        </p:sp>
        <p:sp>
          <p:nvSpPr>
            <p:cNvPr id="13" name="pole tekstowe 9"/>
            <p:cNvSpPr txBox="1">
              <a:spLocks noChangeArrowheads="1"/>
            </p:cNvSpPr>
            <p:nvPr/>
          </p:nvSpPr>
          <p:spPr bwMode="auto">
            <a:xfrm>
              <a:off x="8985313" y="9499097"/>
              <a:ext cx="3474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l-PL" altLang="pl-PL" b="1" dirty="0" smtClean="0">
                  <a:solidFill>
                    <a:srgbClr val="1C1C4E"/>
                  </a:solidFill>
                  <a:latin typeface="+mn-lt"/>
                  <a:ea typeface="Lato Black" panose="020F0502020204030203" pitchFamily="34" charset="0"/>
                  <a:cs typeface="Lato Black" panose="020F0502020204030203" pitchFamily="34" charset="0"/>
                </a:rPr>
                <a:t>www.reformaedukacji.men.gov.pl</a:t>
              </a:r>
              <a:endParaRPr lang="pl-PL" altLang="pl-PL" sz="1100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14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3106400" y="9489891"/>
            <a:ext cx="411480" cy="547688"/>
          </a:xfrm>
        </p:spPr>
        <p:txBody>
          <a:bodyPr/>
          <a:lstStyle/>
          <a:p>
            <a:pPr>
              <a:defRPr/>
            </a:pPr>
            <a:fld id="{D4C31E1D-B36F-49F7-A4FE-680AE070E0D6}" type="slidenum">
              <a:rPr lang="pl-PL" b="1" smtClean="0"/>
              <a:pPr>
                <a:defRPr/>
              </a:pPr>
              <a:t>3</a:t>
            </a:fld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7193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9"/>
          <p:cNvSpPr txBox="1">
            <a:spLocks noChangeArrowheads="1"/>
          </p:cNvSpPr>
          <p:nvPr/>
        </p:nvSpPr>
        <p:spPr bwMode="auto">
          <a:xfrm>
            <a:off x="925965" y="717136"/>
            <a:ext cx="968930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6000"/>
              </a:lnSpc>
            </a:pPr>
            <a:r>
              <a:rPr lang="pl-PL" altLang="pl-PL" sz="5400" b="1" dirty="0" smtClean="0">
                <a:solidFill>
                  <a:srgbClr val="25AAE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Wdrożenie reformy edukacji</a:t>
            </a:r>
            <a:endParaRPr lang="pl-PL" altLang="pl-PL" sz="5400" b="1" dirty="0">
              <a:solidFill>
                <a:srgbClr val="25AAE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eaLnBrk="1" hangingPunct="1">
              <a:lnSpc>
                <a:spcPts val="6000"/>
              </a:lnSpc>
            </a:pPr>
            <a:r>
              <a:rPr lang="pl-PL" altLang="pl-PL" sz="6600" b="1" dirty="0" smtClean="0">
                <a:solidFill>
                  <a:srgbClr val="25AAE1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endParaRPr lang="pl-PL" altLang="pl-PL" sz="6600" b="1" dirty="0">
              <a:solidFill>
                <a:srgbClr val="25AAE1"/>
              </a:solidFill>
              <a:latin typeface="+mn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148" name="pole tekstowe 15"/>
          <p:cNvSpPr txBox="1">
            <a:spLocks noChangeArrowheads="1"/>
          </p:cNvSpPr>
          <p:nvPr/>
        </p:nvSpPr>
        <p:spPr bwMode="auto">
          <a:xfrm>
            <a:off x="365760" y="2124512"/>
            <a:ext cx="12752832" cy="827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800" dirty="0"/>
              <a:t>Ustawa </a:t>
            </a:r>
            <a:r>
              <a:rPr lang="pl-PL" sz="2800" dirty="0" smtClean="0"/>
              <a:t>z </a:t>
            </a:r>
            <a:r>
              <a:rPr lang="pl-PL" sz="2800" dirty="0"/>
              <a:t>dnia 14 grudnia 2016 </a:t>
            </a:r>
            <a:r>
              <a:rPr lang="pl-PL" sz="2800" dirty="0" smtClean="0"/>
              <a:t>r. Przepisy </a:t>
            </a:r>
            <a:r>
              <a:rPr lang="pl-PL" sz="2800" dirty="0"/>
              <a:t>wprowadzające ustawę – Prawo </a:t>
            </a:r>
            <a:r>
              <a:rPr lang="pl-PL" sz="2800" dirty="0" smtClean="0"/>
              <a:t>oświatowe zobowiązała rady </a:t>
            </a:r>
            <a:r>
              <a:rPr lang="pl-PL" sz="2800" dirty="0"/>
              <a:t>g</a:t>
            </a:r>
            <a:r>
              <a:rPr lang="pl-PL" sz="2800" dirty="0" smtClean="0"/>
              <a:t>min i powiatów do: 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podjęcia </a:t>
            </a:r>
            <a:r>
              <a:rPr lang="pl-PL" sz="2800" dirty="0"/>
              <a:t>uchwały w sprawie projektu </a:t>
            </a:r>
            <a:r>
              <a:rPr lang="pl-PL" sz="2800" dirty="0" smtClean="0"/>
              <a:t>dostosowania </a:t>
            </a:r>
            <a:r>
              <a:rPr lang="pl-PL" sz="2800" dirty="0"/>
              <a:t>sieci do nowego ustroju </a:t>
            </a:r>
            <a:r>
              <a:rPr lang="pl-PL" sz="2800" dirty="0" smtClean="0"/>
              <a:t>szkolnego;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uzyskania </a:t>
            </a:r>
            <a:r>
              <a:rPr lang="pl-PL" sz="2800" dirty="0"/>
              <a:t>opinii kuratora oświaty (opinia jest wiążąca</a:t>
            </a:r>
            <a:r>
              <a:rPr lang="pl-PL" sz="2800" dirty="0" smtClean="0"/>
              <a:t>);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uzyskania </a:t>
            </a:r>
            <a:r>
              <a:rPr lang="pl-PL" sz="2800" dirty="0"/>
              <a:t>opinii reprezentatywnych związku zawodowych </a:t>
            </a:r>
            <a:endParaRPr lang="pl-PL" sz="2800" dirty="0" smtClean="0"/>
          </a:p>
          <a:p>
            <a:pPr lvl="1" indent="0" algn="just"/>
            <a:r>
              <a:rPr lang="pl-PL" sz="2800" dirty="0" smtClean="0"/>
              <a:t>(</a:t>
            </a:r>
            <a:r>
              <a:rPr lang="pl-PL" sz="2800" dirty="0"/>
              <a:t>opinia nie jest wiążąca</a:t>
            </a:r>
            <a:r>
              <a:rPr lang="pl-PL" sz="2800" dirty="0" smtClean="0"/>
              <a:t>);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podjęcia </a:t>
            </a:r>
            <a:r>
              <a:rPr lang="pl-PL" sz="2800" dirty="0"/>
              <a:t>uchwały w sprawie dostosowania sieci do nowego ustroju </a:t>
            </a:r>
            <a:r>
              <a:rPr lang="pl-PL" sz="2800" dirty="0" smtClean="0"/>
              <a:t>szkolnego.</a:t>
            </a:r>
            <a:endParaRPr lang="pl-PL" sz="28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l-PL" sz="2800" dirty="0"/>
              <a:t>Odpowiadając na prośbę wielu </a:t>
            </a:r>
            <a:r>
              <a:rPr lang="pl-PL" sz="2800"/>
              <a:t>samorządowców </a:t>
            </a:r>
            <a:r>
              <a:rPr lang="pl-PL" sz="2800" smtClean="0"/>
              <a:t>przygotowaliśmy </a:t>
            </a:r>
            <a:r>
              <a:rPr lang="pl-PL" sz="2800" b="1" smtClean="0"/>
              <a:t>materiały </a:t>
            </a:r>
            <a:r>
              <a:rPr lang="pl-PL" sz="2800" b="1" dirty="0"/>
              <a:t>informacyjne </a:t>
            </a:r>
            <a:r>
              <a:rPr lang="pl-PL" sz="2800" b="1" dirty="0" smtClean="0"/>
              <a:t>oraz </a:t>
            </a:r>
            <a:r>
              <a:rPr lang="pl-PL" sz="2800" b="1" dirty="0"/>
              <a:t>projekt przykładowej uchwały dostosowującej sieć do nowego ustroju </a:t>
            </a:r>
            <a:r>
              <a:rPr lang="pl-PL" sz="2800" b="1" dirty="0" smtClean="0"/>
              <a:t>szkolnego (tzw. specuchwała)</a:t>
            </a:r>
            <a:r>
              <a:rPr lang="pl-PL" sz="2800" dirty="0" smtClean="0"/>
              <a:t>, </a:t>
            </a:r>
            <a:r>
              <a:rPr lang="pl-PL" sz="2800" dirty="0"/>
              <a:t>tak aby ułatwić samorządom przygotowanie się do wdrożenia nowego prawa.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lvl="0" algn="just"/>
            <a:endParaRPr lang="pl-PL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algn="just"/>
            <a:r>
              <a:rPr lang="pl-PL" sz="2400" dirty="0" smtClean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6151" name="pole tekstowe 20"/>
          <p:cNvSpPr txBox="1">
            <a:spLocks noChangeArrowheads="1"/>
          </p:cNvSpPr>
          <p:nvPr/>
        </p:nvSpPr>
        <p:spPr bwMode="auto">
          <a:xfrm>
            <a:off x="7184233" y="9201151"/>
            <a:ext cx="54506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2800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www.reformaedukacji.men.gov.pl</a:t>
            </a:r>
            <a:endParaRPr lang="pl-PL" altLang="pl-PL" sz="2000" b="1" dirty="0">
              <a:solidFill>
                <a:srgbClr val="1C1C4E"/>
              </a:solidFill>
              <a:latin typeface="+mn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2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8869083" y="9438101"/>
            <a:ext cx="3999981" cy="633984"/>
            <a:chOff x="8738087" y="9375648"/>
            <a:chExt cx="3999981" cy="633984"/>
          </a:xfrm>
        </p:grpSpPr>
        <p:sp>
          <p:nvSpPr>
            <p:cNvPr id="9" name="Prostokąt: zaokrąglone rogi 8"/>
            <p:cNvSpPr/>
            <p:nvPr/>
          </p:nvSpPr>
          <p:spPr bwMode="auto">
            <a:xfrm>
              <a:off x="8738087" y="9375648"/>
              <a:ext cx="3999981" cy="633984"/>
            </a:xfrm>
            <a:prstGeom prst="roundRect">
              <a:avLst/>
            </a:prstGeom>
            <a:noFill/>
            <a:ln w="25400">
              <a:solidFill>
                <a:srgbClr val="1C1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sz="1400"/>
            </a:p>
          </p:txBody>
        </p:sp>
        <p:sp>
          <p:nvSpPr>
            <p:cNvPr id="4102" name="pole tekstowe 9"/>
            <p:cNvSpPr txBox="1">
              <a:spLocks noChangeArrowheads="1"/>
            </p:cNvSpPr>
            <p:nvPr/>
          </p:nvSpPr>
          <p:spPr bwMode="auto">
            <a:xfrm>
              <a:off x="8985313" y="9499097"/>
              <a:ext cx="3474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l-PL" altLang="pl-PL" b="1" dirty="0" smtClean="0">
                  <a:solidFill>
                    <a:srgbClr val="1C1C4E"/>
                  </a:solidFill>
                  <a:latin typeface="+mn-lt"/>
                  <a:ea typeface="Lato Black" panose="020F0502020204030203" pitchFamily="34" charset="0"/>
                  <a:cs typeface="Lato Black" panose="020F0502020204030203" pitchFamily="34" charset="0"/>
                </a:rPr>
                <a:t>www.reformaedukacji.men.gov.pl</a:t>
              </a:r>
              <a:endParaRPr lang="pl-PL" altLang="pl-PL" sz="1100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5</a:t>
            </a:fld>
            <a:endParaRPr lang="pl-PL" b="1" dirty="0"/>
          </a:p>
        </p:txBody>
      </p:sp>
      <p:sp>
        <p:nvSpPr>
          <p:cNvPr id="10" name="pole tekstowe 9"/>
          <p:cNvSpPr txBox="1">
            <a:spLocks/>
          </p:cNvSpPr>
          <p:nvPr/>
        </p:nvSpPr>
        <p:spPr>
          <a:xfrm>
            <a:off x="308352" y="38706"/>
            <a:ext cx="11347200" cy="1631597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pl-PL" altLang="pl-PL" sz="4000" b="1" dirty="0" smtClean="0">
                <a:solidFill>
                  <a:srgbClr val="25AAE1"/>
                </a:solidFill>
                <a:latin typeface="+mj-lt"/>
              </a:rPr>
              <a:t>Uchwały podjęte przez rady </a:t>
            </a:r>
            <a:r>
              <a:rPr lang="pl-PL" altLang="pl-PL" sz="4000" b="1" dirty="0">
                <a:solidFill>
                  <a:srgbClr val="25AAE1"/>
                </a:solidFill>
                <a:latin typeface="+mj-lt"/>
              </a:rPr>
              <a:t>p</a:t>
            </a:r>
            <a:r>
              <a:rPr lang="pl-PL" altLang="pl-PL" sz="4000" b="1" dirty="0" smtClean="0">
                <a:solidFill>
                  <a:srgbClr val="25AAE1"/>
                </a:solidFill>
                <a:latin typeface="+mj-lt"/>
              </a:rPr>
              <a:t>owiatów </a:t>
            </a:r>
            <a:br>
              <a:rPr lang="pl-PL" altLang="pl-PL" sz="4000" b="1" dirty="0" smtClean="0">
                <a:solidFill>
                  <a:srgbClr val="25AAE1"/>
                </a:solidFill>
                <a:latin typeface="+mj-lt"/>
              </a:rPr>
            </a:br>
            <a:r>
              <a:rPr lang="pl-PL" altLang="pl-PL" sz="4000" b="1" dirty="0" smtClean="0">
                <a:solidFill>
                  <a:srgbClr val="25AAE1"/>
                </a:solidFill>
                <a:latin typeface="+mj-lt"/>
              </a:rPr>
              <a:t>w sprawie projektu dostosowania sieci szkół</a:t>
            </a:r>
            <a:endParaRPr lang="pl-PL" altLang="pl-PL" sz="4000" b="1" dirty="0">
              <a:solidFill>
                <a:srgbClr val="25AAE1"/>
              </a:solidFill>
              <a:latin typeface="+mj-lt"/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454656" y="1670303"/>
            <a:ext cx="8969760" cy="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a 13"/>
          <p:cNvGrpSpPr/>
          <p:nvPr/>
        </p:nvGrpSpPr>
        <p:grpSpPr>
          <a:xfrm>
            <a:off x="6234857" y="9442071"/>
            <a:ext cx="2548434" cy="633984"/>
            <a:chOff x="8738087" y="9375648"/>
            <a:chExt cx="3999981" cy="633984"/>
          </a:xfrm>
        </p:grpSpPr>
        <p:sp>
          <p:nvSpPr>
            <p:cNvPr id="15" name="Prostokąt: zaokrąglone rogi 8"/>
            <p:cNvSpPr/>
            <p:nvPr/>
          </p:nvSpPr>
          <p:spPr bwMode="auto">
            <a:xfrm>
              <a:off x="8738087" y="9375648"/>
              <a:ext cx="3999981" cy="633984"/>
            </a:xfrm>
            <a:prstGeom prst="roundRect">
              <a:avLst/>
            </a:prstGeom>
            <a:noFill/>
            <a:ln w="25400">
              <a:solidFill>
                <a:srgbClr val="1C1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sz="1400"/>
            </a:p>
          </p:txBody>
        </p:sp>
        <p:sp>
          <p:nvSpPr>
            <p:cNvPr id="16" name="pole tekstowe 9"/>
            <p:cNvSpPr txBox="1">
              <a:spLocks noChangeArrowheads="1"/>
            </p:cNvSpPr>
            <p:nvPr/>
          </p:nvSpPr>
          <p:spPr bwMode="auto">
            <a:xfrm>
              <a:off x="8985313" y="9499097"/>
              <a:ext cx="3474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l-PL" altLang="pl-PL" b="1" dirty="0" smtClean="0">
                  <a:solidFill>
                    <a:srgbClr val="1C1C4E"/>
                  </a:solidFill>
                  <a:latin typeface="+mn-lt"/>
                  <a:ea typeface="Lato Black" panose="020F0502020204030203" pitchFamily="34" charset="0"/>
                  <a:cs typeface="Lato Black" panose="020F0502020204030203" pitchFamily="34" charset="0"/>
                </a:rPr>
                <a:t>Stan na 08.03.2017</a:t>
              </a:r>
              <a:endParaRPr lang="pl-PL" altLang="pl-PL" sz="1100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380817"/>
            <a:ext cx="12244950" cy="990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7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8869083" y="9438101"/>
            <a:ext cx="3999981" cy="633984"/>
            <a:chOff x="8738087" y="9375648"/>
            <a:chExt cx="3999981" cy="633984"/>
          </a:xfrm>
        </p:grpSpPr>
        <p:sp>
          <p:nvSpPr>
            <p:cNvPr id="9" name="Prostokąt: zaokrąglone rogi 8"/>
            <p:cNvSpPr/>
            <p:nvPr/>
          </p:nvSpPr>
          <p:spPr bwMode="auto">
            <a:xfrm>
              <a:off x="8738087" y="9375648"/>
              <a:ext cx="3999981" cy="633984"/>
            </a:xfrm>
            <a:prstGeom prst="roundRect">
              <a:avLst/>
            </a:prstGeom>
            <a:noFill/>
            <a:ln w="25400">
              <a:solidFill>
                <a:srgbClr val="1C1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sz="1400"/>
            </a:p>
          </p:txBody>
        </p:sp>
        <p:sp>
          <p:nvSpPr>
            <p:cNvPr id="4102" name="pole tekstowe 9"/>
            <p:cNvSpPr txBox="1">
              <a:spLocks noChangeArrowheads="1"/>
            </p:cNvSpPr>
            <p:nvPr/>
          </p:nvSpPr>
          <p:spPr bwMode="auto">
            <a:xfrm>
              <a:off x="8985313" y="9499097"/>
              <a:ext cx="3474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l-PL" altLang="pl-PL" b="1" dirty="0" smtClean="0">
                  <a:solidFill>
                    <a:srgbClr val="1C1C4E"/>
                  </a:solidFill>
                  <a:latin typeface="+mn-lt"/>
                  <a:ea typeface="Lato Black" panose="020F0502020204030203" pitchFamily="34" charset="0"/>
                  <a:cs typeface="Lato Black" panose="020F0502020204030203" pitchFamily="34" charset="0"/>
                </a:rPr>
                <a:t>www.reformaedukacji.men.gov.pl</a:t>
              </a:r>
              <a:endParaRPr lang="pl-PL" altLang="pl-PL" sz="1100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6</a:t>
            </a:fld>
            <a:endParaRPr lang="pl-PL" b="1" dirty="0"/>
          </a:p>
        </p:txBody>
      </p:sp>
      <p:sp>
        <p:nvSpPr>
          <p:cNvPr id="10" name="pole tekstowe 9"/>
          <p:cNvSpPr txBox="1">
            <a:spLocks/>
          </p:cNvSpPr>
          <p:nvPr/>
        </p:nvSpPr>
        <p:spPr>
          <a:xfrm>
            <a:off x="308352" y="38706"/>
            <a:ext cx="11347200" cy="1631597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pl-PL" altLang="pl-PL" sz="4000" b="1" dirty="0" smtClean="0">
                <a:solidFill>
                  <a:srgbClr val="25AAE1"/>
                </a:solidFill>
                <a:latin typeface="+mj-lt"/>
              </a:rPr>
              <a:t>Uchwały podjęte przez rady </a:t>
            </a:r>
            <a:r>
              <a:rPr lang="pl-PL" altLang="pl-PL" sz="4000" b="1" dirty="0">
                <a:solidFill>
                  <a:srgbClr val="25AAE1"/>
                </a:solidFill>
                <a:latin typeface="+mj-lt"/>
              </a:rPr>
              <a:t>p</a:t>
            </a:r>
            <a:r>
              <a:rPr lang="pl-PL" altLang="pl-PL" sz="4000" b="1" dirty="0" smtClean="0">
                <a:solidFill>
                  <a:srgbClr val="25AAE1"/>
                </a:solidFill>
                <a:latin typeface="+mj-lt"/>
              </a:rPr>
              <a:t>owiatów </a:t>
            </a:r>
            <a:br>
              <a:rPr lang="pl-PL" altLang="pl-PL" sz="4000" b="1" dirty="0" smtClean="0">
                <a:solidFill>
                  <a:srgbClr val="25AAE1"/>
                </a:solidFill>
                <a:latin typeface="+mj-lt"/>
              </a:rPr>
            </a:br>
            <a:r>
              <a:rPr lang="pl-PL" altLang="pl-PL" sz="4000" b="1" dirty="0" smtClean="0">
                <a:solidFill>
                  <a:srgbClr val="25AAE1"/>
                </a:solidFill>
                <a:latin typeface="+mj-lt"/>
              </a:rPr>
              <a:t>w sprawie projektu dostosowania sieci szkół</a:t>
            </a:r>
            <a:endParaRPr lang="pl-PL" altLang="pl-PL" sz="4000" b="1" dirty="0">
              <a:solidFill>
                <a:srgbClr val="25AAE1"/>
              </a:solidFill>
              <a:latin typeface="+mj-lt"/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454656" y="1670303"/>
            <a:ext cx="8969760" cy="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a 13"/>
          <p:cNvGrpSpPr/>
          <p:nvPr/>
        </p:nvGrpSpPr>
        <p:grpSpPr>
          <a:xfrm>
            <a:off x="6234857" y="9442071"/>
            <a:ext cx="2548434" cy="633984"/>
            <a:chOff x="8738087" y="9375648"/>
            <a:chExt cx="3999981" cy="633984"/>
          </a:xfrm>
        </p:grpSpPr>
        <p:sp>
          <p:nvSpPr>
            <p:cNvPr id="15" name="Prostokąt: zaokrąglone rogi 8"/>
            <p:cNvSpPr/>
            <p:nvPr/>
          </p:nvSpPr>
          <p:spPr bwMode="auto">
            <a:xfrm>
              <a:off x="8738087" y="9375648"/>
              <a:ext cx="3999981" cy="633984"/>
            </a:xfrm>
            <a:prstGeom prst="roundRect">
              <a:avLst/>
            </a:prstGeom>
            <a:noFill/>
            <a:ln w="25400">
              <a:solidFill>
                <a:srgbClr val="1C1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sz="1400"/>
            </a:p>
          </p:txBody>
        </p:sp>
        <p:sp>
          <p:nvSpPr>
            <p:cNvPr id="16" name="pole tekstowe 9"/>
            <p:cNvSpPr txBox="1">
              <a:spLocks noChangeArrowheads="1"/>
            </p:cNvSpPr>
            <p:nvPr/>
          </p:nvSpPr>
          <p:spPr bwMode="auto">
            <a:xfrm>
              <a:off x="8985313" y="9499097"/>
              <a:ext cx="3474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l-PL" altLang="pl-PL" b="1" dirty="0" smtClean="0">
                  <a:solidFill>
                    <a:srgbClr val="1C1C4E"/>
                  </a:solidFill>
                  <a:latin typeface="+mn-lt"/>
                  <a:ea typeface="Lato Black" panose="020F0502020204030203" pitchFamily="34" charset="0"/>
                  <a:cs typeface="Lato Black" panose="020F0502020204030203" pitchFamily="34" charset="0"/>
                </a:rPr>
                <a:t>Stan na 08.03.2017</a:t>
              </a:r>
              <a:endParaRPr lang="pl-PL" altLang="pl-PL" sz="1100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0" y="1187604"/>
            <a:ext cx="11882487" cy="909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8869083" y="9438101"/>
            <a:ext cx="3999981" cy="633984"/>
            <a:chOff x="8738087" y="9375648"/>
            <a:chExt cx="3999981" cy="633984"/>
          </a:xfrm>
        </p:grpSpPr>
        <p:sp>
          <p:nvSpPr>
            <p:cNvPr id="9" name="Prostokąt: zaokrąglone rogi 8"/>
            <p:cNvSpPr/>
            <p:nvPr/>
          </p:nvSpPr>
          <p:spPr bwMode="auto">
            <a:xfrm>
              <a:off x="8738087" y="9375648"/>
              <a:ext cx="3999981" cy="633984"/>
            </a:xfrm>
            <a:prstGeom prst="roundRect">
              <a:avLst/>
            </a:prstGeom>
            <a:noFill/>
            <a:ln w="25400">
              <a:solidFill>
                <a:srgbClr val="1C1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sz="1400"/>
            </a:p>
          </p:txBody>
        </p:sp>
        <p:sp>
          <p:nvSpPr>
            <p:cNvPr id="4102" name="pole tekstowe 9"/>
            <p:cNvSpPr txBox="1">
              <a:spLocks noChangeArrowheads="1"/>
            </p:cNvSpPr>
            <p:nvPr/>
          </p:nvSpPr>
          <p:spPr bwMode="auto">
            <a:xfrm>
              <a:off x="8985313" y="9499097"/>
              <a:ext cx="3474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l-PL" altLang="pl-PL" b="1" dirty="0" smtClean="0">
                  <a:solidFill>
                    <a:srgbClr val="1C1C4E"/>
                  </a:solidFill>
                  <a:latin typeface="+mn-lt"/>
                  <a:ea typeface="Lato Black" panose="020F0502020204030203" pitchFamily="34" charset="0"/>
                  <a:cs typeface="Lato Black" panose="020F0502020204030203" pitchFamily="34" charset="0"/>
                </a:rPr>
                <a:t>www.reformaedukacji.men.gov.pl</a:t>
              </a:r>
              <a:endParaRPr lang="pl-PL" altLang="pl-PL" sz="1100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7</a:t>
            </a:fld>
            <a:endParaRPr lang="pl-PL" b="1" dirty="0"/>
          </a:p>
        </p:txBody>
      </p:sp>
      <p:sp>
        <p:nvSpPr>
          <p:cNvPr id="10" name="pole tekstowe 9"/>
          <p:cNvSpPr txBox="1">
            <a:spLocks/>
          </p:cNvSpPr>
          <p:nvPr/>
        </p:nvSpPr>
        <p:spPr>
          <a:xfrm>
            <a:off x="308352" y="38706"/>
            <a:ext cx="11347200" cy="1631597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pl-PL" altLang="pl-PL" sz="4000" b="1" dirty="0">
                <a:solidFill>
                  <a:srgbClr val="25AAE1"/>
                </a:solidFill>
              </a:rPr>
              <a:t>Uchwały podjęte przez rady gmin</a:t>
            </a:r>
            <a:br>
              <a:rPr lang="pl-PL" altLang="pl-PL" sz="4000" b="1" dirty="0">
                <a:solidFill>
                  <a:srgbClr val="25AAE1"/>
                </a:solidFill>
              </a:rPr>
            </a:br>
            <a:r>
              <a:rPr lang="pl-PL" altLang="pl-PL" sz="4000" b="1" dirty="0">
                <a:solidFill>
                  <a:srgbClr val="25AAE1"/>
                </a:solidFill>
              </a:rPr>
              <a:t>w sprawie projektu dostosowania sieci szkół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454656" y="1670303"/>
            <a:ext cx="8969760" cy="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a 10"/>
          <p:cNvGrpSpPr/>
          <p:nvPr/>
        </p:nvGrpSpPr>
        <p:grpSpPr>
          <a:xfrm>
            <a:off x="6234857" y="9442071"/>
            <a:ext cx="2548434" cy="633984"/>
            <a:chOff x="8738087" y="9375648"/>
            <a:chExt cx="3999981" cy="633984"/>
          </a:xfrm>
        </p:grpSpPr>
        <p:sp>
          <p:nvSpPr>
            <p:cNvPr id="12" name="Prostokąt: zaokrąglone rogi 8"/>
            <p:cNvSpPr/>
            <p:nvPr/>
          </p:nvSpPr>
          <p:spPr bwMode="auto">
            <a:xfrm>
              <a:off x="8738087" y="9375648"/>
              <a:ext cx="3999981" cy="633984"/>
            </a:xfrm>
            <a:prstGeom prst="roundRect">
              <a:avLst/>
            </a:prstGeom>
            <a:noFill/>
            <a:ln w="25400">
              <a:solidFill>
                <a:srgbClr val="1C1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sz="1400"/>
            </a:p>
          </p:txBody>
        </p:sp>
        <p:sp>
          <p:nvSpPr>
            <p:cNvPr id="13" name="pole tekstowe 9"/>
            <p:cNvSpPr txBox="1">
              <a:spLocks noChangeArrowheads="1"/>
            </p:cNvSpPr>
            <p:nvPr/>
          </p:nvSpPr>
          <p:spPr bwMode="auto">
            <a:xfrm>
              <a:off x="8985313" y="9499097"/>
              <a:ext cx="3474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l-PL" altLang="pl-PL" b="1" dirty="0" smtClean="0">
                  <a:solidFill>
                    <a:srgbClr val="1C1C4E"/>
                  </a:solidFill>
                  <a:latin typeface="+mn-lt"/>
                  <a:ea typeface="Lato Black" panose="020F0502020204030203" pitchFamily="34" charset="0"/>
                  <a:cs typeface="Lato Black" panose="020F0502020204030203" pitchFamily="34" charset="0"/>
                </a:rPr>
                <a:t>Stan na 08.03.2017</a:t>
              </a:r>
              <a:endParaRPr lang="pl-PL" altLang="pl-PL" sz="1100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409569"/>
            <a:ext cx="12337143" cy="987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8869083" y="9438101"/>
            <a:ext cx="3999981" cy="633984"/>
            <a:chOff x="8738087" y="9375648"/>
            <a:chExt cx="3999981" cy="633984"/>
          </a:xfrm>
        </p:grpSpPr>
        <p:sp>
          <p:nvSpPr>
            <p:cNvPr id="9" name="Prostokąt: zaokrąglone rogi 8"/>
            <p:cNvSpPr/>
            <p:nvPr/>
          </p:nvSpPr>
          <p:spPr bwMode="auto">
            <a:xfrm>
              <a:off x="8738087" y="9375648"/>
              <a:ext cx="3999981" cy="633984"/>
            </a:xfrm>
            <a:prstGeom prst="roundRect">
              <a:avLst/>
            </a:prstGeom>
            <a:noFill/>
            <a:ln w="25400">
              <a:solidFill>
                <a:srgbClr val="1C1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sz="1400"/>
            </a:p>
          </p:txBody>
        </p:sp>
        <p:sp>
          <p:nvSpPr>
            <p:cNvPr id="4102" name="pole tekstowe 9"/>
            <p:cNvSpPr txBox="1">
              <a:spLocks noChangeArrowheads="1"/>
            </p:cNvSpPr>
            <p:nvPr/>
          </p:nvSpPr>
          <p:spPr bwMode="auto">
            <a:xfrm>
              <a:off x="8985313" y="9499097"/>
              <a:ext cx="3474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l-PL" altLang="pl-PL" b="1" dirty="0" smtClean="0">
                  <a:solidFill>
                    <a:srgbClr val="1C1C4E"/>
                  </a:solidFill>
                  <a:latin typeface="+mn-lt"/>
                  <a:ea typeface="Lato Black" panose="020F0502020204030203" pitchFamily="34" charset="0"/>
                  <a:cs typeface="Lato Black" panose="020F0502020204030203" pitchFamily="34" charset="0"/>
                </a:rPr>
                <a:t>www.reformaedukacji.men.gov.pl</a:t>
              </a:r>
              <a:endParaRPr lang="pl-PL" altLang="pl-PL" sz="1100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12870845" y="9489891"/>
            <a:ext cx="845155" cy="547688"/>
          </a:xfrm>
        </p:spPr>
        <p:txBody>
          <a:bodyPr/>
          <a:lstStyle/>
          <a:p>
            <a:pPr algn="ctr">
              <a:defRPr/>
            </a:pPr>
            <a:fld id="{D4C31E1D-B36F-49F7-A4FE-680AE070E0D6}" type="slidenum">
              <a:rPr lang="pl-PL" b="1" smtClean="0"/>
              <a:pPr algn="ctr">
                <a:defRPr/>
              </a:pPr>
              <a:t>8</a:t>
            </a:fld>
            <a:endParaRPr lang="pl-PL" b="1" dirty="0"/>
          </a:p>
        </p:txBody>
      </p:sp>
      <p:sp>
        <p:nvSpPr>
          <p:cNvPr id="10" name="pole tekstowe 9"/>
          <p:cNvSpPr txBox="1">
            <a:spLocks/>
          </p:cNvSpPr>
          <p:nvPr/>
        </p:nvSpPr>
        <p:spPr>
          <a:xfrm>
            <a:off x="308352" y="38706"/>
            <a:ext cx="11347200" cy="1631597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 anchor="ctr">
            <a:noAutofit/>
          </a:bodyPr>
          <a:lstStyle/>
          <a:p>
            <a:r>
              <a:rPr lang="pl-PL" altLang="pl-PL" sz="4000" b="1" dirty="0">
                <a:solidFill>
                  <a:srgbClr val="25AAE1"/>
                </a:solidFill>
              </a:rPr>
              <a:t>Uchwały podjęte przez rady gmin</a:t>
            </a:r>
            <a:br>
              <a:rPr lang="pl-PL" altLang="pl-PL" sz="4000" b="1" dirty="0">
                <a:solidFill>
                  <a:srgbClr val="25AAE1"/>
                </a:solidFill>
              </a:rPr>
            </a:br>
            <a:r>
              <a:rPr lang="pl-PL" altLang="pl-PL" sz="4000" b="1" dirty="0">
                <a:solidFill>
                  <a:srgbClr val="25AAE1"/>
                </a:solidFill>
              </a:rPr>
              <a:t>w sprawie projektu dostosowania sieci szkół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454656" y="1670303"/>
            <a:ext cx="8969760" cy="0"/>
          </a:xfrm>
          <a:prstGeom prst="line">
            <a:avLst/>
          </a:prstGeom>
          <a:ln w="28575" cmpd="sng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a 10"/>
          <p:cNvGrpSpPr/>
          <p:nvPr/>
        </p:nvGrpSpPr>
        <p:grpSpPr>
          <a:xfrm>
            <a:off x="6234857" y="9442071"/>
            <a:ext cx="2548434" cy="633984"/>
            <a:chOff x="8738087" y="9375648"/>
            <a:chExt cx="3999981" cy="633984"/>
          </a:xfrm>
        </p:grpSpPr>
        <p:sp>
          <p:nvSpPr>
            <p:cNvPr id="12" name="Prostokąt: zaokrąglone rogi 8"/>
            <p:cNvSpPr/>
            <p:nvPr/>
          </p:nvSpPr>
          <p:spPr bwMode="auto">
            <a:xfrm>
              <a:off x="8738087" y="9375648"/>
              <a:ext cx="3999981" cy="633984"/>
            </a:xfrm>
            <a:prstGeom prst="roundRect">
              <a:avLst/>
            </a:prstGeom>
            <a:noFill/>
            <a:ln w="25400">
              <a:solidFill>
                <a:srgbClr val="1C1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sz="1400"/>
            </a:p>
          </p:txBody>
        </p:sp>
        <p:sp>
          <p:nvSpPr>
            <p:cNvPr id="13" name="pole tekstowe 9"/>
            <p:cNvSpPr txBox="1">
              <a:spLocks noChangeArrowheads="1"/>
            </p:cNvSpPr>
            <p:nvPr/>
          </p:nvSpPr>
          <p:spPr bwMode="auto">
            <a:xfrm>
              <a:off x="8985313" y="9499097"/>
              <a:ext cx="3474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l-PL" altLang="pl-PL" b="1" dirty="0" smtClean="0">
                  <a:solidFill>
                    <a:srgbClr val="1C1C4E"/>
                  </a:solidFill>
                  <a:latin typeface="+mn-lt"/>
                  <a:ea typeface="Lato Black" panose="020F0502020204030203" pitchFamily="34" charset="0"/>
                  <a:cs typeface="Lato Black" panose="020F0502020204030203" pitchFamily="34" charset="0"/>
                </a:rPr>
                <a:t>Stan na 08.03.2017</a:t>
              </a:r>
              <a:endParaRPr lang="pl-PL" altLang="pl-PL" sz="1100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77" y="1070702"/>
            <a:ext cx="11797587" cy="903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7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8" y="3490913"/>
            <a:ext cx="5995988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3738563"/>
            <a:ext cx="5186363" cy="164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2554514" y="7955968"/>
            <a:ext cx="833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reformaedukacji@men.gov.pl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20"/>
          <p:cNvSpPr txBox="1">
            <a:spLocks noChangeArrowheads="1"/>
          </p:cNvSpPr>
          <p:nvPr/>
        </p:nvSpPr>
        <p:spPr bwMode="auto">
          <a:xfrm>
            <a:off x="2191658" y="6647543"/>
            <a:ext cx="90133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l-PL" altLang="pl-PL" sz="4800" b="1" dirty="0">
                <a:solidFill>
                  <a:srgbClr val="1C1C4E"/>
                </a:solidFill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www.reformaedukacji.men.gov.pl</a:t>
            </a:r>
            <a:endParaRPr lang="pl-PL" altLang="pl-PL" sz="4000" b="1" dirty="0">
              <a:solidFill>
                <a:srgbClr val="1C1C4E"/>
              </a:solidFill>
              <a:latin typeface="+mn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8776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163</Words>
  <Application>Microsoft Office PowerPoint</Application>
  <PresentationFormat>Niestandardowy</PresentationFormat>
  <Paragraphs>44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Filip Staszewski</dc:creator>
  <cp:lastModifiedBy>Tomasz Pleban</cp:lastModifiedBy>
  <cp:revision>53</cp:revision>
  <cp:lastPrinted>2017-03-09T09:27:56Z</cp:lastPrinted>
  <dcterms:created xsi:type="dcterms:W3CDTF">2016-11-08T11:18:44Z</dcterms:created>
  <dcterms:modified xsi:type="dcterms:W3CDTF">2017-03-09T09:32:59Z</dcterms:modified>
</cp:coreProperties>
</file>