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1" r:id="rId2"/>
    <p:sldId id="264" r:id="rId3"/>
    <p:sldId id="263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pl-PL" sz="2800" b="0" dirty="0"/>
              <a:t>Wiek badanych osób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Arkusz9!$B$1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cat>
            <c:strRef>
              <c:f>Arkusz9!$A$2:$A$7</c:f>
              <c:strCache>
                <c:ptCount val="6"/>
                <c:pt idx="0">
                  <c:v>15-19</c:v>
                </c:pt>
                <c:pt idx="1">
                  <c:v>20-25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50+</c:v>
                </c:pt>
              </c:strCache>
            </c:strRef>
          </c:cat>
          <c:val>
            <c:numRef>
              <c:f>Arkusz9!$B$2:$B$7</c:f>
              <c:numCache>
                <c:formatCode>General</c:formatCode>
                <c:ptCount val="6"/>
                <c:pt idx="0">
                  <c:v>652</c:v>
                </c:pt>
                <c:pt idx="1">
                  <c:v>72</c:v>
                </c:pt>
                <c:pt idx="2">
                  <c:v>19</c:v>
                </c:pt>
                <c:pt idx="3">
                  <c:v>39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</c:ser>
        <c:ser>
          <c:idx val="1"/>
          <c:order val="1"/>
          <c:tx>
            <c:strRef>
              <c:f>Arkusz9!$C$1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Arkusz9!$A$2:$A$7</c:f>
              <c:strCache>
                <c:ptCount val="6"/>
                <c:pt idx="0">
                  <c:v>15-19</c:v>
                </c:pt>
                <c:pt idx="1">
                  <c:v>20-25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50+</c:v>
                </c:pt>
              </c:strCache>
            </c:strRef>
          </c:cat>
          <c:val>
            <c:numRef>
              <c:f>Arkusz9!$C$2:$C$7</c:f>
              <c:numCache>
                <c:formatCode>General</c:formatCode>
                <c:ptCount val="6"/>
                <c:pt idx="0">
                  <c:v>76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6704"/>
        <c:axId val="20138240"/>
      </c:barChart>
      <c:catAx>
        <c:axId val="20136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138240"/>
        <c:crosses val="autoZero"/>
        <c:auto val="1"/>
        <c:lblAlgn val="ctr"/>
        <c:lblOffset val="100"/>
        <c:noMultiLvlLbl val="0"/>
      </c:catAx>
      <c:valAx>
        <c:axId val="20138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20136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300" baseline="0"/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Jakie działania by Pan (i) podjął (ęła) przed wyjazdem. </a:t>
            </a:r>
            <a:br>
              <a:rPr lang="pl-PL" sz="2000"/>
            </a:br>
            <a:r>
              <a:rPr lang="pl-PL" sz="2000"/>
              <a:t>Proszę wymienić</a:t>
            </a:r>
            <a:r>
              <a:rPr lang="pl-PL" sz="2000" baseline="0"/>
              <a:t> ok. pięciu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5472240956861004E-2"/>
          <c:y val="0.20761136192115326"/>
          <c:w val="0.54743832509483525"/>
          <c:h val="0.6945066294817633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/>
            </a:pPr>
            <a:r>
              <a:rPr lang="pl-PL" sz="1600" baseline="0" dirty="0"/>
              <a:t>Jakie działania by Pan (i) podjął (ęła) przed wyjazdem. </a:t>
            </a:r>
            <a:br>
              <a:rPr lang="pl-PL" sz="1600" baseline="0" dirty="0"/>
            </a:br>
            <a:r>
              <a:rPr lang="pl-PL" sz="1600" baseline="0" dirty="0"/>
              <a:t>Proszę wymienić ok. pięciu</a:t>
            </a:r>
            <a:endParaRPr lang="en-US" sz="1600" baseline="0" dirty="0"/>
          </a:p>
        </c:rich>
      </c:tx>
      <c:layout>
        <c:manualLayout>
          <c:xMode val="edge"/>
          <c:yMode val="edge"/>
          <c:x val="2.0170367807996154E-2"/>
          <c:y val="5.13525979706770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Arkusz9!$B$184</c:f>
              <c:strCache>
                <c:ptCount val="1"/>
                <c:pt idx="0">
                  <c:v>Badana grupa ogółem</c:v>
                </c:pt>
              </c:strCache>
            </c:strRef>
          </c:tx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57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Arkusz9!$A$185:$A$196</c:f>
              <c:strCache>
                <c:ptCount val="12"/>
                <c:pt idx="0">
                  <c:v>Weryfikacja oferty pracy i pracodawcy</c:v>
                </c:pt>
                <c:pt idx="1">
                  <c:v>Nauka języka, w tym branżowego</c:v>
                </c:pt>
                <c:pt idx="2">
                  <c:v>Poszerzenie wiedzy na temat kraju docelowego</c:v>
                </c:pt>
                <c:pt idx="3">
                  <c:v>Zdobycie informacji na temat prawa pracy, warunków pracy za granicą, wysokości zarobków w danym zawodzie</c:v>
                </c:pt>
                <c:pt idx="4">
                  <c:v>Konsultowanie wyjazdu i jego szczegółów</c:v>
                </c:pt>
                <c:pt idx="5">
                  <c:v>Zapewnienie sobie zakwaterowania</c:v>
                </c:pt>
                <c:pt idx="6">
                  <c:v>Przygotowanie niezbędnych dokumentów, sprawdzenie ważności ubezpieczeń, dokumentów tożsamości, podróży</c:v>
                </c:pt>
                <c:pt idx="7">
                  <c:v>Odłożenie środków finansowych „na start”</c:v>
                </c:pt>
                <c:pt idx="8">
                  <c:v>Ubezpieczenie (EKUZ, NNW, szczepienia)</c:v>
                </c:pt>
                <c:pt idx="9">
                  <c:v>Pozostawienie szczegółowych danych kontaktowych rodzinie, ustalenie częstotliwości kontaktów</c:v>
                </c:pt>
                <c:pt idx="10">
                  <c:v>Planowanie wspólnego wyjazdu z kimś bliskim</c:v>
                </c:pt>
                <c:pt idx="11">
                  <c:v>Hasło bezpieczeństwa</c:v>
                </c:pt>
              </c:strCache>
            </c:strRef>
          </c:cat>
          <c:val>
            <c:numRef>
              <c:f>Arkusz9!$B$185:$B$196</c:f>
              <c:numCache>
                <c:formatCode>General</c:formatCode>
                <c:ptCount val="12"/>
                <c:pt idx="0">
                  <c:v>406</c:v>
                </c:pt>
                <c:pt idx="1">
                  <c:v>275</c:v>
                </c:pt>
                <c:pt idx="2">
                  <c:v>186</c:v>
                </c:pt>
                <c:pt idx="3">
                  <c:v>186</c:v>
                </c:pt>
                <c:pt idx="4">
                  <c:v>149</c:v>
                </c:pt>
                <c:pt idx="5">
                  <c:v>142</c:v>
                </c:pt>
                <c:pt idx="6">
                  <c:v>124</c:v>
                </c:pt>
                <c:pt idx="7">
                  <c:v>92</c:v>
                </c:pt>
                <c:pt idx="8">
                  <c:v>75</c:v>
                </c:pt>
                <c:pt idx="9">
                  <c:v>43</c:v>
                </c:pt>
                <c:pt idx="10">
                  <c:v>21</c:v>
                </c:pt>
                <c:pt idx="11">
                  <c:v>16</c:v>
                </c:pt>
              </c:numCache>
            </c:numRef>
          </c:val>
        </c:ser>
        <c:ser>
          <c:idx val="1"/>
          <c:order val="1"/>
          <c:tx>
            <c:strRef>
              <c:f>Arkusz9!$C$184</c:f>
              <c:strCache>
                <c:ptCount val="1"/>
                <c:pt idx="0">
                  <c:v>% wszystkich wskazań</c:v>
                </c:pt>
              </c:strCache>
            </c:strRef>
          </c:tx>
          <c:cat>
            <c:strRef>
              <c:f>Arkusz9!$A$185:$A$196</c:f>
              <c:strCache>
                <c:ptCount val="12"/>
                <c:pt idx="0">
                  <c:v>Weryfikacja oferty pracy i pracodawcy</c:v>
                </c:pt>
                <c:pt idx="1">
                  <c:v>Nauka języka, w tym branżowego</c:v>
                </c:pt>
                <c:pt idx="2">
                  <c:v>Poszerzenie wiedzy na temat kraju docelowego</c:v>
                </c:pt>
                <c:pt idx="3">
                  <c:v>Zdobycie informacji na temat prawa pracy, warunków pracy za granicą, wysokości zarobków w danym zawodzie</c:v>
                </c:pt>
                <c:pt idx="4">
                  <c:v>Konsultowanie wyjazdu i jego szczegółów</c:v>
                </c:pt>
                <c:pt idx="5">
                  <c:v>Zapewnienie sobie zakwaterowania</c:v>
                </c:pt>
                <c:pt idx="6">
                  <c:v>Przygotowanie niezbędnych dokumentów, sprawdzenie ważności ubezpieczeń, dokumentów tożsamości, podróży</c:v>
                </c:pt>
                <c:pt idx="7">
                  <c:v>Odłożenie środków finansowych „na start”</c:v>
                </c:pt>
                <c:pt idx="8">
                  <c:v>Ubezpieczenie (EKUZ, NNW, szczepienia)</c:v>
                </c:pt>
                <c:pt idx="9">
                  <c:v>Pozostawienie szczegółowych danych kontaktowych rodzinie, ustalenie częstotliwości kontaktów</c:v>
                </c:pt>
                <c:pt idx="10">
                  <c:v>Planowanie wspólnego wyjazdu z kimś bliskim</c:v>
                </c:pt>
                <c:pt idx="11">
                  <c:v>Hasło bezpieczeństwa</c:v>
                </c:pt>
              </c:strCache>
            </c:strRef>
          </c:cat>
          <c:val>
            <c:numRef>
              <c:f>Arkusz9!$C$185:$C$196</c:f>
              <c:numCache>
                <c:formatCode>General</c:formatCode>
                <c:ptCount val="12"/>
                <c:pt idx="0">
                  <c:v>24</c:v>
                </c:pt>
                <c:pt idx="1">
                  <c:v>16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18587354747688"/>
          <c:y val="1.0816971311573661E-2"/>
          <c:w val="0.39431391891136663"/>
          <c:h val="0.98441832785196814"/>
        </c:manualLayout>
      </c:layout>
      <c:overlay val="0"/>
      <c:txPr>
        <a:bodyPr/>
        <a:lstStyle/>
        <a:p>
          <a:pPr>
            <a:defRPr sz="1250" kern="1600" spc="0" baseline="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pl-PL" sz="2800" b="0" dirty="0"/>
              <a:t>Płeć badanych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Arkusz9!$B$27</c:f>
              <c:strCache>
                <c:ptCount val="1"/>
                <c:pt idx="0">
                  <c:v>Liczba</c:v>
                </c:pt>
              </c:strCache>
            </c:strRef>
          </c:tx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Arkusz9!$A$28:$A$29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Arkusz9!$B$28:$B$29</c:f>
              <c:numCache>
                <c:formatCode>General</c:formatCode>
                <c:ptCount val="2"/>
                <c:pt idx="0">
                  <c:v>588</c:v>
                </c:pt>
                <c:pt idx="1">
                  <c:v>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1" i="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640" baseline="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pl-PL" b="0" dirty="0"/>
              <a:t>Czy w ostatnich 5 latach byłeś/byłaś za </a:t>
            </a:r>
            <a:r>
              <a:rPr lang="pl-PL" b="0" dirty="0" smtClean="0"/>
              <a:t>granicą?</a:t>
            </a:r>
            <a:endParaRPr lang="pl-PL" b="0" dirty="0"/>
          </a:p>
        </c:rich>
      </c:tx>
      <c:layout>
        <c:manualLayout>
          <c:xMode val="edge"/>
          <c:yMode val="edge"/>
          <c:x val="0.31379495965782056"/>
          <c:y val="1.062778666147846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895705890913471"/>
          <c:y val="0.20014850475296805"/>
          <c:w val="0.793275662734369"/>
          <c:h val="0.50309667992464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Arkusz9!$B$44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Arkusz9!$A$45:$A$48</c:f>
              <c:strCache>
                <c:ptCount val="4"/>
                <c:pt idx="0">
                  <c:v>Tak</c:v>
                </c:pt>
                <c:pt idx="1">
                  <c:v>Nie</c:v>
                </c:pt>
                <c:pt idx="2">
                  <c:v>Nie, ale byłam/łem wcześniej</c:v>
                </c:pt>
                <c:pt idx="3">
                  <c:v>Nigdy </c:v>
                </c:pt>
              </c:strCache>
            </c:strRef>
          </c:cat>
          <c:val>
            <c:numRef>
              <c:f>Arkusz9!$B$45:$B$48</c:f>
              <c:numCache>
                <c:formatCode>General</c:formatCode>
                <c:ptCount val="4"/>
                <c:pt idx="0">
                  <c:v>421</c:v>
                </c:pt>
                <c:pt idx="1">
                  <c:v>298</c:v>
                </c:pt>
                <c:pt idx="2">
                  <c:v>41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Arkusz9!$C$44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Arkusz9!$A$45:$A$48</c:f>
              <c:strCache>
                <c:ptCount val="4"/>
                <c:pt idx="0">
                  <c:v>Tak</c:v>
                </c:pt>
                <c:pt idx="1">
                  <c:v>Nie</c:v>
                </c:pt>
                <c:pt idx="2">
                  <c:v>Nie, ale byłam/łem wcześniej</c:v>
                </c:pt>
                <c:pt idx="3">
                  <c:v>Nigdy </c:v>
                </c:pt>
              </c:strCache>
            </c:strRef>
          </c:cat>
          <c:val>
            <c:numRef>
              <c:f>Arkusz9!$C$45:$C$48</c:f>
              <c:numCache>
                <c:formatCode>General</c:formatCode>
                <c:ptCount val="4"/>
                <c:pt idx="0">
                  <c:v>49</c:v>
                </c:pt>
                <c:pt idx="1">
                  <c:v>35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58880"/>
        <c:axId val="49260416"/>
      </c:barChart>
      <c:catAx>
        <c:axId val="49258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9260416"/>
        <c:crosses val="autoZero"/>
        <c:auto val="1"/>
        <c:lblAlgn val="ctr"/>
        <c:lblOffset val="100"/>
        <c:noMultiLvlLbl val="0"/>
      </c:catAx>
      <c:valAx>
        <c:axId val="49260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492588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  <a:prstDash val="sysDot"/>
        </a:ln>
      </c:spPr>
    </c:plotArea>
    <c:plotVisOnly val="1"/>
    <c:dispBlanksAs val="gap"/>
    <c:showDLblsOverMax val="0"/>
  </c:chart>
  <c:txPr>
    <a:bodyPr/>
    <a:lstStyle/>
    <a:p>
      <a:pPr>
        <a:defRPr sz="1900" baseline="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/>
              <a:t>Czy zdecydował(a)byś się podjąć za granicą pracę </a:t>
            </a:r>
            <a:br>
              <a:rPr lang="pl-PL"/>
            </a:br>
            <a:r>
              <a:rPr lang="pl-PL"/>
              <a:t>"na czarno”?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Arkusz9!$B$64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Arkusz9!$A$65:$A$69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Arkusz9!$B$65:$B$69</c:f>
              <c:numCache>
                <c:formatCode>General</c:formatCode>
                <c:ptCount val="5"/>
                <c:pt idx="0">
                  <c:v>242</c:v>
                </c:pt>
                <c:pt idx="1">
                  <c:v>290</c:v>
                </c:pt>
                <c:pt idx="2">
                  <c:v>124</c:v>
                </c:pt>
                <c:pt idx="3">
                  <c:v>51</c:v>
                </c:pt>
                <c:pt idx="4">
                  <c:v>145</c:v>
                </c:pt>
              </c:numCache>
            </c:numRef>
          </c:val>
        </c:ser>
        <c:ser>
          <c:idx val="1"/>
          <c:order val="1"/>
          <c:tx>
            <c:strRef>
              <c:f>Arkusz9!$C$64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Arkusz9!$A$65:$A$69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Arkusz9!$C$65:$C$69</c:f>
              <c:numCache>
                <c:formatCode>General</c:formatCode>
                <c:ptCount val="5"/>
                <c:pt idx="0">
                  <c:v>28</c:v>
                </c:pt>
                <c:pt idx="1">
                  <c:v>34</c:v>
                </c:pt>
                <c:pt idx="2">
                  <c:v>15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49760"/>
        <c:axId val="47351296"/>
      </c:barChart>
      <c:catAx>
        <c:axId val="47349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47351296"/>
        <c:crosses val="autoZero"/>
        <c:auto val="1"/>
        <c:lblAlgn val="ctr"/>
        <c:lblOffset val="100"/>
        <c:noMultiLvlLbl val="0"/>
      </c:catAx>
      <c:valAx>
        <c:axId val="47351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47349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700" baseline="0"/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/>
              <a:t>Czy zdecydowałbyś się na pracę za granicą </a:t>
            </a:r>
            <a:br>
              <a:rPr lang="pl-PL"/>
            </a:br>
            <a:r>
              <a:rPr lang="pl-PL"/>
              <a:t>w kraju, którego języka nie znasz?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Arkusz9!$B$84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Arkusz9!$A$85:$A$89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Arkusz9!$B$85:$B$89</c:f>
              <c:numCache>
                <c:formatCode>General</c:formatCode>
                <c:ptCount val="5"/>
                <c:pt idx="0">
                  <c:v>177</c:v>
                </c:pt>
                <c:pt idx="1">
                  <c:v>275</c:v>
                </c:pt>
                <c:pt idx="2">
                  <c:v>233</c:v>
                </c:pt>
                <c:pt idx="3">
                  <c:v>38</c:v>
                </c:pt>
                <c:pt idx="4">
                  <c:v>133</c:v>
                </c:pt>
              </c:numCache>
            </c:numRef>
          </c:val>
        </c:ser>
        <c:ser>
          <c:idx val="1"/>
          <c:order val="1"/>
          <c:tx>
            <c:strRef>
              <c:f>Arkusz9!$C$84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Arkusz9!$A$85:$A$89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Arkusz9!$C$85:$C$89</c:f>
              <c:numCache>
                <c:formatCode>General</c:formatCode>
                <c:ptCount val="5"/>
                <c:pt idx="0">
                  <c:v>21</c:v>
                </c:pt>
                <c:pt idx="1">
                  <c:v>32</c:v>
                </c:pt>
                <c:pt idx="2">
                  <c:v>27</c:v>
                </c:pt>
                <c:pt idx="3">
                  <c:v>4.5</c:v>
                </c:pt>
                <c:pt idx="4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1184"/>
        <c:axId val="50545408"/>
      </c:barChart>
      <c:catAx>
        <c:axId val="20061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50545408"/>
        <c:crosses val="autoZero"/>
        <c:auto val="1"/>
        <c:lblAlgn val="ctr"/>
        <c:lblOffset val="100"/>
        <c:noMultiLvlLbl val="0"/>
      </c:catAx>
      <c:valAx>
        <c:axId val="50545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</c:spPr>
        <c:crossAx val="20061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700" baseline="0"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2000" b="0"/>
            </a:pPr>
            <a:r>
              <a:rPr lang="pl-PL" sz="2000" b="0"/>
              <a:t>Czy udzielił(a)byś odpowiedzi na następującą ofertę pracy:</a:t>
            </a:r>
          </a:p>
          <a:p>
            <a:pPr algn="ctr" rtl="0">
              <a:defRPr sz="2000" b="0"/>
            </a:pPr>
            <a:r>
              <a:rPr lang="pl-PL" sz="2000" b="0"/>
              <a:t>Kelnerka (kelner) w Anglii, 1600 funtów/mc, nie musisz znać języka, </a:t>
            </a:r>
            <a:br>
              <a:rPr lang="pl-PL" sz="2000" b="0"/>
            </a:br>
            <a:r>
              <a:rPr lang="pl-PL" sz="2000" b="0"/>
              <a:t>także bez kwalifikacji. Zadzwoń 952 147 449</a:t>
            </a:r>
          </a:p>
          <a:p>
            <a:pPr algn="ctr" rtl="0">
              <a:defRPr sz="2000" b="0"/>
            </a:pPr>
            <a:endParaRPr lang="pl-PL" sz="2000" b="0"/>
          </a:p>
        </c:rich>
      </c:tx>
      <c:layout>
        <c:manualLayout>
          <c:xMode val="edge"/>
          <c:yMode val="edge"/>
          <c:x val="0.11759033245844269"/>
          <c:y val="1.851851851851851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Arkusz9!$B$106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Arkusz9!$A$107:$A$111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Arkusz9!$B$107:$B$111</c:f>
              <c:numCache>
                <c:formatCode>General</c:formatCode>
                <c:ptCount val="5"/>
                <c:pt idx="0">
                  <c:v>279</c:v>
                </c:pt>
                <c:pt idx="1">
                  <c:v>202</c:v>
                </c:pt>
                <c:pt idx="2">
                  <c:v>184</c:v>
                </c:pt>
                <c:pt idx="3">
                  <c:v>71</c:v>
                </c:pt>
                <c:pt idx="4">
                  <c:v>120</c:v>
                </c:pt>
              </c:numCache>
            </c:numRef>
          </c:val>
        </c:ser>
        <c:ser>
          <c:idx val="1"/>
          <c:order val="1"/>
          <c:tx>
            <c:strRef>
              <c:f>Arkusz9!$C$106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Arkusz9!$A$107:$A$111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Arkusz9!$C$107:$C$111</c:f>
              <c:numCache>
                <c:formatCode>General</c:formatCode>
                <c:ptCount val="5"/>
                <c:pt idx="0">
                  <c:v>32.5</c:v>
                </c:pt>
                <c:pt idx="1">
                  <c:v>24</c:v>
                </c:pt>
                <c:pt idx="2">
                  <c:v>21.5</c:v>
                </c:pt>
                <c:pt idx="3">
                  <c:v>8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95552"/>
        <c:axId val="50709632"/>
      </c:barChart>
      <c:catAx>
        <c:axId val="50695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50709632"/>
        <c:crosses val="autoZero"/>
        <c:auto val="1"/>
        <c:lblAlgn val="ctr"/>
        <c:lblOffset val="100"/>
        <c:noMultiLvlLbl val="0"/>
      </c:catAx>
      <c:valAx>
        <c:axId val="50709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50695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pl-PL" sz="1900" dirty="0"/>
              <a:t>Pracownik przy zbiorach jabłek w Niemczech do 1800 euro/mc, nie musisz znać języka. Zakwaterowanie </a:t>
            </a:r>
            <a:r>
              <a:rPr lang="pl-PL" sz="1900" dirty="0" smtClean="0"/>
              <a:t>i </a:t>
            </a:r>
            <a:r>
              <a:rPr lang="pl-PL" sz="1900" dirty="0"/>
              <a:t>wyżywienie na miejscu. Napisz: rekrutacja@germany.pl</a:t>
            </a:r>
          </a:p>
        </c:rich>
      </c:tx>
      <c:layout>
        <c:manualLayout>
          <c:xMode val="edge"/>
          <c:yMode val="edge"/>
          <c:x val="0.12590576016598784"/>
          <c:y val="1.85185230189858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Arkusz9!$B$129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Arkusz9!$A$130:$A$134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Arkusz9!$B$130:$B$134</c:f>
              <c:numCache>
                <c:formatCode>General</c:formatCode>
                <c:ptCount val="5"/>
                <c:pt idx="0">
                  <c:v>149</c:v>
                </c:pt>
                <c:pt idx="1">
                  <c:v>172</c:v>
                </c:pt>
                <c:pt idx="2">
                  <c:v>304</c:v>
                </c:pt>
                <c:pt idx="3">
                  <c:v>91</c:v>
                </c:pt>
                <c:pt idx="4">
                  <c:v>140</c:v>
                </c:pt>
              </c:numCache>
            </c:numRef>
          </c:val>
        </c:ser>
        <c:ser>
          <c:idx val="1"/>
          <c:order val="1"/>
          <c:tx>
            <c:strRef>
              <c:f>Arkusz9!$C$129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Arkusz9!$A$130:$A$134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Arkusz9!$C$130:$C$134</c:f>
              <c:numCache>
                <c:formatCode>General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36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39904"/>
        <c:axId val="158141440"/>
      </c:barChart>
      <c:catAx>
        <c:axId val="158139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8141440"/>
        <c:crosses val="autoZero"/>
        <c:auto val="1"/>
        <c:lblAlgn val="ctr"/>
        <c:lblOffset val="100"/>
        <c:noMultiLvlLbl val="0"/>
      </c:catAx>
      <c:valAx>
        <c:axId val="158141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58139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Opiekun/ka osób starszych w hrabstwie </a:t>
            </a:r>
            <a:r>
              <a:rPr lang="pl-PL" dirty="0" err="1"/>
              <a:t>Suffolk</a:t>
            </a:r>
            <a:r>
              <a:rPr lang="pl-PL" dirty="0"/>
              <a:t> Wielka Brytania. Praca polega na pomocy osobom starszym w Domach Opieki </a:t>
            </a:r>
            <a:br>
              <a:rPr lang="pl-PL" dirty="0"/>
            </a:br>
            <a:r>
              <a:rPr lang="pl-PL" dirty="0"/>
              <a:t>w wykonywaniu codziennych czynności (asystowanie podczas chodzenia, pomoc w ubieraniu, jedzeniu, dotrzymywanie towarzystwa(...) </a:t>
            </a:r>
          </a:p>
        </c:rich>
      </c:tx>
      <c:layout>
        <c:manualLayout>
          <c:xMode val="edge"/>
          <c:yMode val="edge"/>
          <c:x val="0.1172584230542611"/>
          <c:y val="1.66530694520299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Arkusz9!$B$148</c:f>
              <c:strCache>
                <c:ptCount val="1"/>
                <c:pt idx="0">
                  <c:v>Liczba osób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Arkusz9!$A$149:$A$153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Arkusz9!$B$149:$B$153</c:f>
              <c:numCache>
                <c:formatCode>General</c:formatCode>
                <c:ptCount val="5"/>
                <c:pt idx="0">
                  <c:v>128</c:v>
                </c:pt>
                <c:pt idx="1">
                  <c:v>198</c:v>
                </c:pt>
                <c:pt idx="2">
                  <c:v>279</c:v>
                </c:pt>
                <c:pt idx="3">
                  <c:v>137</c:v>
                </c:pt>
                <c:pt idx="4">
                  <c:v>114</c:v>
                </c:pt>
              </c:numCache>
            </c:numRef>
          </c:val>
        </c:ser>
        <c:ser>
          <c:idx val="1"/>
          <c:order val="1"/>
          <c:tx>
            <c:strRef>
              <c:f>Arkusz9!$C$148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Arkusz9!$A$149:$A$153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Arkusz9!$C$149:$C$153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33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89184"/>
        <c:axId val="166999168"/>
      </c:barChart>
      <c:catAx>
        <c:axId val="166989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999168"/>
        <c:crosses val="autoZero"/>
        <c:auto val="1"/>
        <c:lblAlgn val="ctr"/>
        <c:lblOffset val="100"/>
        <c:noMultiLvlLbl val="0"/>
      </c:catAx>
      <c:valAx>
        <c:axId val="166999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66989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200" dirty="0"/>
              <a:t>Proszę wyobrazić sobie, że szuka Pan(i) pracy za granicą. Gdzie szukał(aby) Pan(i) ofert?</a:t>
            </a:r>
            <a:endParaRPr lang="en-US" sz="2200" dirty="0"/>
          </a:p>
        </c:rich>
      </c:tx>
      <c:layout>
        <c:manualLayout>
          <c:xMode val="edge"/>
          <c:yMode val="edge"/>
          <c:x val="0.1108871702609874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Arkusz9!$B$167</c:f>
              <c:strCache>
                <c:ptCount val="1"/>
                <c:pt idx="0">
                  <c:v>Liczba udzielonych wskazań</c:v>
                </c:pt>
              </c:strCache>
            </c:strRef>
          </c:tx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Arkusz9!$A$168:$A$175</c:f>
              <c:strCache>
                <c:ptCount val="8"/>
                <c:pt idx="0">
                  <c:v>Wśród znajomych i rodziny</c:v>
                </c:pt>
                <c:pt idx="1">
                  <c:v>W agencjach pośrednictwa pracy zagranicznej</c:v>
                </c:pt>
                <c:pt idx="2">
                  <c:v>W urzędzie pracy</c:v>
                </c:pt>
                <c:pt idx="3">
                  <c:v>W ogłoszeniach w Internecie</c:v>
                </c:pt>
                <c:pt idx="4">
                  <c:v>W ogłoszeniach prasowych</c:v>
                </c:pt>
                <c:pt idx="5">
                  <c:v>Na miejscu na własną rękę</c:v>
                </c:pt>
                <c:pt idx="6">
                  <c:v>Trudno powiedzieć</c:v>
                </c:pt>
                <c:pt idx="7">
                  <c:v>Za pośrednictwem portali społecznościowych</c:v>
                </c:pt>
              </c:strCache>
            </c:strRef>
          </c:cat>
          <c:val>
            <c:numRef>
              <c:f>Arkusz9!$B$168:$B$175</c:f>
              <c:numCache>
                <c:formatCode>General</c:formatCode>
                <c:ptCount val="8"/>
                <c:pt idx="0">
                  <c:v>534</c:v>
                </c:pt>
                <c:pt idx="1">
                  <c:v>320</c:v>
                </c:pt>
                <c:pt idx="2">
                  <c:v>288</c:v>
                </c:pt>
                <c:pt idx="3">
                  <c:v>244</c:v>
                </c:pt>
                <c:pt idx="4">
                  <c:v>89</c:v>
                </c:pt>
                <c:pt idx="5">
                  <c:v>64</c:v>
                </c:pt>
                <c:pt idx="6">
                  <c:v>62</c:v>
                </c:pt>
                <c:pt idx="7">
                  <c:v>62</c:v>
                </c:pt>
              </c:numCache>
            </c:numRef>
          </c:val>
        </c:ser>
        <c:ser>
          <c:idx val="1"/>
          <c:order val="1"/>
          <c:tx>
            <c:strRef>
              <c:f>Arkusz9!$C$167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Arkusz9!$A$168:$A$175</c:f>
              <c:strCache>
                <c:ptCount val="8"/>
                <c:pt idx="0">
                  <c:v>Wśród znajomych i rodziny</c:v>
                </c:pt>
                <c:pt idx="1">
                  <c:v>W agencjach pośrednictwa pracy zagranicznej</c:v>
                </c:pt>
                <c:pt idx="2">
                  <c:v>W urzędzie pracy</c:v>
                </c:pt>
                <c:pt idx="3">
                  <c:v>W ogłoszeniach w Internecie</c:v>
                </c:pt>
                <c:pt idx="4">
                  <c:v>W ogłoszeniach prasowych</c:v>
                </c:pt>
                <c:pt idx="5">
                  <c:v>Na miejscu na własną rękę</c:v>
                </c:pt>
                <c:pt idx="6">
                  <c:v>Trudno powiedzieć</c:v>
                </c:pt>
                <c:pt idx="7">
                  <c:v>Za pośrednictwem portali społecznościowych</c:v>
                </c:pt>
              </c:strCache>
            </c:strRef>
          </c:cat>
          <c:val>
            <c:numRef>
              <c:f>Arkusz9!$C$168:$C$175</c:f>
              <c:numCache>
                <c:formatCode>General</c:formatCode>
                <c:ptCount val="8"/>
                <c:pt idx="0">
                  <c:v>32</c:v>
                </c:pt>
                <c:pt idx="1">
                  <c:v>19</c:v>
                </c:pt>
                <c:pt idx="2">
                  <c:v>17</c:v>
                </c:pt>
                <c:pt idx="3">
                  <c:v>15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86710567512705"/>
          <c:y val="0.17750084882081513"/>
          <c:w val="0.36338730958268184"/>
          <c:h val="0.8014741998239967"/>
        </c:manualLayout>
      </c:layout>
      <c:overlay val="0"/>
      <c:txPr>
        <a:bodyPr/>
        <a:lstStyle/>
        <a:p>
          <a:pPr>
            <a:defRPr sz="12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00" baseline="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9015F-801B-4FF2-AE84-6F0F5F821D19}" type="datetimeFigureOut">
              <a:rPr lang="pl-PL" smtClean="0"/>
              <a:t>2017-11-20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556EFA-A607-45AB-B3A5-7A15683A2DAD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71600" y="2059107"/>
            <a:ext cx="741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>
                <a:solidFill>
                  <a:srgbClr val="0070C0"/>
                </a:solidFill>
              </a:rPr>
              <a:t>Wyniki badania ankietowego prowadzonego </a:t>
            </a:r>
            <a:r>
              <a:rPr lang="pl-PL" sz="2600" b="1" dirty="0" smtClean="0">
                <a:solidFill>
                  <a:srgbClr val="0070C0"/>
                </a:solidFill>
              </a:rPr>
              <a:t/>
            </a:r>
            <a:br>
              <a:rPr lang="pl-PL" sz="2600" b="1" dirty="0" smtClean="0">
                <a:solidFill>
                  <a:srgbClr val="0070C0"/>
                </a:solidFill>
              </a:rPr>
            </a:br>
            <a:r>
              <a:rPr lang="pl-PL" sz="2600" b="1" dirty="0">
                <a:solidFill>
                  <a:srgbClr val="0070C0"/>
                </a:solidFill>
              </a:rPr>
              <a:t>w latach 2016 i 2017</a:t>
            </a:r>
          </a:p>
          <a:p>
            <a:pPr algn="ctr"/>
            <a:r>
              <a:rPr lang="pl-PL" sz="2600" b="1" dirty="0" smtClean="0">
                <a:solidFill>
                  <a:srgbClr val="0070C0"/>
                </a:solidFill>
              </a:rPr>
              <a:t>w </a:t>
            </a:r>
            <a:r>
              <a:rPr lang="pl-PL" sz="2600" b="1" dirty="0">
                <a:solidFill>
                  <a:srgbClr val="0070C0"/>
                </a:solidFill>
              </a:rPr>
              <a:t>ramach akcji </a:t>
            </a:r>
            <a:r>
              <a:rPr lang="pl-PL" sz="2600" b="1" i="1" dirty="0">
                <a:solidFill>
                  <a:srgbClr val="0070C0"/>
                </a:solidFill>
              </a:rPr>
              <a:t>Świętokrzyskie przeciwko handlowi </a:t>
            </a:r>
            <a:r>
              <a:rPr lang="pl-PL" sz="2600" b="1" i="1" dirty="0" smtClean="0">
                <a:solidFill>
                  <a:srgbClr val="0070C0"/>
                </a:solidFill>
              </a:rPr>
              <a:t>ludźmi</a:t>
            </a:r>
            <a:endParaRPr lang="pl-PL" sz="2600" b="1" dirty="0">
              <a:solidFill>
                <a:srgbClr val="0070C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94113" y="5013176"/>
            <a:ext cx="35270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200" b="1" dirty="0"/>
              <a:t>Kielce, 15 listopada 2017 r.</a:t>
            </a:r>
          </a:p>
        </p:txBody>
      </p:sp>
    </p:spTree>
    <p:extLst>
      <p:ext uri="{BB962C8B-B14F-4D97-AF65-F5344CB8AC3E}">
        <p14:creationId xmlns:p14="http://schemas.microsoft.com/office/powerpoint/2010/main" val="68865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47667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b="1" dirty="0" smtClean="0"/>
          </a:p>
          <a:p>
            <a:pPr algn="just"/>
            <a:endParaRPr lang="pl-PL" sz="2400" b="1" dirty="0"/>
          </a:p>
          <a:p>
            <a:pPr algn="just"/>
            <a:r>
              <a:rPr lang="pl-PL" sz="2400" dirty="0" smtClean="0"/>
              <a:t>Blisko </a:t>
            </a:r>
            <a:r>
              <a:rPr lang="pl-PL" sz="2400" dirty="0"/>
              <a:t>1/3 badanych osób nie ma nic przeciwko wyjazdowi dla pracy bez znajomości języka obcego obowiązującego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kraju docelowym. </a:t>
            </a:r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W grupie </a:t>
            </a:r>
            <a:r>
              <a:rPr lang="pl-PL" sz="2400" dirty="0"/>
              <a:t>652 </a:t>
            </a:r>
            <a:r>
              <a:rPr lang="pl-PL" sz="2400" dirty="0" smtClean="0"/>
              <a:t>osób </a:t>
            </a:r>
            <a:r>
              <a:rPr lang="pl-PL" sz="2400" dirty="0"/>
              <a:t>w wieku 15-19 odpowiedzi twierdzącej na powyższe pytanie udzieliło 225 </a:t>
            </a:r>
            <a:r>
              <a:rPr lang="pl-PL" sz="2400" dirty="0" smtClean="0"/>
              <a:t>osób </a:t>
            </a:r>
            <a:r>
              <a:rPr lang="pl-PL" sz="2400" b="1" dirty="0" smtClean="0">
                <a:solidFill>
                  <a:srgbClr val="FF0000"/>
                </a:solidFill>
              </a:rPr>
              <a:t>(34,5</a:t>
            </a:r>
            <a:r>
              <a:rPr lang="pl-PL" sz="2400" b="1" dirty="0">
                <a:solidFill>
                  <a:srgbClr val="FF0000"/>
                </a:solidFill>
              </a:rPr>
              <a:t>% osób w tej grupie wiekowej)</a:t>
            </a:r>
            <a:r>
              <a:rPr lang="pl-PL" sz="2400" dirty="0"/>
              <a:t>. </a:t>
            </a:r>
            <a:endParaRPr lang="pl-PL" sz="2400" b="1" dirty="0"/>
          </a:p>
          <a:p>
            <a:pPr algn="just"/>
            <a:r>
              <a:rPr lang="pl-PL" sz="2400" dirty="0"/>
              <a:t> </a:t>
            </a:r>
            <a:endParaRPr lang="pl-PL" sz="2400" b="1" dirty="0"/>
          </a:p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Co </a:t>
            </a:r>
            <a:r>
              <a:rPr lang="pl-PL" sz="2400" b="1" dirty="0">
                <a:solidFill>
                  <a:srgbClr val="FF0000"/>
                </a:solidFill>
              </a:rPr>
              <a:t>3 ankietowana osoba w wieku 15-19 nie ma nic przeciwko wyjazdowi do pracy za granicę bez znajomości j. obcego kraju, do którego się udaje.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algn="just"/>
            <a:endParaRPr lang="pl-PL" sz="2400" b="1" dirty="0">
              <a:solidFill>
                <a:srgbClr val="FF0000"/>
              </a:solidFill>
            </a:endParaRPr>
          </a:p>
          <a:p>
            <a:pPr algn="just"/>
            <a:r>
              <a:rPr lang="pl-PL" sz="2400" b="1" dirty="0" smtClean="0">
                <a:solidFill>
                  <a:srgbClr val="0070C0"/>
                </a:solidFill>
              </a:rPr>
              <a:t>W </a:t>
            </a:r>
            <a:r>
              <a:rPr lang="pl-PL" sz="2400" b="1" dirty="0">
                <a:solidFill>
                  <a:srgbClr val="0070C0"/>
                </a:solidFill>
              </a:rPr>
              <a:t>badaniu ogólnopolskim deklarację taką złożyło 30</a:t>
            </a:r>
            <a:r>
              <a:rPr lang="pl-PL" sz="2400" b="1" dirty="0" smtClean="0">
                <a:solidFill>
                  <a:srgbClr val="0070C0"/>
                </a:solidFill>
              </a:rPr>
              <a:t>%. (!)</a:t>
            </a:r>
          </a:p>
          <a:p>
            <a:pPr algn="just"/>
            <a:endParaRPr lang="pl-PL" sz="2400" b="1" dirty="0"/>
          </a:p>
          <a:p>
            <a:pPr algn="just"/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64527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134076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2400" b="1" kern="16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Zwiększone ryzyko na stanie się ofiarą handlu ludźmi</a:t>
            </a:r>
            <a:endParaRPr lang="pl-PL" sz="2400" b="0" kern="0" dirty="0" smtClean="0">
              <a:effectLst/>
              <a:ea typeface="Calibri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sz="2400" b="0" kern="0" dirty="0" smtClean="0">
                <a:effectLst/>
                <a:ea typeface="Calibri"/>
              </a:rPr>
              <a:t>W grupie badanych w </a:t>
            </a:r>
            <a:r>
              <a:rPr lang="pl-PL" sz="2400" b="1" kern="0" dirty="0" smtClean="0">
                <a:solidFill>
                  <a:srgbClr val="FF0000"/>
                </a:solidFill>
                <a:effectLst/>
                <a:ea typeface="Calibri"/>
              </a:rPr>
              <a:t>wieku 15-19, 87 osób (13% tej grupy wiekowej)</a:t>
            </a:r>
            <a:r>
              <a:rPr lang="pl-PL" sz="2400" b="0" kern="0" dirty="0" smtClean="0">
                <a:effectLst/>
                <a:ea typeface="Calibri"/>
              </a:rPr>
              <a:t> udzieliło odpowiedzi twierdzącej („</a:t>
            </a:r>
            <a:r>
              <a:rPr lang="pl-PL" sz="2400" b="0" i="1" kern="0" dirty="0" smtClean="0">
                <a:effectLst/>
                <a:ea typeface="Calibri"/>
              </a:rPr>
              <a:t>raczej Tak” </a:t>
            </a:r>
            <a:br>
              <a:rPr lang="pl-PL" sz="2400" b="0" i="1" kern="0" dirty="0" smtClean="0">
                <a:effectLst/>
                <a:ea typeface="Calibri"/>
              </a:rPr>
            </a:br>
            <a:r>
              <a:rPr lang="pl-PL" sz="2400" b="0" i="1" kern="0" dirty="0" smtClean="0">
                <a:effectLst/>
                <a:ea typeface="Calibri"/>
              </a:rPr>
              <a:t>i „zdecydowanie Tak</a:t>
            </a:r>
            <a:r>
              <a:rPr lang="pl-PL" sz="2400" b="0" kern="0" dirty="0" smtClean="0">
                <a:effectLst/>
                <a:ea typeface="Calibri"/>
              </a:rPr>
              <a:t>”) na pyt. Nr 2 i 3, tzn., że osoby </a:t>
            </a:r>
            <a:br>
              <a:rPr lang="pl-PL" sz="2400" b="0" kern="0" dirty="0" smtClean="0">
                <a:effectLst/>
                <a:ea typeface="Calibri"/>
              </a:rPr>
            </a:br>
            <a:r>
              <a:rPr lang="pl-PL" sz="2400" b="0" kern="0" dirty="0" smtClean="0">
                <a:effectLst/>
                <a:ea typeface="Calibri"/>
              </a:rPr>
              <a:t>te wyjechałyby za granicę bez znajomości języka obowiązującego </a:t>
            </a:r>
            <a:br>
              <a:rPr lang="pl-PL" sz="2400" b="0" kern="0" dirty="0" smtClean="0">
                <a:effectLst/>
                <a:ea typeface="Calibri"/>
              </a:rPr>
            </a:br>
            <a:r>
              <a:rPr lang="pl-PL" sz="2400" b="0" kern="0" dirty="0" smtClean="0">
                <a:effectLst/>
                <a:ea typeface="Calibri"/>
              </a:rPr>
              <a:t>w kraju, do którego się udają i jednocześnie zadeklarowały podjęcie tam pracy nielegalnie. </a:t>
            </a:r>
            <a:endParaRPr lang="pl-PL" sz="2400" b="1" kern="1600" dirty="0" smtClean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76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812991"/>
              </p:ext>
            </p:extLst>
          </p:nvPr>
        </p:nvGraphicFramePr>
        <p:xfrm>
          <a:off x="102664" y="764704"/>
          <a:ext cx="9020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84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70556"/>
            <a:ext cx="8748464" cy="658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kern="0" dirty="0" smtClean="0">
                <a:effectLst/>
                <a:ea typeface="Calibri"/>
              </a:rPr>
              <a:t>Ok. 57% badanych nie odpowiedziałoby na tę ofertę. Zainteresowanych nią było blisko 30% badanych. </a:t>
            </a:r>
            <a:r>
              <a:rPr lang="pl-PL" sz="2000" b="1" kern="0" dirty="0" smtClean="0">
                <a:solidFill>
                  <a:srgbClr val="FF0000"/>
                </a:solidFill>
                <a:effectLst/>
                <a:ea typeface="Calibri"/>
              </a:rPr>
              <a:t>W grupie badanych w wieku 15-19 zainteresowanie ofertą wyraziło 255 osób, co stanowi 34,5% w tej grupie wiekowej.</a:t>
            </a:r>
            <a:endParaRPr lang="pl-PL" sz="2000" b="1" dirty="0" smtClean="0">
              <a:solidFill>
                <a:srgbClr val="FF0000"/>
              </a:solidFill>
              <a:effectLst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kern="0" dirty="0" smtClean="0">
                <a:effectLst/>
                <a:ea typeface="Calibri"/>
              </a:rPr>
              <a:t>Brak wymogu znajomości języka obcego przy wykonywaniu pracy kelnera/kelnerki w Anglii, jak również brak innych informacji na temat oferenta, powinny wzbudzić wątpliwości, co do wiarygodności ogłoszenia </a:t>
            </a:r>
            <a:br>
              <a:rPr lang="pl-PL" sz="2000" kern="0" dirty="0" smtClean="0">
                <a:effectLst/>
                <a:ea typeface="Calibri"/>
              </a:rPr>
            </a:br>
            <a:r>
              <a:rPr lang="pl-PL" sz="2000" kern="0" dirty="0" smtClean="0">
                <a:effectLst/>
                <a:ea typeface="Calibri"/>
              </a:rPr>
              <a:t>o pracę. </a:t>
            </a:r>
            <a:endParaRPr lang="pl-PL" sz="2000" dirty="0" smtClean="0">
              <a:effectLst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b="1" kern="0" dirty="0">
                <a:solidFill>
                  <a:srgbClr val="0070C0"/>
                </a:solidFill>
                <a:ea typeface="Calibri"/>
              </a:rPr>
              <a:t>C</a:t>
            </a:r>
            <a:r>
              <a:rPr lang="pl-PL" b="1" kern="0" dirty="0" smtClean="0">
                <a:solidFill>
                  <a:srgbClr val="0070C0"/>
                </a:solidFill>
                <a:effectLst/>
                <a:ea typeface="Calibri"/>
              </a:rPr>
              <a:t>o 3 ankietowana osoba (30% badanych) byłaby zainteresowana udzieleniem odpowiedzi na powyższą ofertę.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b="1" kern="0" dirty="0" smtClean="0">
                <a:solidFill>
                  <a:srgbClr val="FF0000"/>
                </a:solidFill>
                <a:effectLst/>
                <a:ea typeface="Calibri"/>
              </a:rPr>
              <a:t>W grupie wiekowej 15-19 udział zainteresowanych jest wyższy i wynosi 34,5% !!!</a:t>
            </a:r>
            <a:endParaRPr lang="pl-PL" b="1" dirty="0" smtClean="0">
              <a:effectLst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kern="0" dirty="0" smtClean="0">
                <a:solidFill>
                  <a:srgbClr val="0070C0"/>
                </a:solidFill>
                <a:effectLst/>
                <a:ea typeface="Calibri"/>
              </a:rPr>
              <a:t>W badaniu ogólnopolskim udzielenie odpowiedzi na powyższą ofertę wskazało </a:t>
            </a:r>
            <a:r>
              <a:rPr lang="pl-PL" b="1" kern="0" dirty="0" smtClean="0">
                <a:solidFill>
                  <a:srgbClr val="FF0000"/>
                </a:solidFill>
                <a:effectLst/>
                <a:ea typeface="Calibri"/>
              </a:rPr>
              <a:t>12% ankietowanych</a:t>
            </a:r>
            <a:endParaRPr lang="pl-PL" b="1" dirty="0" smtClean="0">
              <a:solidFill>
                <a:srgbClr val="FF0000"/>
              </a:solidFill>
              <a:effectLst/>
            </a:endParaRPr>
          </a:p>
          <a:p>
            <a:pPr>
              <a:spcAft>
                <a:spcPts val="1000"/>
              </a:spcAft>
            </a:pPr>
            <a:r>
              <a:rPr lang="pl-PL" b="0" kern="0" dirty="0" smtClean="0">
                <a:solidFill>
                  <a:srgbClr val="1F497D"/>
                </a:solidFill>
                <a:effectLst/>
                <a:latin typeface="Cambria"/>
                <a:ea typeface="Calibri"/>
              </a:rPr>
              <a:t> 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815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607304"/>
              </p:ext>
            </p:extLst>
          </p:nvPr>
        </p:nvGraphicFramePr>
        <p:xfrm>
          <a:off x="611560" y="764704"/>
          <a:ext cx="7972425" cy="46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332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76470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</a:rPr>
              <a:t>W badanej grupie 37% nie udzieliłoby odpowiedzi na powyższą ofertę. Udzielenie odpowiedzi na powyższą ofertę pracy zadeklarowało 47%, </a:t>
            </a:r>
            <a:r>
              <a:rPr lang="pl-PL" sz="2400" dirty="0"/>
              <a:t>mimo iż jedyną daną oferenta, jaka widniała </a:t>
            </a:r>
            <a:r>
              <a:rPr lang="pl-PL" sz="2400" dirty="0" smtClean="0"/>
              <a:t>w </a:t>
            </a:r>
            <a:r>
              <a:rPr lang="pl-PL" sz="2400" dirty="0"/>
              <a:t>ogłoszeniu był adres </a:t>
            </a:r>
            <a:r>
              <a:rPr lang="pl-PL" sz="2400" dirty="0" smtClean="0"/>
              <a:t>e-mail</a:t>
            </a:r>
            <a:r>
              <a:rPr lang="pl-PL" sz="2400" dirty="0"/>
              <a:t>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grupie osób niezdecydowanych znalazło się 16%.</a:t>
            </a:r>
            <a:endParaRPr lang="pl-PL" sz="2400" b="1" dirty="0"/>
          </a:p>
          <a:p>
            <a:pPr algn="just"/>
            <a:r>
              <a:rPr lang="pl-PL" sz="2400" dirty="0"/>
              <a:t> </a:t>
            </a:r>
            <a:endParaRPr lang="pl-PL" sz="2400" b="1" dirty="0"/>
          </a:p>
          <a:p>
            <a:pPr algn="just"/>
            <a:r>
              <a:rPr lang="pl-PL" sz="2400" dirty="0"/>
              <a:t>W grupie wiekowej </a:t>
            </a:r>
            <a:r>
              <a:rPr lang="pl-PL" sz="2400" b="1" dirty="0">
                <a:solidFill>
                  <a:srgbClr val="0070C0"/>
                </a:solidFill>
              </a:rPr>
              <a:t>15-19 </a:t>
            </a:r>
            <a:r>
              <a:rPr lang="pl-PL" sz="2400" dirty="0"/>
              <a:t>odpowiedzi na ofertę udzieliłoby </a:t>
            </a:r>
            <a:r>
              <a:rPr lang="pl-PL" sz="2400" b="1" dirty="0">
                <a:solidFill>
                  <a:srgbClr val="0070C0"/>
                </a:solidFill>
              </a:rPr>
              <a:t>335 osób </a:t>
            </a:r>
            <a:r>
              <a:rPr lang="pl-PL" sz="2400" b="1" u="sng" dirty="0">
                <a:solidFill>
                  <a:srgbClr val="0070C0"/>
                </a:solidFill>
              </a:rPr>
              <a:t>(51% badanych w tej grupie wiekowej).</a:t>
            </a:r>
            <a:endParaRPr lang="pl-PL" sz="2400" b="1" dirty="0">
              <a:solidFill>
                <a:srgbClr val="0070C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b="1" dirty="0"/>
          </a:p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Co </a:t>
            </a:r>
            <a:r>
              <a:rPr lang="pl-PL" sz="2400" b="1" dirty="0">
                <a:solidFill>
                  <a:srgbClr val="FF0000"/>
                </a:solidFill>
              </a:rPr>
              <a:t>druga ankietowana osoba w wieku 15-19 udzieliłaby odpowiedzi na ofertę pracy, w której jedyną daną kontaktową oferenta jest adres e-mail.</a:t>
            </a:r>
          </a:p>
          <a:p>
            <a:pPr algn="just"/>
            <a:r>
              <a:rPr lang="pl-PL" sz="2400" b="1" dirty="0"/>
              <a:t> </a:t>
            </a:r>
          </a:p>
          <a:p>
            <a:pPr algn="just"/>
            <a:r>
              <a:rPr lang="pl-PL" sz="2400" b="1" dirty="0">
                <a:solidFill>
                  <a:srgbClr val="0070C0"/>
                </a:solidFill>
              </a:rPr>
              <a:t>W badaniu ogólnopolskim odpowiedzi twierdzącej udzieliło 51% ankietowanych.</a:t>
            </a:r>
          </a:p>
        </p:txBody>
      </p:sp>
    </p:spTree>
    <p:extLst>
      <p:ext uri="{BB962C8B-B14F-4D97-AF65-F5344CB8AC3E}">
        <p14:creationId xmlns:p14="http://schemas.microsoft.com/office/powerpoint/2010/main" val="207306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28873"/>
              </p:ext>
            </p:extLst>
          </p:nvPr>
        </p:nvGraphicFramePr>
        <p:xfrm>
          <a:off x="899592" y="836712"/>
          <a:ext cx="7596000" cy="532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64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76672"/>
            <a:ext cx="7776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/>
              <a:t>Oferta zawierała wszelkie informacje na temat specyfiki wykonywanej pracy, stawki godzinowej, tygodniowego wymiaru czasu pracy, wymagania jak również dane teleadresowe oferenta.</a:t>
            </a:r>
          </a:p>
          <a:p>
            <a:pPr algn="just"/>
            <a:endParaRPr lang="pl-PL" sz="2400" b="1" dirty="0"/>
          </a:p>
          <a:p>
            <a:pPr algn="just"/>
            <a:r>
              <a:rPr lang="pl-PL" sz="2400" b="1" dirty="0" smtClean="0"/>
              <a:t>Twierdzącej </a:t>
            </a:r>
            <a:r>
              <a:rPr lang="pl-PL" sz="2400" b="1" dirty="0"/>
              <a:t>odpowiedzi na w/w ofertę udzieliłoby 49% ankietowanych, 38% nie byłoby zainteresowane podjęciem tego typu zatrudnienia, 13% nie ma zdania. </a:t>
            </a:r>
            <a:endParaRPr lang="pl-PL" sz="2400" b="1" dirty="0" smtClean="0"/>
          </a:p>
          <a:p>
            <a:pPr algn="just"/>
            <a:endParaRPr lang="pl-PL" sz="2400" b="1" dirty="0"/>
          </a:p>
          <a:p>
            <a:pPr algn="just"/>
            <a:r>
              <a:rPr lang="pl-PL" sz="2400" b="1" dirty="0" smtClean="0">
                <a:solidFill>
                  <a:srgbClr val="0070C0"/>
                </a:solidFill>
              </a:rPr>
              <a:t>W </a:t>
            </a:r>
            <a:r>
              <a:rPr lang="pl-PL" sz="2400" b="1" dirty="0">
                <a:solidFill>
                  <a:srgbClr val="0070C0"/>
                </a:solidFill>
              </a:rPr>
              <a:t>grupie wiekowej 15-19 zainteresowanie </a:t>
            </a:r>
            <a:r>
              <a:rPr lang="pl-PL" sz="2400" b="1" dirty="0" smtClean="0">
                <a:solidFill>
                  <a:srgbClr val="0070C0"/>
                </a:solidFill>
              </a:rPr>
              <a:t/>
            </a:r>
            <a:br>
              <a:rPr lang="pl-PL" sz="2400" b="1" dirty="0" smtClean="0">
                <a:solidFill>
                  <a:srgbClr val="0070C0"/>
                </a:solidFill>
              </a:rPr>
            </a:br>
            <a:r>
              <a:rPr lang="pl-PL" sz="2400" b="1" dirty="0" smtClean="0">
                <a:solidFill>
                  <a:srgbClr val="0070C0"/>
                </a:solidFill>
              </a:rPr>
              <a:t>w/w </a:t>
            </a:r>
            <a:r>
              <a:rPr lang="pl-PL" sz="2400" b="1" dirty="0">
                <a:solidFill>
                  <a:srgbClr val="0070C0"/>
                </a:solidFill>
              </a:rPr>
              <a:t>ofertą pracy wyraziły 324 osoby (50%).</a:t>
            </a:r>
          </a:p>
          <a:p>
            <a:pPr algn="just"/>
            <a:r>
              <a:rPr lang="pl-PL" sz="2400" b="1" dirty="0">
                <a:solidFill>
                  <a:srgbClr val="0070C0"/>
                </a:solidFill>
              </a:rPr>
              <a:t> </a:t>
            </a:r>
          </a:p>
          <a:p>
            <a:pPr algn="just"/>
            <a:r>
              <a:rPr lang="pl-PL" sz="2400" b="1" dirty="0"/>
              <a:t>W badaniu ogólnopolskim 53% ankietowanych byłoby zainteresowanych w/w ofertą pracy</a:t>
            </a:r>
          </a:p>
          <a:p>
            <a:pPr algn="just"/>
            <a:r>
              <a:rPr lang="pl-PL" sz="2600" b="1" dirty="0"/>
              <a:t> </a:t>
            </a:r>
          </a:p>
          <a:p>
            <a:r>
              <a:rPr lang="pl-PL" sz="2600" b="1" dirty="0"/>
              <a:t> </a:t>
            </a:r>
          </a:p>
          <a:p>
            <a:r>
              <a:rPr lang="pl-PL" b="1" dirty="0"/>
              <a:t> </a:t>
            </a:r>
          </a:p>
          <a:p>
            <a:r>
              <a:rPr lang="pl-PL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289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429810"/>
              </p:ext>
            </p:extLst>
          </p:nvPr>
        </p:nvGraphicFramePr>
        <p:xfrm>
          <a:off x="179512" y="620688"/>
          <a:ext cx="8712968" cy="56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69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935064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/>
              <a:t>Wśród źródeł informacji o ofertach pracy badana grupa najczęściej wskazywała </a:t>
            </a:r>
            <a:r>
              <a:rPr lang="pl-PL" sz="2200" b="1" dirty="0">
                <a:solidFill>
                  <a:srgbClr val="0070C0"/>
                </a:solidFill>
              </a:rPr>
              <a:t>znajomych </a:t>
            </a:r>
            <a:r>
              <a:rPr lang="pl-PL" sz="2200" b="1" dirty="0" smtClean="0">
                <a:solidFill>
                  <a:srgbClr val="0070C0"/>
                </a:solidFill>
              </a:rPr>
              <a:t>i </a:t>
            </a:r>
            <a:r>
              <a:rPr lang="pl-PL" sz="2200" b="1" dirty="0">
                <a:solidFill>
                  <a:srgbClr val="0070C0"/>
                </a:solidFill>
              </a:rPr>
              <a:t>rodzinę (62% badanych)</a:t>
            </a:r>
            <a:r>
              <a:rPr lang="pl-PL" sz="2200" dirty="0">
                <a:solidFill>
                  <a:srgbClr val="0070C0"/>
                </a:solidFill>
              </a:rPr>
              <a:t>,</a:t>
            </a:r>
            <a:r>
              <a:rPr lang="pl-PL" sz="2200" dirty="0"/>
              <a:t> </a:t>
            </a:r>
            <a:r>
              <a:rPr lang="pl-PL" sz="2200" b="1" dirty="0">
                <a:solidFill>
                  <a:srgbClr val="0070C0"/>
                </a:solidFill>
              </a:rPr>
              <a:t>37% ofert poszukuje </a:t>
            </a:r>
            <a:r>
              <a:rPr lang="pl-PL" sz="2200" b="1" dirty="0" smtClean="0">
                <a:solidFill>
                  <a:srgbClr val="0070C0"/>
                </a:solidFill>
              </a:rPr>
              <a:t>w </a:t>
            </a:r>
            <a:r>
              <a:rPr lang="pl-PL" sz="2200" b="1" dirty="0">
                <a:solidFill>
                  <a:srgbClr val="0070C0"/>
                </a:solidFill>
              </a:rPr>
              <a:t>agencjach pośrednictwa pracy, 34% korzysta z usług urzędów pracy, 29 % poszukuje ofert w Internecie. </a:t>
            </a:r>
          </a:p>
          <a:p>
            <a:pPr algn="just"/>
            <a:r>
              <a:rPr lang="pl-PL" sz="2200" dirty="0"/>
              <a:t> </a:t>
            </a:r>
            <a:endParaRPr lang="pl-PL" sz="2200" b="1" dirty="0"/>
          </a:p>
          <a:p>
            <a:pPr algn="just"/>
            <a:r>
              <a:rPr lang="pl-PL" sz="2200" b="1" dirty="0"/>
              <a:t>W grupie ankietowanych w wieku </a:t>
            </a:r>
            <a:r>
              <a:rPr lang="pl-PL" sz="2200" b="1" dirty="0">
                <a:solidFill>
                  <a:srgbClr val="FF0000"/>
                </a:solidFill>
              </a:rPr>
              <a:t>15-19,</a:t>
            </a:r>
            <a:r>
              <a:rPr lang="pl-PL" sz="2200" b="1" dirty="0"/>
              <a:t> 405 osób (62</a:t>
            </a:r>
            <a:r>
              <a:rPr lang="pl-PL" sz="2200" b="1" dirty="0" smtClean="0"/>
              <a:t>%) </a:t>
            </a:r>
            <a:r>
              <a:rPr lang="pl-PL" sz="2200" b="1" dirty="0"/>
              <a:t>jako źródło wiedzy również wskazało znajomych i rodzinę. </a:t>
            </a:r>
            <a:r>
              <a:rPr lang="pl-PL" sz="2200" b="1" dirty="0">
                <a:solidFill>
                  <a:srgbClr val="FF0000"/>
                </a:solidFill>
              </a:rPr>
              <a:t>Aż 42% badanych (280 osób) </a:t>
            </a:r>
            <a:r>
              <a:rPr lang="pl-PL" sz="2200" b="1" dirty="0" smtClean="0">
                <a:solidFill>
                  <a:srgbClr val="FF0000"/>
                </a:solidFill>
              </a:rPr>
              <a:t>w </a:t>
            </a:r>
            <a:r>
              <a:rPr lang="pl-PL" sz="2200" b="1" dirty="0">
                <a:solidFill>
                  <a:srgbClr val="FF0000"/>
                </a:solidFill>
              </a:rPr>
              <a:t>tej </a:t>
            </a:r>
            <a:r>
              <a:rPr lang="pl-PL" sz="2200" b="1" dirty="0" smtClean="0">
                <a:solidFill>
                  <a:srgbClr val="FF0000"/>
                </a:solidFill>
              </a:rPr>
              <a:t>grupie </a:t>
            </a:r>
            <a:r>
              <a:rPr lang="pl-PL" sz="2200" b="1" dirty="0">
                <a:solidFill>
                  <a:srgbClr val="FF0000"/>
                </a:solidFill>
              </a:rPr>
              <a:t>jako II-gie w kolejności źródło informacji o ofertach pracy wskazało Internet. </a:t>
            </a:r>
            <a:endParaRPr lang="pl-PL" sz="2200" b="1" dirty="0" smtClean="0">
              <a:solidFill>
                <a:srgbClr val="FF0000"/>
              </a:solidFill>
            </a:endParaRPr>
          </a:p>
          <a:p>
            <a:pPr algn="just"/>
            <a:endParaRPr lang="pl-PL" sz="2200" b="1" dirty="0" smtClean="0">
              <a:solidFill>
                <a:srgbClr val="FF0000"/>
              </a:solidFill>
            </a:endParaRPr>
          </a:p>
          <a:p>
            <a:pPr algn="just"/>
            <a:r>
              <a:rPr lang="pl-PL" sz="2400" b="1" dirty="0"/>
              <a:t>W badaniu ogólnopolskim </a:t>
            </a:r>
            <a:r>
              <a:rPr lang="pl-PL" sz="2400" b="1" dirty="0" smtClean="0"/>
              <a:t>69</a:t>
            </a:r>
            <a:r>
              <a:rPr lang="pl-PL" sz="2400" b="1" dirty="0"/>
              <a:t>% badanych wskazało, że poszukuje pracy korzystając z informacji od znajomych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/>
              <a:t>rodziny, </a:t>
            </a:r>
            <a:r>
              <a:rPr lang="pl-PL" sz="2400" b="1" dirty="0">
                <a:solidFill>
                  <a:srgbClr val="0070C0"/>
                </a:solidFill>
              </a:rPr>
              <a:t>33% deklarowało korzystanie z usług urzędów pracy, 34% poszukiwałoby ofert w agencjach pośrednictwa pracy, 33% w sieci. 	</a:t>
            </a:r>
          </a:p>
          <a:p>
            <a:pPr algn="just"/>
            <a:endParaRPr lang="pl-PL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052736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600" kern="1600" dirty="0" smtClean="0">
                <a:ea typeface="Times New Roman"/>
                <a:cs typeface="Arial" panose="020B0604020202020204" pitchFamily="34" charset="0"/>
              </a:rPr>
              <a:t>	W ubiegłym 2016 roku Wojewoda Świętokrzyski, pełniąca rolę Przewodniczącego Wojewódzkiego Zespołu ds. Przeciwdziałania Handlowi Ludźmi zainaugurowała cykl konferencji w regionie pn. „Świętokrzyskie przeciwko handlowi ludźmi”. </a:t>
            </a:r>
          </a:p>
          <a:p>
            <a:pPr algn="just"/>
            <a:endParaRPr lang="pl-PL" sz="2600" kern="1600" dirty="0" smtClean="0"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pl-PL" sz="2600" kern="1600" dirty="0" smtClean="0">
                <a:ea typeface="Times New Roman"/>
                <a:cs typeface="Arial" panose="020B0604020202020204" pitchFamily="34" charset="0"/>
              </a:rPr>
              <a:t>	Konferencje zrealizowano w powiatach: ostrowieckim, kazimierskim, starachowickim, włoszczowskim, jędrzejowskim, buskim, koneckim, pińczowskim, skarżyskim, kieleckim ziemskim oraz staszowskim. 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403644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738849"/>
              </p:ext>
            </p:extLst>
          </p:nvPr>
        </p:nvGraphicFramePr>
        <p:xfrm>
          <a:off x="179512" y="-33337"/>
          <a:ext cx="8784975" cy="692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972393"/>
              </p:ext>
            </p:extLst>
          </p:nvPr>
        </p:nvGraphicFramePr>
        <p:xfrm>
          <a:off x="0" y="-33337"/>
          <a:ext cx="8964487" cy="692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892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16632"/>
            <a:ext cx="885698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pl-PL" sz="2200" dirty="0" smtClean="0"/>
              <a:t>Co </a:t>
            </a:r>
            <a:r>
              <a:rPr lang="pl-PL" sz="2200" dirty="0"/>
              <a:t>druga ankietowana osoba w wieku 15-19 ma za sobą wyjazd za </a:t>
            </a:r>
            <a:r>
              <a:rPr lang="pl-PL" sz="2200" dirty="0" smtClean="0"/>
              <a:t>  granicę</a:t>
            </a:r>
            <a:endParaRPr lang="pl-PL" sz="2200" dirty="0"/>
          </a:p>
          <a:p>
            <a:pPr marL="457200" indent="-457200" algn="just">
              <a:buFont typeface="+mj-lt"/>
              <a:buAutoNum type="alphaLcParenR"/>
            </a:pPr>
            <a:r>
              <a:rPr lang="pl-PL" sz="2200" dirty="0" smtClean="0"/>
              <a:t>Co </a:t>
            </a:r>
            <a:r>
              <a:rPr lang="pl-PL" sz="2200" dirty="0"/>
              <a:t>piąta osoba w wieku 15-19 lat (22% tej grupy) nie ma nic przeciwko podjęciu za granicą pracy na czarno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pl-PL" sz="2200" dirty="0" smtClean="0"/>
              <a:t>Co </a:t>
            </a:r>
            <a:r>
              <a:rPr lang="pl-PL" sz="2200" dirty="0"/>
              <a:t>3 ankietowana osoba w wieku 15-19 nie ma nic przeciwko wyjazdowi do pracy za granicę bez znajomości j. obcego kraju, do którego się udaje. </a:t>
            </a:r>
            <a:endParaRPr lang="pl-PL" sz="2200" dirty="0" smtClean="0"/>
          </a:p>
          <a:p>
            <a:pPr marL="457200" indent="-457200" algn="just">
              <a:buFont typeface="+mj-lt"/>
              <a:buAutoNum type="alphaLcParenR"/>
            </a:pPr>
            <a:r>
              <a:rPr lang="pl-PL" sz="2200" dirty="0" smtClean="0"/>
              <a:t>13% badanych osób w wieku </a:t>
            </a:r>
            <a:r>
              <a:rPr lang="pl-PL" sz="2200" dirty="0"/>
              <a:t>15-19</a:t>
            </a:r>
            <a:r>
              <a:rPr lang="pl-PL" sz="2200" dirty="0" smtClean="0"/>
              <a:t> nie </a:t>
            </a:r>
            <a:r>
              <a:rPr lang="pl-PL" sz="2200" dirty="0"/>
              <a:t>ma nic przeciwko wyjazdowi do podjęcia pracy na czarno za granicą i bez znajomości języka tam obowiązującego. </a:t>
            </a:r>
            <a:endParaRPr lang="pl-PL" sz="2200" dirty="0" smtClean="0"/>
          </a:p>
          <a:p>
            <a:pPr marL="457200" indent="-457200" algn="just">
              <a:buFont typeface="+mj-lt"/>
              <a:buAutoNum type="alphaLcParenR"/>
            </a:pPr>
            <a:r>
              <a:rPr lang="pl-PL" sz="2200" dirty="0" smtClean="0"/>
              <a:t>Co 3-cia osoba w w/w grupie byłaby zainteresowana udzieleniem odpowiedzi na ofertę pracy zawierającą jedynie anonimowy numer telefonu oferenta </a:t>
            </a:r>
            <a:r>
              <a:rPr lang="pl-PL" sz="2200" dirty="0" smtClean="0">
                <a:solidFill>
                  <a:srgbClr val="FF0000"/>
                </a:solidFill>
              </a:rPr>
              <a:t>(woj. świętokrzyskie  - 34,5%, PL – 12% !!!)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pl-PL" sz="2200" dirty="0"/>
              <a:t>C</a:t>
            </a:r>
            <a:r>
              <a:rPr lang="pl-PL" sz="2200" dirty="0" smtClean="0"/>
              <a:t>o 2-ga  badana osoba w przedziale 15-19 udzieliłaby odpowiedzi na ofertę pracy, w której jedyną daną kontaktową oferenta jest adres </a:t>
            </a:r>
            <a:br>
              <a:rPr lang="pl-PL" sz="2200" dirty="0" smtClean="0"/>
            </a:br>
            <a:r>
              <a:rPr lang="pl-PL" sz="2200" dirty="0" smtClean="0"/>
              <a:t>e-mail.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pl-PL" sz="2200" b="1" dirty="0" smtClean="0">
                <a:solidFill>
                  <a:srgbClr val="FF0000"/>
                </a:solidFill>
              </a:rPr>
              <a:t>42%</a:t>
            </a:r>
            <a:r>
              <a:rPr lang="pl-PL" sz="2200" dirty="0" smtClean="0"/>
              <a:t> badanych (280 osób) w grupie wiekowej 15-19, jako II-gie </a:t>
            </a:r>
            <a:br>
              <a:rPr lang="pl-PL" sz="2200" dirty="0" smtClean="0"/>
            </a:br>
            <a:r>
              <a:rPr lang="pl-PL" sz="2200" dirty="0" smtClean="0"/>
              <a:t>w kolejności źródło poszukiwania informacji o ofertach pracy wskazało Internet.  </a:t>
            </a:r>
          </a:p>
          <a:p>
            <a:endParaRPr lang="pl-PL" sz="2000" b="1" dirty="0" smtClean="0"/>
          </a:p>
          <a:p>
            <a:r>
              <a:rPr lang="pl-PL" sz="2000" dirty="0"/>
              <a:t> </a:t>
            </a:r>
            <a:endParaRPr lang="pl-PL" sz="2000" b="1" dirty="0"/>
          </a:p>
          <a:p>
            <a:r>
              <a:rPr lang="pl-PL" sz="2000" dirty="0"/>
              <a:t> 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82368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443841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solidFill>
                  <a:srgbClr val="0070C0"/>
                </a:solidFill>
              </a:rPr>
              <a:t>h. </a:t>
            </a:r>
            <a:r>
              <a:rPr lang="pl-PL" sz="2200" dirty="0" smtClean="0"/>
              <a:t>Badana </a:t>
            </a:r>
            <a:r>
              <a:rPr lang="pl-PL" sz="2200" dirty="0"/>
              <a:t>grupa wskazywała najczęściej na potrzebę weryfikacji oferty pracy i pracodawcy, naukę języka i zdobycie informacji/ poszerzenie wiedzy na temat kraju docelowego. Odpowiedzi te pojawiły się najczęściej również w grupie 15-19. </a:t>
            </a:r>
            <a:endParaRPr lang="pl-PL" sz="2200" dirty="0" smtClean="0"/>
          </a:p>
          <a:p>
            <a:pPr algn="just"/>
            <a:endParaRPr lang="pl-PL" sz="2200" dirty="0"/>
          </a:p>
          <a:p>
            <a:pPr algn="just"/>
            <a:r>
              <a:rPr lang="pl-PL" sz="2200" dirty="0" smtClean="0"/>
              <a:t>W </a:t>
            </a:r>
            <a:r>
              <a:rPr lang="pl-PL" sz="2200" dirty="0" smtClean="0"/>
              <a:t>grupie badanych w wieku 15-19 zaledwie </a:t>
            </a:r>
            <a:r>
              <a:rPr lang="pl-PL" sz="2200" dirty="0"/>
              <a:t>5% lub mniej odpowiedzi </a:t>
            </a:r>
            <a:r>
              <a:rPr lang="pl-PL" sz="2200" dirty="0" smtClean="0"/>
              <a:t>dotyczących planowania wyjazdu za granicę związanych było z zabezpieczeniem </a:t>
            </a:r>
            <a:r>
              <a:rPr lang="pl-PL" sz="2200" dirty="0"/>
              <a:t>środków finansowych na start, </a:t>
            </a:r>
            <a:r>
              <a:rPr lang="pl-PL" sz="2200" dirty="0" smtClean="0"/>
              <a:t>wykupieniem </a:t>
            </a:r>
            <a:r>
              <a:rPr lang="pl-PL" sz="2200" dirty="0"/>
              <a:t>ubezpieczenia zdrowotnego, </a:t>
            </a:r>
            <a:r>
              <a:rPr lang="pl-PL" sz="2200" dirty="0" smtClean="0"/>
              <a:t>pozostawieniem </a:t>
            </a:r>
            <a:r>
              <a:rPr lang="pl-PL" sz="2200" dirty="0"/>
              <a:t>szczegółowych kontaktowych danych </a:t>
            </a:r>
            <a:r>
              <a:rPr lang="pl-PL" sz="2200" dirty="0" smtClean="0"/>
              <a:t>rodzinie</a:t>
            </a:r>
          </a:p>
          <a:p>
            <a:pPr algn="just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2842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98972" y="249289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Dziękuję za uwagę </a:t>
            </a:r>
            <a:endParaRPr lang="pl-PL" sz="2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62750" y="479184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Wydział Polityki Społecznej i Zdrowia Świętokrzyskiego Urzędu Wojewódzkiego</a:t>
            </a:r>
          </a:p>
          <a:p>
            <a:pPr algn="ctr"/>
            <a:r>
              <a:rPr lang="pl-PL" dirty="0" smtClean="0"/>
              <a:t>Tel. 41 342-14-57</a:t>
            </a:r>
          </a:p>
          <a:p>
            <a:pPr algn="ctr"/>
            <a:r>
              <a:rPr lang="pl-PL" dirty="0" smtClean="0"/>
              <a:t>E-mail: bzfe36@kielce.uw.gov.pl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627784" y="306896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Anna </a:t>
            </a:r>
            <a:r>
              <a:rPr lang="pl-PL" dirty="0" smtClean="0"/>
              <a:t>Korcipa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972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5096" y="633311"/>
            <a:ext cx="7830238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pl-PL" sz="2600" kern="1600" dirty="0" smtClean="0">
                <a:ea typeface="Times New Roman"/>
                <a:cs typeface="Arial" panose="020B0604020202020204" pitchFamily="34" charset="0"/>
              </a:rPr>
              <a:t>	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Konferencje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były dedykowane przede wszystkim uczniom ostatnich klas szkół średnich 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i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ukierunkowane na przekazanie informacji przydatnych na etapie planowania wyjazdu za 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granicę w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celach zarobkowych. </a:t>
            </a:r>
          </a:p>
          <a:p>
            <a:pPr marR="45720"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	W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trakcie każdej z konferencji 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uczestnicy otrzymywali materiały edukacyjne MSWiA – komiks Nie jesteś na sprzedaż oraz płytę z multimediami dotyczącymi zjawiska handlu ludźmi. W ramach akcji rozkolportowano </a:t>
            </a:r>
            <a:r>
              <a:rPr lang="pl-PL" sz="2400" b="1" kern="1600" dirty="0" smtClean="0">
                <a:ea typeface="Times New Roman"/>
                <a:cs typeface="Arial" panose="020B0604020202020204" pitchFamily="34" charset="0"/>
              </a:rPr>
              <a:t>2000 komiksów 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i ok. </a:t>
            </a:r>
            <a:r>
              <a:rPr lang="pl-PL" sz="2400" b="1" kern="1600" dirty="0" smtClean="0">
                <a:ea typeface="Times New Roman"/>
                <a:cs typeface="Arial" panose="020B0604020202020204" pitchFamily="34" charset="0"/>
              </a:rPr>
              <a:t>400 płyt. 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Ponadto, uczestnicy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(uczniowie, nauczyciele</a:t>
            </a: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, a także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kadra JOPS) wypełniali ankiety dot. postaw wobec emigracji zarobkowych. </a:t>
            </a:r>
          </a:p>
          <a:p>
            <a:pPr marR="45720"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pl-PL" sz="2400" kern="1600" dirty="0" smtClean="0">
                <a:ea typeface="Times New Roman"/>
                <a:cs typeface="Arial" panose="020B0604020202020204" pitchFamily="34" charset="0"/>
              </a:rPr>
              <a:t>	W 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ramach badania sondażowego w roku 2016 i 2017 przebadano </a:t>
            </a:r>
            <a:r>
              <a:rPr lang="pl-PL" sz="2400" b="1" kern="1600" dirty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856 osób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, w tym </a:t>
            </a:r>
            <a:r>
              <a:rPr lang="pl-PL" sz="2400" b="1" kern="1600" dirty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588 kobiet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 (69% ankietowanych). Na ankietę składało się </a:t>
            </a:r>
            <a:r>
              <a:rPr lang="pl-PL" sz="2400" b="1" kern="1600" dirty="0">
                <a:solidFill>
                  <a:srgbClr val="0070C0"/>
                </a:solidFill>
                <a:ea typeface="Times New Roman"/>
                <a:cs typeface="Arial" panose="020B0604020202020204" pitchFamily="34" charset="0"/>
              </a:rPr>
              <a:t>6 pytań</a:t>
            </a: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, </a:t>
            </a:r>
            <a:br>
              <a:rPr lang="pl-PL" sz="2400" kern="1600" dirty="0">
                <a:ea typeface="Times New Roman"/>
                <a:cs typeface="Arial" panose="020B0604020202020204" pitchFamily="34" charset="0"/>
              </a:rPr>
            </a:br>
            <a:r>
              <a:rPr lang="pl-PL" sz="2400" kern="1600" dirty="0">
                <a:ea typeface="Times New Roman"/>
                <a:cs typeface="Arial" panose="020B0604020202020204" pitchFamily="34" charset="0"/>
              </a:rPr>
              <a:t>w tym jedno pytanie otwarte.</a:t>
            </a:r>
          </a:p>
        </p:txBody>
      </p:sp>
    </p:spTree>
    <p:extLst>
      <p:ext uri="{BB962C8B-B14F-4D97-AF65-F5344CB8AC3E}">
        <p14:creationId xmlns:p14="http://schemas.microsoft.com/office/powerpoint/2010/main" val="11219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561146"/>
              </p:ext>
            </p:extLst>
          </p:nvPr>
        </p:nvGraphicFramePr>
        <p:xfrm>
          <a:off x="683568" y="332656"/>
          <a:ext cx="7848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772789"/>
              </p:ext>
            </p:extLst>
          </p:nvPr>
        </p:nvGraphicFramePr>
        <p:xfrm>
          <a:off x="1043608" y="3861048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60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378446"/>
              </p:ext>
            </p:extLst>
          </p:nvPr>
        </p:nvGraphicFramePr>
        <p:xfrm>
          <a:off x="539552" y="980728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37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 badanej grupie aż 54% ma za sobą wyjazd za granicę, w tym 49% podjęło wyjazd </a:t>
            </a:r>
            <a:r>
              <a:rPr lang="pl-PL" dirty="0" smtClean="0"/>
              <a:t>w </a:t>
            </a:r>
            <a:r>
              <a:rPr lang="pl-PL" dirty="0"/>
              <a:t>ostatnich 5 latach. </a:t>
            </a:r>
            <a:endParaRPr lang="pl-PL" dirty="0" smtClean="0"/>
          </a:p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 </a:t>
            </a:r>
            <a:r>
              <a:rPr lang="pl-PL" b="1" dirty="0">
                <a:solidFill>
                  <a:srgbClr val="FF0000"/>
                </a:solidFill>
              </a:rPr>
              <a:t>grupie 652 osób w przedziale 15-19 fakt ten potwierdziło 359 osób (55%). 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70C0"/>
                </a:solidFill>
              </a:rPr>
              <a:t>Co </a:t>
            </a:r>
            <a:r>
              <a:rPr lang="pl-PL" b="1" dirty="0">
                <a:solidFill>
                  <a:srgbClr val="0070C0"/>
                </a:solidFill>
              </a:rPr>
              <a:t>druga ankietowana osoba </a:t>
            </a:r>
            <a:r>
              <a:rPr lang="pl-PL" b="1" dirty="0" smtClean="0">
                <a:solidFill>
                  <a:srgbClr val="0070C0"/>
                </a:solidFill>
              </a:rPr>
              <a:t>w regionie w </a:t>
            </a:r>
            <a:r>
              <a:rPr lang="pl-PL" b="1" dirty="0">
                <a:solidFill>
                  <a:srgbClr val="0070C0"/>
                </a:solidFill>
              </a:rPr>
              <a:t>wieku 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15-19 </a:t>
            </a:r>
            <a:r>
              <a:rPr lang="pl-PL" b="1" dirty="0">
                <a:solidFill>
                  <a:srgbClr val="0070C0"/>
                </a:solidFill>
              </a:rPr>
              <a:t>ma za sobą wyjazd za </a:t>
            </a:r>
            <a:r>
              <a:rPr lang="pl-PL" b="1" dirty="0" smtClean="0">
                <a:solidFill>
                  <a:srgbClr val="0070C0"/>
                </a:solidFill>
              </a:rPr>
              <a:t>granicę. (Podobne </a:t>
            </a:r>
            <a:r>
              <a:rPr lang="pl-PL" b="1" dirty="0">
                <a:solidFill>
                  <a:srgbClr val="0070C0"/>
                </a:solidFill>
              </a:rPr>
              <a:t>wyniki uzyskano w badaniu ogólnopolskim w roku </a:t>
            </a:r>
            <a:r>
              <a:rPr lang="pl-PL" b="1" dirty="0" smtClean="0">
                <a:solidFill>
                  <a:srgbClr val="0070C0"/>
                </a:solidFill>
              </a:rPr>
              <a:t>2015) </a:t>
            </a:r>
            <a:endParaRPr lang="pl-PL" b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383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664872"/>
              </p:ext>
            </p:extLst>
          </p:nvPr>
        </p:nvGraphicFramePr>
        <p:xfrm>
          <a:off x="333375" y="914400"/>
          <a:ext cx="84772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78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76470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Wśród ankietowanych </a:t>
            </a:r>
            <a:r>
              <a:rPr lang="pl-PL" sz="2400" b="1" dirty="0">
                <a:solidFill>
                  <a:srgbClr val="0070C0"/>
                </a:solidFill>
              </a:rPr>
              <a:t>62% nie podjęłoby zatrudnienia bez gwarancji jego legalizacji</a:t>
            </a:r>
            <a:r>
              <a:rPr lang="pl-PL" sz="2400" dirty="0"/>
              <a:t>, </a:t>
            </a:r>
            <a:r>
              <a:rPr lang="pl-PL" sz="2400" dirty="0" smtClean="0"/>
              <a:t>co </a:t>
            </a:r>
            <a:r>
              <a:rPr lang="pl-PL" sz="2400" dirty="0"/>
              <a:t>świadczy o świadomości ryzyka związanego z podejmowaniem pracy </a:t>
            </a:r>
            <a:r>
              <a:rPr lang="pl-PL" sz="2400" i="1" dirty="0"/>
              <a:t>na czarno</a:t>
            </a:r>
            <a:r>
              <a:rPr lang="pl-PL" sz="2400" dirty="0"/>
              <a:t>. </a:t>
            </a:r>
            <a:endParaRPr lang="pl-PL" sz="2400" dirty="0" smtClean="0"/>
          </a:p>
          <a:p>
            <a:pPr algn="just"/>
            <a:r>
              <a:rPr lang="pl-PL" sz="2400" dirty="0" smtClean="0"/>
              <a:t>W </a:t>
            </a:r>
            <a:r>
              <a:rPr lang="pl-PL" sz="2400" dirty="0"/>
              <a:t>grupie osób zdecydowanych na podjęcie pracy </a:t>
            </a:r>
            <a:r>
              <a:rPr lang="pl-PL" sz="2400" i="1" dirty="0"/>
              <a:t>na czarno</a:t>
            </a:r>
            <a:r>
              <a:rPr lang="pl-PL" sz="2400" dirty="0"/>
              <a:t> znalazło się </a:t>
            </a:r>
            <a:r>
              <a:rPr lang="pl-PL" sz="2400" b="1" dirty="0">
                <a:solidFill>
                  <a:srgbClr val="FF0000"/>
                </a:solidFill>
              </a:rPr>
              <a:t>21% badanych</a:t>
            </a:r>
            <a:r>
              <a:rPr lang="pl-PL" sz="2400" dirty="0"/>
              <a:t>. </a:t>
            </a:r>
            <a:endParaRPr lang="pl-PL" sz="2400" dirty="0" smtClean="0"/>
          </a:p>
          <a:p>
            <a:pPr algn="just"/>
            <a:endParaRPr lang="pl-PL" sz="2400" dirty="0"/>
          </a:p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Udział </a:t>
            </a:r>
            <a:r>
              <a:rPr lang="pl-PL" sz="2400" b="1" dirty="0">
                <a:solidFill>
                  <a:srgbClr val="FF0000"/>
                </a:solidFill>
              </a:rPr>
              <a:t>osób </a:t>
            </a:r>
            <a:r>
              <a:rPr lang="pl-PL" sz="2400" b="1" dirty="0" smtClean="0">
                <a:solidFill>
                  <a:srgbClr val="FF0000"/>
                </a:solidFill>
              </a:rPr>
              <a:t>w </a:t>
            </a:r>
            <a:r>
              <a:rPr lang="pl-PL" sz="2400" b="1" dirty="0">
                <a:solidFill>
                  <a:srgbClr val="FF0000"/>
                </a:solidFill>
              </a:rPr>
              <a:t>wieku 15-19 </a:t>
            </a:r>
            <a:r>
              <a:rPr lang="pl-PL" sz="2400" dirty="0"/>
              <a:t>deklarujących chęć podjęcia pracy na czarno do ogółu badanych w tej grupie wiekowej </a:t>
            </a:r>
            <a:r>
              <a:rPr lang="pl-PL" sz="2400" b="1" dirty="0">
                <a:solidFill>
                  <a:srgbClr val="FF0000"/>
                </a:solidFill>
              </a:rPr>
              <a:t>wyniósł 22%. </a:t>
            </a:r>
          </a:p>
          <a:p>
            <a:pPr algn="just"/>
            <a:endParaRPr lang="pl-PL" sz="2400" b="1" dirty="0"/>
          </a:p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Co </a:t>
            </a:r>
            <a:r>
              <a:rPr lang="pl-PL" sz="2400" b="1" dirty="0">
                <a:solidFill>
                  <a:srgbClr val="FF0000"/>
                </a:solidFill>
              </a:rPr>
              <a:t>piąta osoba </a:t>
            </a:r>
            <a:r>
              <a:rPr lang="pl-PL" sz="2400" b="1" dirty="0" smtClean="0">
                <a:solidFill>
                  <a:srgbClr val="FF0000"/>
                </a:solidFill>
              </a:rPr>
              <a:t>w </a:t>
            </a:r>
            <a:r>
              <a:rPr lang="pl-PL" sz="2400" b="1" dirty="0">
                <a:solidFill>
                  <a:srgbClr val="FF0000"/>
                </a:solidFill>
              </a:rPr>
              <a:t>wieku 15-19 lat </a:t>
            </a:r>
            <a:r>
              <a:rPr lang="pl-PL" sz="2400" b="1" dirty="0" smtClean="0">
                <a:solidFill>
                  <a:srgbClr val="FF0000"/>
                </a:solidFill>
              </a:rPr>
              <a:t>nie </a:t>
            </a:r>
            <a:r>
              <a:rPr lang="pl-PL" sz="2400" b="1" dirty="0">
                <a:solidFill>
                  <a:srgbClr val="FF0000"/>
                </a:solidFill>
              </a:rPr>
              <a:t>ma nic przeciwko podjęciu za granicą pracy </a:t>
            </a:r>
            <a:r>
              <a:rPr lang="pl-PL" sz="2400" b="1" dirty="0" smtClean="0">
                <a:solidFill>
                  <a:srgbClr val="FF0000"/>
                </a:solidFill>
              </a:rPr>
              <a:t>„na czarno”!!!</a:t>
            </a:r>
          </a:p>
          <a:p>
            <a:pPr algn="just"/>
            <a:endParaRPr lang="pl-PL" sz="2400" b="1" dirty="0">
              <a:solidFill>
                <a:srgbClr val="0070C0"/>
              </a:solidFill>
            </a:endParaRPr>
          </a:p>
          <a:p>
            <a:pPr algn="just"/>
            <a:r>
              <a:rPr lang="pl-PL" sz="2400" b="1" dirty="0">
                <a:solidFill>
                  <a:srgbClr val="0070C0"/>
                </a:solidFill>
              </a:rPr>
              <a:t>W badaniu ogólnopolskim z 2015 roku odpowiedzi twierdzącej na to pytanie udzieliło 17</a:t>
            </a:r>
            <a:r>
              <a:rPr lang="pl-PL" sz="2400" b="1" dirty="0" smtClean="0">
                <a:solidFill>
                  <a:srgbClr val="0070C0"/>
                </a:solidFill>
              </a:rPr>
              <a:t>% (!)</a:t>
            </a:r>
            <a:endParaRPr lang="pl-PL" sz="2400" b="1" dirty="0">
              <a:solidFill>
                <a:srgbClr val="0070C0"/>
              </a:solidFill>
            </a:endParaRPr>
          </a:p>
          <a:p>
            <a:r>
              <a:rPr lang="pl-PL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560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 title="Czy zdecydował(a)byś się podjąć pracę &quot;na czarno&quo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28598"/>
              </p:ext>
            </p:extLst>
          </p:nvPr>
        </p:nvGraphicFramePr>
        <p:xfrm>
          <a:off x="107504" y="1052512"/>
          <a:ext cx="8856983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512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775</Words>
  <Application>Microsoft Office PowerPoint</Application>
  <PresentationFormat>Pokaz na ekranie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badania ankietowego prowadzonego w ramach akcji Świętokrzyskie przeciwko handlowi ludźmi</dc:title>
  <dc:creator>Korcipa, Anna</dc:creator>
  <cp:lastModifiedBy>Korcipa, Anna</cp:lastModifiedBy>
  <cp:revision>19</cp:revision>
  <dcterms:created xsi:type="dcterms:W3CDTF">2017-11-13T14:33:41Z</dcterms:created>
  <dcterms:modified xsi:type="dcterms:W3CDTF">2017-11-20T14:28:26Z</dcterms:modified>
</cp:coreProperties>
</file>