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9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7" r:id="rId22"/>
    <p:sldId id="278" r:id="rId23"/>
  </p:sldIdLst>
  <p:sldSz cx="18288000" cy="10287000"/>
  <p:notesSz cx="6858000" cy="9144000"/>
  <p:embeddedFontLst>
    <p:embeddedFont>
      <p:font typeface="TT Rounds Condensed" panose="020B0604020202020204" charset="-18"/>
      <p:regular r:id="rId25"/>
    </p:embeddedFont>
    <p:embeddedFont>
      <p:font typeface="Open Sans Bold" panose="020B0604020202020204" charset="0"/>
      <p:regular r:id="rId26"/>
    </p:embeddedFont>
    <p:embeddedFont>
      <p:font typeface="Arimo" panose="020B0604020202020204" charset="0"/>
      <p:regular r:id="rId27"/>
    </p:embeddedFont>
    <p:embeddedFont>
      <p:font typeface="TT Rounds Condensed Bold" panose="020B0604020202020204" charset="-18"/>
      <p:regular r:id="rId28"/>
    </p:embeddedFont>
    <p:embeddedFont>
      <p:font typeface="Arimo Bold" panose="020B0604020202020204" charset="0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3" d="100"/>
          <a:sy n="73" d="100"/>
        </p:scale>
        <p:origin x="59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13.01.2025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KS</a:t>
            </a:r>
          </a:p>
          <a:p>
            <a:endParaRPr lang="en-US"/>
          </a:p>
          <a:p>
            <a:r>
              <a:rPr lang="en-US"/>
              <a:t>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KO</a:t>
            </a:r>
          </a:p>
          <a:p>
            <a:endParaRPr lang="en-US"/>
          </a:p>
          <a:p>
            <a:r>
              <a:rPr lang="en-US"/>
              <a:t>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GT</a:t>
            </a:r>
          </a:p>
          <a:p>
            <a:endParaRPr lang="en-US"/>
          </a:p>
          <a:p>
            <a:r>
              <a:rPr lang="en-US"/>
              <a:t>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GT</a:t>
            </a:r>
          </a:p>
          <a:p>
            <a:endParaRPr lang="en-US"/>
          </a:p>
          <a:p>
            <a:r>
              <a:rPr lang="en-US"/>
              <a:t>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KS</a:t>
            </a:r>
          </a:p>
          <a:p>
            <a:endParaRPr lang="en-US"/>
          </a:p>
          <a:p>
            <a:r>
              <a:rPr lang="en-US"/>
              <a:t>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GT</a:t>
            </a:r>
          </a:p>
          <a:p>
            <a:endParaRPr lang="en-US"/>
          </a:p>
          <a:p>
            <a:r>
              <a:rPr lang="en-US"/>
              <a:t>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KO</a:t>
            </a:r>
          </a:p>
          <a:p>
            <a:endParaRPr lang="en-US"/>
          </a:p>
          <a:p>
            <a:r>
              <a:rPr lang="en-US"/>
              <a:t>14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4282713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GT</a:t>
            </a:r>
          </a:p>
          <a:p>
            <a:endParaRPr lang="en-US"/>
          </a:p>
          <a:p>
            <a:r>
              <a:rPr lang="en-US"/>
              <a:t>12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GT</a:t>
            </a:r>
          </a:p>
          <a:p>
            <a:endParaRPr lang="en-US"/>
          </a:p>
          <a:p>
            <a:r>
              <a:rPr lang="en-US"/>
              <a:t>13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KO</a:t>
            </a:r>
          </a:p>
          <a:p>
            <a:endParaRPr lang="en-US"/>
          </a:p>
          <a:p>
            <a:r>
              <a:rPr lang="en-US"/>
              <a:t>14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KO</a:t>
            </a:r>
          </a:p>
          <a:p>
            <a:endParaRPr lang="en-US"/>
          </a:p>
          <a:p>
            <a:r>
              <a:rPr lang="en-US"/>
              <a:t>15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KO</a:t>
            </a:r>
          </a:p>
          <a:p>
            <a:endParaRPr lang="en-US"/>
          </a:p>
          <a:p>
            <a:r>
              <a:rPr lang="en-US"/>
              <a:t>16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5" Type="http://schemas.openxmlformats.org/officeDocument/2006/relationships/image" Target="../media/image20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hyperlink" Target="https://das.mrips.gov.pl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5" Type="http://schemas.openxmlformats.org/officeDocument/2006/relationships/image" Target="../media/image21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6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sv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senior.gov.pl/" TargetMode="Externa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gif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sv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1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17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gif"/><Relationship Id="rId5" Type="http://schemas.openxmlformats.org/officeDocument/2006/relationships/image" Target="../media/image21.sv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sv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9601200"/>
            <a:ext cx="18288000" cy="685800"/>
            <a:chOff x="0" y="0"/>
            <a:chExt cx="24384000" cy="914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914400"/>
            </a:xfrm>
            <a:custGeom>
              <a:avLst/>
              <a:gdLst/>
              <a:ahLst/>
              <a:cxnLst/>
              <a:rect l="l" t="t" r="r" b="b"/>
              <a:pathLst>
                <a:path w="24384000" h="914400">
                  <a:moveTo>
                    <a:pt x="0" y="0"/>
                  </a:moveTo>
                  <a:lnTo>
                    <a:pt x="24384000" y="0"/>
                  </a:lnTo>
                  <a:lnTo>
                    <a:pt x="24384000" y="914400"/>
                  </a:lnTo>
                  <a:lnTo>
                    <a:pt x="0" y="914400"/>
                  </a:lnTo>
                  <a:close/>
                </a:path>
              </a:pathLst>
            </a:custGeom>
            <a:solidFill>
              <a:srgbClr val="BD582C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9501474"/>
            <a:ext cx="18288002" cy="98997"/>
            <a:chOff x="0" y="0"/>
            <a:chExt cx="24384002" cy="13199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1953"/>
            </a:xfrm>
            <a:custGeom>
              <a:avLst/>
              <a:gdLst/>
              <a:ahLst/>
              <a:cxnLst/>
              <a:rect l="l" t="t" r="r" b="b"/>
              <a:pathLst>
                <a:path w="24384000" h="131953">
                  <a:moveTo>
                    <a:pt x="0" y="0"/>
                  </a:moveTo>
                  <a:lnTo>
                    <a:pt x="24384000" y="0"/>
                  </a:lnTo>
                  <a:lnTo>
                    <a:pt x="24384000" y="131953"/>
                  </a:lnTo>
                  <a:lnTo>
                    <a:pt x="0" y="131953"/>
                  </a:lnTo>
                  <a:close/>
                </a:path>
              </a:pathLst>
            </a:custGeom>
            <a:solidFill>
              <a:srgbClr val="E48312"/>
            </a:solidFill>
          </p:spPr>
        </p:sp>
      </p:grpSp>
      <p:sp>
        <p:nvSpPr>
          <p:cNvPr id="6" name="AutoShape 6"/>
          <p:cNvSpPr/>
          <p:nvPr/>
        </p:nvSpPr>
        <p:spPr>
          <a:xfrm rot="2188">
            <a:off x="1785534" y="2606767"/>
            <a:ext cx="14959968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>
            <a:off x="1607943" y="507690"/>
            <a:ext cx="5283508" cy="1800612"/>
          </a:xfrm>
          <a:custGeom>
            <a:avLst/>
            <a:gdLst/>
            <a:ahLst/>
            <a:cxnLst/>
            <a:rect l="l" t="t" r="r" b="b"/>
            <a:pathLst>
              <a:path w="5283508" h="1800612">
                <a:moveTo>
                  <a:pt x="0" y="0"/>
                </a:moveTo>
                <a:lnTo>
                  <a:pt x="5283509" y="0"/>
                </a:lnTo>
                <a:lnTo>
                  <a:pt x="5283509" y="1800612"/>
                </a:lnTo>
                <a:lnTo>
                  <a:pt x="0" y="18006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4688" r="-14688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558240" y="507690"/>
            <a:ext cx="4914493" cy="1800612"/>
          </a:xfrm>
          <a:custGeom>
            <a:avLst/>
            <a:gdLst/>
            <a:ahLst/>
            <a:cxnLst/>
            <a:rect l="l" t="t" r="r" b="b"/>
            <a:pathLst>
              <a:path w="4914493" h="1800612">
                <a:moveTo>
                  <a:pt x="0" y="0"/>
                </a:moveTo>
                <a:lnTo>
                  <a:pt x="4914493" y="0"/>
                </a:lnTo>
                <a:lnTo>
                  <a:pt x="4914493" y="1800612"/>
                </a:lnTo>
                <a:lnTo>
                  <a:pt x="0" y="18006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20245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07943" y="507690"/>
            <a:ext cx="5769031" cy="1800612"/>
          </a:xfrm>
          <a:custGeom>
            <a:avLst/>
            <a:gdLst/>
            <a:ahLst/>
            <a:cxnLst/>
            <a:rect l="l" t="t" r="r" b="b"/>
            <a:pathLst>
              <a:path w="5769031" h="1800612">
                <a:moveTo>
                  <a:pt x="0" y="0"/>
                </a:moveTo>
                <a:lnTo>
                  <a:pt x="5769031" y="0"/>
                </a:lnTo>
                <a:lnTo>
                  <a:pt x="5769031" y="1800612"/>
                </a:lnTo>
                <a:lnTo>
                  <a:pt x="0" y="18006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3452" r="-5036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313072" y="507690"/>
            <a:ext cx="5946228" cy="1800612"/>
          </a:xfrm>
          <a:custGeom>
            <a:avLst/>
            <a:gdLst/>
            <a:ahLst/>
            <a:cxnLst/>
            <a:rect l="l" t="t" r="r" b="b"/>
            <a:pathLst>
              <a:path w="5946228" h="1800612">
                <a:moveTo>
                  <a:pt x="0" y="0"/>
                </a:moveTo>
                <a:lnTo>
                  <a:pt x="5946228" y="0"/>
                </a:lnTo>
                <a:lnTo>
                  <a:pt x="5946228" y="1800612"/>
                </a:lnTo>
                <a:lnTo>
                  <a:pt x="0" y="18006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11" b="-311"/>
            </a:stretch>
          </a:blipFill>
        </p:spPr>
      </p:sp>
      <p:pic>
        <p:nvPicPr>
          <p:cNvPr id="11" name="Picture 1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171" t="19878" b="587"/>
          <a:stretch>
            <a:fillRect/>
          </a:stretch>
        </p:blipFill>
        <p:spPr>
          <a:xfrm>
            <a:off x="1785536" y="2616292"/>
            <a:ext cx="14959965" cy="6793733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2235873" y="2721068"/>
            <a:ext cx="14236860" cy="6566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20"/>
              </a:lnSpc>
            </a:pPr>
            <a:r>
              <a:rPr lang="en-US" sz="5164" b="1" spc="48">
                <a:solidFill>
                  <a:srgbClr val="004AAD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Zasady aplikowania w Programie Senior+  MODUŁ II</a:t>
            </a:r>
          </a:p>
          <a:p>
            <a:pPr algn="ctr">
              <a:lnSpc>
                <a:spcPts val="3365"/>
              </a:lnSpc>
            </a:pPr>
            <a:endParaRPr lang="en-US" sz="5164" b="1" spc="48">
              <a:solidFill>
                <a:srgbClr val="004AAD"/>
              </a:solidFill>
              <a:latin typeface="TT Rounds Condensed Bold"/>
              <a:ea typeface="TT Rounds Condensed Bold"/>
              <a:cs typeface="TT Rounds Condensed Bold"/>
              <a:sym typeface="TT Rounds Condensed Bold"/>
            </a:endParaRPr>
          </a:p>
          <a:p>
            <a:pPr algn="ctr">
              <a:lnSpc>
                <a:spcPts val="3365"/>
              </a:lnSpc>
            </a:pPr>
            <a:endParaRPr lang="en-US" sz="5164" b="1" spc="48">
              <a:solidFill>
                <a:srgbClr val="004AAD"/>
              </a:solidFill>
              <a:latin typeface="TT Rounds Condensed Bold"/>
              <a:ea typeface="TT Rounds Condensed Bold"/>
              <a:cs typeface="TT Rounds Condensed Bold"/>
              <a:sym typeface="TT Rounds Condensed Bold"/>
            </a:endParaRPr>
          </a:p>
          <a:p>
            <a:pPr algn="ctr">
              <a:lnSpc>
                <a:spcPts val="3365"/>
              </a:lnSpc>
            </a:pPr>
            <a:endParaRPr lang="en-US" sz="5164" b="1" spc="48">
              <a:solidFill>
                <a:srgbClr val="004AAD"/>
              </a:solidFill>
              <a:latin typeface="TT Rounds Condensed Bold"/>
              <a:ea typeface="TT Rounds Condensed Bold"/>
              <a:cs typeface="TT Rounds Condensed Bold"/>
              <a:sym typeface="TT Rounds Condensed Bold"/>
            </a:endParaRPr>
          </a:p>
          <a:p>
            <a:pPr algn="ctr">
              <a:lnSpc>
                <a:spcPts val="3365"/>
              </a:lnSpc>
            </a:pPr>
            <a:endParaRPr lang="en-US" sz="5164" b="1" spc="48">
              <a:solidFill>
                <a:srgbClr val="004AAD"/>
              </a:solidFill>
              <a:latin typeface="TT Rounds Condensed Bold"/>
              <a:ea typeface="TT Rounds Condensed Bold"/>
              <a:cs typeface="TT Rounds Condensed Bold"/>
              <a:sym typeface="TT Rounds Condensed Bold"/>
            </a:endParaRPr>
          </a:p>
          <a:p>
            <a:pPr algn="ctr">
              <a:lnSpc>
                <a:spcPts val="3365"/>
              </a:lnSpc>
            </a:pPr>
            <a:endParaRPr lang="en-US" sz="5164" b="1" spc="48">
              <a:solidFill>
                <a:srgbClr val="004AAD"/>
              </a:solidFill>
              <a:latin typeface="TT Rounds Condensed Bold"/>
              <a:ea typeface="TT Rounds Condensed Bold"/>
              <a:cs typeface="TT Rounds Condensed Bold"/>
              <a:sym typeface="TT Rounds Condensed Bold"/>
            </a:endParaRPr>
          </a:p>
          <a:p>
            <a:pPr algn="ctr">
              <a:lnSpc>
                <a:spcPts val="3365"/>
              </a:lnSpc>
            </a:pPr>
            <a:endParaRPr lang="en-US" sz="5164" b="1" spc="48">
              <a:solidFill>
                <a:srgbClr val="004AAD"/>
              </a:solidFill>
              <a:latin typeface="TT Rounds Condensed Bold"/>
              <a:ea typeface="TT Rounds Condensed Bold"/>
              <a:cs typeface="TT Rounds Condensed Bold"/>
              <a:sym typeface="TT Rounds Condensed Bold"/>
            </a:endParaRPr>
          </a:p>
          <a:p>
            <a:pPr algn="ctr">
              <a:lnSpc>
                <a:spcPts val="3365"/>
              </a:lnSpc>
            </a:pPr>
            <a:endParaRPr lang="en-US" sz="5164" b="1" spc="48">
              <a:solidFill>
                <a:srgbClr val="004AAD"/>
              </a:solidFill>
              <a:latin typeface="TT Rounds Condensed Bold"/>
              <a:ea typeface="TT Rounds Condensed Bold"/>
              <a:cs typeface="TT Rounds Condensed Bold"/>
              <a:sym typeface="TT Rounds Condensed Bold"/>
            </a:endParaRPr>
          </a:p>
          <a:p>
            <a:pPr algn="ctr">
              <a:lnSpc>
                <a:spcPts val="3365"/>
              </a:lnSpc>
            </a:pPr>
            <a:endParaRPr lang="en-US" sz="5164" b="1" spc="48">
              <a:solidFill>
                <a:srgbClr val="004AAD"/>
              </a:solidFill>
              <a:latin typeface="TT Rounds Condensed Bold"/>
              <a:ea typeface="TT Rounds Condensed Bold"/>
              <a:cs typeface="TT Rounds Condensed Bold"/>
              <a:sym typeface="TT Rounds Condensed Bold"/>
            </a:endParaRPr>
          </a:p>
          <a:p>
            <a:pPr algn="ctr">
              <a:lnSpc>
                <a:spcPts val="3365"/>
              </a:lnSpc>
            </a:pPr>
            <a:endParaRPr lang="en-US" sz="5164" b="1" spc="48">
              <a:solidFill>
                <a:srgbClr val="004AAD"/>
              </a:solidFill>
              <a:latin typeface="TT Rounds Condensed Bold"/>
              <a:ea typeface="TT Rounds Condensed Bold"/>
              <a:cs typeface="TT Rounds Condensed Bold"/>
              <a:sym typeface="TT Rounds Condensed Bold"/>
            </a:endParaRPr>
          </a:p>
          <a:p>
            <a:pPr algn="ctr">
              <a:lnSpc>
                <a:spcPts val="3365"/>
              </a:lnSpc>
            </a:pPr>
            <a:endParaRPr lang="en-US" sz="5164" b="1" spc="48">
              <a:solidFill>
                <a:srgbClr val="004AAD"/>
              </a:solidFill>
              <a:latin typeface="TT Rounds Condensed Bold"/>
              <a:ea typeface="TT Rounds Condensed Bold"/>
              <a:cs typeface="TT Rounds Condensed Bold"/>
              <a:sym typeface="TT Rounds Condensed Bold"/>
            </a:endParaRPr>
          </a:p>
          <a:p>
            <a:pPr algn="ctr">
              <a:lnSpc>
                <a:spcPts val="3365"/>
              </a:lnSpc>
            </a:pPr>
            <a:endParaRPr lang="en-US" sz="5164" b="1" spc="48">
              <a:solidFill>
                <a:srgbClr val="004AAD"/>
              </a:solidFill>
              <a:latin typeface="TT Rounds Condensed Bold"/>
              <a:ea typeface="TT Rounds Condensed Bold"/>
              <a:cs typeface="TT Rounds Condensed Bold"/>
              <a:sym typeface="TT Rounds Condensed Bold"/>
            </a:endParaRPr>
          </a:p>
          <a:p>
            <a:pPr algn="ctr">
              <a:lnSpc>
                <a:spcPts val="3365"/>
              </a:lnSpc>
            </a:pPr>
            <a:endParaRPr lang="en-US" sz="5164" b="1" spc="48">
              <a:solidFill>
                <a:srgbClr val="004AAD"/>
              </a:solidFill>
              <a:latin typeface="TT Rounds Condensed Bold"/>
              <a:ea typeface="TT Rounds Condensed Bold"/>
              <a:cs typeface="TT Rounds Condensed Bold"/>
              <a:sym typeface="TT Rounds Condensed Bold"/>
            </a:endParaRPr>
          </a:p>
          <a:p>
            <a:pPr algn="ctr">
              <a:lnSpc>
                <a:spcPts val="3365"/>
              </a:lnSpc>
            </a:pPr>
            <a:endParaRPr lang="en-US" sz="5164" b="1" spc="48">
              <a:solidFill>
                <a:srgbClr val="004AAD"/>
              </a:solidFill>
              <a:latin typeface="TT Rounds Condensed Bold"/>
              <a:ea typeface="TT Rounds Condensed Bold"/>
              <a:cs typeface="TT Rounds Condensed Bold"/>
              <a:sym typeface="TT Rounds Condensed Bold"/>
            </a:endParaRPr>
          </a:p>
          <a:p>
            <a:pPr algn="ctr">
              <a:lnSpc>
                <a:spcPts val="3365"/>
              </a:lnSpc>
            </a:pPr>
            <a:r>
              <a:rPr lang="en-US" sz="3462" b="1" spc="32">
                <a:solidFill>
                  <a:srgbClr val="FFFFFF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Kielce, 14 stycznia 2025r.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9601200"/>
            <a:ext cx="18288000" cy="685800"/>
            <a:chOff x="0" y="0"/>
            <a:chExt cx="24384000" cy="914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914400"/>
            </a:xfrm>
            <a:custGeom>
              <a:avLst/>
              <a:gdLst/>
              <a:ahLst/>
              <a:cxnLst/>
              <a:rect l="l" t="t" r="r" b="b"/>
              <a:pathLst>
                <a:path w="24384000" h="914400">
                  <a:moveTo>
                    <a:pt x="0" y="0"/>
                  </a:moveTo>
                  <a:lnTo>
                    <a:pt x="24384000" y="0"/>
                  </a:lnTo>
                  <a:lnTo>
                    <a:pt x="24384000" y="914400"/>
                  </a:lnTo>
                  <a:lnTo>
                    <a:pt x="0" y="914400"/>
                  </a:lnTo>
                  <a:close/>
                </a:path>
              </a:pathLst>
            </a:custGeom>
            <a:solidFill>
              <a:srgbClr val="BD582C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9501474"/>
            <a:ext cx="18288002" cy="98997"/>
            <a:chOff x="0" y="0"/>
            <a:chExt cx="24384002" cy="13199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1953"/>
            </a:xfrm>
            <a:custGeom>
              <a:avLst/>
              <a:gdLst/>
              <a:ahLst/>
              <a:cxnLst/>
              <a:rect l="l" t="t" r="r" b="b"/>
              <a:pathLst>
                <a:path w="24384000" h="131953">
                  <a:moveTo>
                    <a:pt x="0" y="0"/>
                  </a:moveTo>
                  <a:lnTo>
                    <a:pt x="24384000" y="0"/>
                  </a:lnTo>
                  <a:lnTo>
                    <a:pt x="24384000" y="131953"/>
                  </a:lnTo>
                  <a:lnTo>
                    <a:pt x="0" y="131953"/>
                  </a:lnTo>
                  <a:close/>
                </a:path>
              </a:pathLst>
            </a:custGeom>
            <a:solidFill>
              <a:srgbClr val="E48312"/>
            </a:solidFill>
          </p:spPr>
        </p:sp>
      </p:grpSp>
      <p:sp>
        <p:nvSpPr>
          <p:cNvPr id="6" name="AutoShape 6"/>
          <p:cNvSpPr/>
          <p:nvPr/>
        </p:nvSpPr>
        <p:spPr>
          <a:xfrm rot="2188">
            <a:off x="1785534" y="2606767"/>
            <a:ext cx="14959968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>
            <a:off x="1607943" y="507690"/>
            <a:ext cx="5283508" cy="1800612"/>
          </a:xfrm>
          <a:custGeom>
            <a:avLst/>
            <a:gdLst/>
            <a:ahLst/>
            <a:cxnLst/>
            <a:rect l="l" t="t" r="r" b="b"/>
            <a:pathLst>
              <a:path w="5283508" h="1800612">
                <a:moveTo>
                  <a:pt x="0" y="0"/>
                </a:moveTo>
                <a:lnTo>
                  <a:pt x="5283509" y="0"/>
                </a:lnTo>
                <a:lnTo>
                  <a:pt x="5283509" y="1800612"/>
                </a:lnTo>
                <a:lnTo>
                  <a:pt x="0" y="18006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4688" r="-14688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07943" y="507690"/>
            <a:ext cx="5632478" cy="1800612"/>
          </a:xfrm>
          <a:custGeom>
            <a:avLst/>
            <a:gdLst/>
            <a:ahLst/>
            <a:cxnLst/>
            <a:rect l="l" t="t" r="r" b="b"/>
            <a:pathLst>
              <a:path w="5632478" h="1800612">
                <a:moveTo>
                  <a:pt x="0" y="0"/>
                </a:moveTo>
                <a:lnTo>
                  <a:pt x="5632478" y="0"/>
                </a:lnTo>
                <a:lnTo>
                  <a:pt x="5632478" y="1800612"/>
                </a:lnTo>
                <a:lnTo>
                  <a:pt x="0" y="18006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3778" r="-7582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254788" y="544218"/>
            <a:ext cx="5733812" cy="1800612"/>
          </a:xfrm>
          <a:custGeom>
            <a:avLst/>
            <a:gdLst/>
            <a:ahLst/>
            <a:cxnLst/>
            <a:rect l="l" t="t" r="r" b="b"/>
            <a:pathLst>
              <a:path w="5733812" h="1800612">
                <a:moveTo>
                  <a:pt x="0" y="0"/>
                </a:moveTo>
                <a:lnTo>
                  <a:pt x="5733812" y="0"/>
                </a:lnTo>
                <a:lnTo>
                  <a:pt x="5733812" y="1800612"/>
                </a:lnTo>
                <a:lnTo>
                  <a:pt x="0" y="18006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3063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540322" y="1312338"/>
            <a:ext cx="12330124" cy="1152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72"/>
              </a:lnSpc>
            </a:pPr>
            <a:endParaRPr/>
          </a:p>
          <a:p>
            <a:pPr algn="ctr">
              <a:lnSpc>
                <a:spcPts val="3672"/>
              </a:lnSpc>
            </a:pPr>
            <a:endParaRPr/>
          </a:p>
          <a:p>
            <a:pPr algn="ctr">
              <a:lnSpc>
                <a:spcPts val="3672"/>
              </a:lnSpc>
            </a:pPr>
            <a:endParaRPr/>
          </a:p>
          <a:p>
            <a:pPr algn="ctr">
              <a:lnSpc>
                <a:spcPts val="4284"/>
              </a:lnSpc>
            </a:pPr>
            <a:r>
              <a:rPr lang="en-US" sz="4200" b="1" spc="-100">
                <a:solidFill>
                  <a:srgbClr val="F09C06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Zatrudnianie kadry w placówkach Senior+</a:t>
            </a:r>
          </a:p>
          <a:p>
            <a:pPr algn="ctr">
              <a:lnSpc>
                <a:spcPts val="4284"/>
              </a:lnSpc>
            </a:pPr>
            <a:endParaRPr lang="en-US" sz="4200" b="1" spc="-100">
              <a:solidFill>
                <a:srgbClr val="F09C06"/>
              </a:solidFill>
              <a:latin typeface="TT Rounds Condensed Bold"/>
              <a:ea typeface="TT Rounds Condensed Bold"/>
              <a:cs typeface="TT Rounds Condensed Bold"/>
              <a:sym typeface="TT Rounds Condensed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42658" y="3395931"/>
            <a:ext cx="13065634" cy="5849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42925" lvl="1" indent="-271462" algn="l">
              <a:lnSpc>
                <a:spcPts val="2916"/>
              </a:lnSpc>
              <a:buFont typeface="Arial"/>
              <a:buChar char="•"/>
            </a:pPr>
            <a:r>
              <a:rPr lang="en-US" sz="3000" spc="27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Zgodnie</a:t>
            </a:r>
            <a:r>
              <a:rPr lang="en-US" sz="3000" spc="27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z </a:t>
            </a:r>
            <a:r>
              <a:rPr lang="en-US" sz="3000" spc="27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zapisami</a:t>
            </a:r>
            <a:r>
              <a:rPr lang="en-US" sz="3000" spc="27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000" spc="27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Programu</a:t>
            </a:r>
            <a:r>
              <a:rPr lang="en-US" sz="3000" spc="27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000" spc="27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minimalny</a:t>
            </a:r>
            <a:r>
              <a:rPr lang="en-US" sz="3000" spc="27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standard </a:t>
            </a:r>
            <a:r>
              <a:rPr lang="en-US" sz="3000" spc="27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zatrudnienia</a:t>
            </a:r>
            <a:r>
              <a:rPr lang="en-US" sz="3000" spc="27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w </a:t>
            </a:r>
            <a:r>
              <a:rPr lang="en-US" sz="3000" spc="27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Dziennym</a:t>
            </a:r>
            <a:r>
              <a:rPr lang="en-US" sz="3000" spc="27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000" spc="27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Domu</a:t>
            </a:r>
            <a:r>
              <a:rPr lang="en-US" sz="3000" spc="27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„Senior+” to co </a:t>
            </a:r>
            <a:r>
              <a:rPr lang="en-US" sz="3000" spc="27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najmniej</a:t>
            </a:r>
            <a:r>
              <a:rPr lang="en-US" sz="3000" spc="27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000" spc="27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jeden</a:t>
            </a:r>
            <a:r>
              <a:rPr lang="en-US" sz="3000" spc="27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000" spc="27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pracownik</a:t>
            </a:r>
            <a:r>
              <a:rPr lang="en-US" sz="3000" spc="27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000" spc="27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na</a:t>
            </a:r>
            <a:r>
              <a:rPr lang="en-US" sz="3000" spc="27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15 </a:t>
            </a:r>
            <a:r>
              <a:rPr lang="en-US" sz="3000" spc="27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seniorów</a:t>
            </a:r>
            <a:r>
              <a:rPr lang="en-US" sz="3000" spc="27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000" b="1" spc="27" dirty="0" err="1">
                <a:solidFill>
                  <a:srgbClr val="40404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oraz</a:t>
            </a:r>
            <a:r>
              <a:rPr lang="en-US" sz="3000" u="sng" spc="27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000" spc="27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fizjoterapeuta</a:t>
            </a:r>
            <a:r>
              <a:rPr lang="en-US" sz="3000" spc="27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000" b="1" spc="27" dirty="0" err="1">
                <a:solidFill>
                  <a:srgbClr val="40404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lub</a:t>
            </a:r>
            <a:r>
              <a:rPr lang="en-US" sz="3000" spc="27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000" spc="27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terapeuta</a:t>
            </a:r>
            <a:r>
              <a:rPr lang="en-US" sz="3000" spc="27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000" spc="27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zajęciowy</a:t>
            </a:r>
            <a:r>
              <a:rPr lang="en-US" sz="3000" spc="27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000" b="1" spc="27" dirty="0" err="1">
                <a:solidFill>
                  <a:srgbClr val="40404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lub</a:t>
            </a:r>
            <a:r>
              <a:rPr lang="en-US" sz="3000" spc="27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000" spc="27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instruktor</a:t>
            </a:r>
            <a:r>
              <a:rPr lang="en-US" sz="3000" spc="27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000" spc="27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terapii</a:t>
            </a:r>
            <a:r>
              <a:rPr lang="en-US" sz="3000" spc="27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000" b="1" spc="27" dirty="0" err="1">
                <a:solidFill>
                  <a:srgbClr val="40404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lub</a:t>
            </a:r>
            <a:r>
              <a:rPr lang="en-US" sz="3000" spc="27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000" spc="27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pielęgniarka</a:t>
            </a:r>
            <a:r>
              <a:rPr lang="en-US" sz="3000" spc="27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w </a:t>
            </a:r>
            <a:r>
              <a:rPr lang="en-US" sz="3000" spc="27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wymiarze</a:t>
            </a:r>
            <a:r>
              <a:rPr lang="en-US" sz="3000" spc="27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000" spc="27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czasu</a:t>
            </a:r>
            <a:r>
              <a:rPr lang="en-US" sz="3000" spc="27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000" spc="27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odpowiednim</a:t>
            </a:r>
            <a:r>
              <a:rPr lang="en-US" sz="3000" spc="27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do </a:t>
            </a:r>
            <a:r>
              <a:rPr lang="en-US" sz="3000" spc="27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potrzeb</a:t>
            </a:r>
            <a:r>
              <a:rPr lang="en-US" sz="3000" spc="27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000" spc="27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placówki</a:t>
            </a:r>
            <a:r>
              <a:rPr lang="en-US" sz="3000" spc="27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. </a:t>
            </a:r>
            <a:r>
              <a:rPr lang="en-US" sz="3000" spc="27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Dodatkowo</a:t>
            </a:r>
            <a:r>
              <a:rPr lang="en-US" sz="3000" spc="27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, w </a:t>
            </a:r>
            <a:r>
              <a:rPr lang="en-US" sz="3000" spc="27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zależności</a:t>
            </a:r>
            <a:r>
              <a:rPr lang="en-US" sz="3000" spc="27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od </a:t>
            </a:r>
            <a:r>
              <a:rPr lang="en-US" sz="3000" spc="27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potrzeb</a:t>
            </a:r>
            <a:r>
              <a:rPr lang="en-US" sz="3000" spc="27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, w </a:t>
            </a:r>
            <a:r>
              <a:rPr lang="en-US" sz="3000" spc="27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placówce</a:t>
            </a:r>
            <a:r>
              <a:rPr lang="en-US" sz="3000" spc="27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000" spc="27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może</a:t>
            </a:r>
            <a:r>
              <a:rPr lang="en-US" sz="3000" spc="27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000" spc="27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być</a:t>
            </a:r>
            <a:r>
              <a:rPr lang="en-US" sz="3000" spc="27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000" spc="27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zatrudniony</a:t>
            </a:r>
            <a:r>
              <a:rPr lang="en-US" sz="3000" spc="27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000" spc="27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inny</a:t>
            </a:r>
            <a:r>
              <a:rPr lang="en-US" sz="3000" spc="27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000" spc="27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specjalista</a:t>
            </a:r>
            <a:r>
              <a:rPr lang="en-US" sz="3000" spc="27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w </a:t>
            </a:r>
            <a:r>
              <a:rPr lang="en-US" sz="3000" spc="27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wymiarze</a:t>
            </a:r>
            <a:r>
              <a:rPr lang="en-US" sz="3000" spc="27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000" spc="27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czasu</a:t>
            </a:r>
            <a:r>
              <a:rPr lang="en-US" sz="3000" spc="27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000" spc="27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odpowiednim</a:t>
            </a:r>
            <a:r>
              <a:rPr lang="en-US" sz="3000" spc="27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do </a:t>
            </a:r>
            <a:r>
              <a:rPr lang="en-US" sz="3000" spc="27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potrzeb</a:t>
            </a:r>
            <a:r>
              <a:rPr lang="en-US" sz="3000" spc="27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000" spc="27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placówki</a:t>
            </a:r>
            <a:r>
              <a:rPr lang="en-US" sz="3000" spc="27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. </a:t>
            </a:r>
          </a:p>
          <a:p>
            <a:pPr marL="542925" lvl="1" indent="-271462" algn="l">
              <a:lnSpc>
                <a:spcPts val="2916"/>
              </a:lnSpc>
            </a:pPr>
            <a:endParaRPr lang="en-US" sz="3000" spc="27" dirty="0">
              <a:solidFill>
                <a:srgbClr val="404040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  <a:p>
            <a:pPr marL="542925" lvl="1" indent="-271462" algn="l">
              <a:lnSpc>
                <a:spcPts val="2916"/>
              </a:lnSpc>
              <a:buFont typeface="Arial"/>
              <a:buChar char="•"/>
            </a:pPr>
            <a:r>
              <a:rPr lang="en-US" sz="3000" spc="27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Ponadto</a:t>
            </a:r>
            <a:r>
              <a:rPr lang="en-US" sz="3000" spc="27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000" spc="27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jednostka</a:t>
            </a:r>
            <a:r>
              <a:rPr lang="en-US" sz="3000" spc="27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000" spc="27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samorządu</a:t>
            </a:r>
            <a:r>
              <a:rPr lang="en-US" sz="3000" spc="27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we </a:t>
            </a:r>
            <a:r>
              <a:rPr lang="en-US" sz="3000" spc="27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współpracy</a:t>
            </a:r>
            <a:r>
              <a:rPr lang="en-US" sz="3000" spc="27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z </a:t>
            </a:r>
            <a:r>
              <a:rPr lang="en-US" sz="3000" spc="27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urzędem</a:t>
            </a:r>
            <a:r>
              <a:rPr lang="en-US" sz="3000" spc="27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000" spc="27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pracy</a:t>
            </a:r>
            <a:r>
              <a:rPr lang="en-US" sz="3000" spc="27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000" spc="27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może</a:t>
            </a:r>
            <a:r>
              <a:rPr lang="en-US" sz="3000" spc="27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000" spc="27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zaangażować</a:t>
            </a:r>
            <a:r>
              <a:rPr lang="en-US" sz="3000" spc="27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000" spc="27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stażystów</a:t>
            </a:r>
            <a:r>
              <a:rPr lang="en-US" sz="3000" spc="27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.</a:t>
            </a:r>
          </a:p>
          <a:p>
            <a:pPr algn="l">
              <a:lnSpc>
                <a:spcPts val="2916"/>
              </a:lnSpc>
            </a:pPr>
            <a:endParaRPr lang="en-US" sz="3000" spc="27" dirty="0">
              <a:solidFill>
                <a:srgbClr val="404040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  <a:p>
            <a:pPr marL="542925" lvl="1" indent="-271462" algn="l">
              <a:lnSpc>
                <a:spcPts val="2916"/>
              </a:lnSpc>
              <a:buFont typeface="Arial"/>
              <a:buChar char="•"/>
            </a:pPr>
            <a:r>
              <a:rPr lang="en-US" sz="3000" spc="28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Minimalny</a:t>
            </a:r>
            <a:r>
              <a:rPr lang="en-US" sz="3000" spc="28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standard </a:t>
            </a:r>
            <a:r>
              <a:rPr lang="en-US" sz="3000" spc="28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zatrudnienia</a:t>
            </a:r>
            <a:r>
              <a:rPr lang="en-US" sz="3000" spc="28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w </a:t>
            </a:r>
            <a:r>
              <a:rPr lang="en-US" sz="3000" u="sng" spc="28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Klubie</a:t>
            </a:r>
            <a:r>
              <a:rPr lang="en-US" sz="3000" u="sng" spc="28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„Senior+”</a:t>
            </a:r>
            <a:r>
              <a:rPr lang="en-US" sz="3000" spc="28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to </a:t>
            </a:r>
            <a:r>
              <a:rPr lang="en-US" sz="3000" spc="28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jeden</a:t>
            </a:r>
            <a:r>
              <a:rPr lang="en-US" sz="3000" spc="28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000" spc="28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pracownik</a:t>
            </a:r>
            <a:r>
              <a:rPr lang="en-US" sz="3000" spc="28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000" spc="28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oraz</a:t>
            </a:r>
            <a:r>
              <a:rPr lang="en-US" sz="3000" spc="28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000" spc="28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specjalista</a:t>
            </a:r>
            <a:r>
              <a:rPr lang="en-US" sz="3000" spc="28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w </a:t>
            </a:r>
            <a:r>
              <a:rPr lang="en-US" sz="3000" spc="28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pożądanym</a:t>
            </a:r>
            <a:r>
              <a:rPr lang="en-US" sz="3000" spc="28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000" spc="28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zakresie</a:t>
            </a:r>
            <a:r>
              <a:rPr lang="en-US" sz="3000" spc="28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000" b="1" spc="28" dirty="0" err="1">
                <a:solidFill>
                  <a:srgbClr val="40404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zatrudniony</a:t>
            </a:r>
            <a:r>
              <a:rPr lang="en-US" sz="3000" b="1" spc="28" dirty="0">
                <a:solidFill>
                  <a:srgbClr val="40404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 w </a:t>
            </a:r>
            <a:r>
              <a:rPr lang="en-US" sz="3000" b="1" spc="28" dirty="0" err="1">
                <a:solidFill>
                  <a:srgbClr val="40404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wymiarze</a:t>
            </a:r>
            <a:r>
              <a:rPr lang="en-US" sz="3000" b="1" spc="28" dirty="0">
                <a:solidFill>
                  <a:srgbClr val="40404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 </a:t>
            </a:r>
            <a:r>
              <a:rPr lang="en-US" sz="3000" b="1" spc="28" dirty="0" err="1">
                <a:solidFill>
                  <a:srgbClr val="40404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czasu</a:t>
            </a:r>
            <a:r>
              <a:rPr lang="en-US" sz="3000" b="1" spc="28" dirty="0">
                <a:solidFill>
                  <a:srgbClr val="40404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 </a:t>
            </a:r>
            <a:r>
              <a:rPr lang="en-US" sz="3000" b="1" spc="28" dirty="0" err="1">
                <a:solidFill>
                  <a:srgbClr val="40404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odpowiednim</a:t>
            </a:r>
            <a:r>
              <a:rPr lang="en-US" sz="3000" b="1" spc="28" dirty="0">
                <a:solidFill>
                  <a:srgbClr val="40404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 do </a:t>
            </a:r>
            <a:r>
              <a:rPr lang="en-US" sz="3000" b="1" spc="28" dirty="0" err="1">
                <a:solidFill>
                  <a:srgbClr val="40404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potrzeb</a:t>
            </a:r>
            <a:r>
              <a:rPr lang="en-US" sz="3000" b="1" spc="28" dirty="0">
                <a:solidFill>
                  <a:srgbClr val="40404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 </a:t>
            </a:r>
            <a:r>
              <a:rPr lang="en-US" sz="3000" b="1" spc="28" dirty="0" err="1">
                <a:solidFill>
                  <a:srgbClr val="40404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ośrodka</a:t>
            </a:r>
            <a:r>
              <a:rPr lang="en-US" sz="3000" b="1" spc="28" dirty="0">
                <a:solidFill>
                  <a:srgbClr val="40404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.</a:t>
            </a:r>
          </a:p>
          <a:p>
            <a:pPr algn="l">
              <a:lnSpc>
                <a:spcPts val="2916"/>
              </a:lnSpc>
            </a:pPr>
            <a:endParaRPr lang="en-US" sz="3000" b="1" spc="28" dirty="0">
              <a:solidFill>
                <a:srgbClr val="404040"/>
              </a:solidFill>
              <a:latin typeface="TT Rounds Condensed Bold"/>
              <a:ea typeface="TT Rounds Condensed Bold"/>
              <a:cs typeface="TT Rounds Condensed Bold"/>
              <a:sym typeface="TT Rounds Condensed Bold"/>
            </a:endParaRPr>
          </a:p>
          <a:p>
            <a:pPr marL="542925" lvl="1" indent="-271462" algn="l">
              <a:lnSpc>
                <a:spcPts val="2916"/>
              </a:lnSpc>
            </a:pPr>
            <a:r>
              <a:rPr lang="en-US" sz="3000" spc="28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Dodatkowo</a:t>
            </a:r>
            <a:r>
              <a:rPr lang="en-US" sz="3000" spc="28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, w </a:t>
            </a:r>
            <a:r>
              <a:rPr lang="en-US" sz="3000" spc="28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zależności</a:t>
            </a:r>
            <a:r>
              <a:rPr lang="en-US" sz="3000" spc="28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od </a:t>
            </a:r>
            <a:r>
              <a:rPr lang="en-US" sz="3000" spc="28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potrzeb</a:t>
            </a:r>
            <a:r>
              <a:rPr lang="en-US" sz="3000" spc="28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, w </a:t>
            </a:r>
            <a:r>
              <a:rPr lang="en-US" sz="3000" spc="28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ośrodku</a:t>
            </a:r>
            <a:r>
              <a:rPr lang="en-US" sz="3000" spc="28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000" spc="28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mogą</a:t>
            </a:r>
            <a:r>
              <a:rPr lang="en-US" sz="3000" spc="28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000" spc="28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być</a:t>
            </a:r>
            <a:r>
              <a:rPr lang="en-US" sz="3000" spc="28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000" spc="28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zatrudnieni</a:t>
            </a:r>
            <a:r>
              <a:rPr lang="en-US" sz="3000" spc="28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000" spc="28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inni</a:t>
            </a:r>
            <a:r>
              <a:rPr lang="en-US" sz="3000" spc="28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000" spc="28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specjaliści</a:t>
            </a:r>
            <a:r>
              <a:rPr lang="en-US" sz="3000" spc="28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(w </a:t>
            </a:r>
            <a:r>
              <a:rPr lang="en-US" sz="3000" spc="28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wymiarze</a:t>
            </a:r>
            <a:r>
              <a:rPr lang="en-US" sz="3000" spc="28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000" spc="28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czasu</a:t>
            </a:r>
            <a:r>
              <a:rPr lang="en-US" sz="3000" spc="28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000" spc="28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odpowiednim</a:t>
            </a:r>
            <a:r>
              <a:rPr lang="en-US" sz="3000" spc="28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do </a:t>
            </a:r>
            <a:r>
              <a:rPr lang="en-US" sz="3000" spc="28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potrzeb</a:t>
            </a:r>
            <a:r>
              <a:rPr lang="en-US" sz="3000" spc="28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000" spc="28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ośrodka</a:t>
            </a:r>
            <a:r>
              <a:rPr lang="en-US" sz="3000" spc="28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).</a:t>
            </a:r>
          </a:p>
        </p:txBody>
      </p:sp>
      <p:sp>
        <p:nvSpPr>
          <p:cNvPr id="12" name="Freeform 12"/>
          <p:cNvSpPr/>
          <p:nvPr/>
        </p:nvSpPr>
        <p:spPr>
          <a:xfrm>
            <a:off x="13343958" y="4246206"/>
            <a:ext cx="4944042" cy="4091794"/>
          </a:xfrm>
          <a:custGeom>
            <a:avLst/>
            <a:gdLst/>
            <a:ahLst/>
            <a:cxnLst/>
            <a:rect l="l" t="t" r="r" b="b"/>
            <a:pathLst>
              <a:path w="4944042" h="4091794">
                <a:moveTo>
                  <a:pt x="0" y="0"/>
                </a:moveTo>
                <a:lnTo>
                  <a:pt x="4944042" y="0"/>
                </a:lnTo>
                <a:lnTo>
                  <a:pt x="4944042" y="4091793"/>
                </a:lnTo>
                <a:lnTo>
                  <a:pt x="0" y="40917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079" r="-5283"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9601200"/>
            <a:ext cx="18288000" cy="685800"/>
            <a:chOff x="0" y="0"/>
            <a:chExt cx="24384000" cy="914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914400"/>
            </a:xfrm>
            <a:custGeom>
              <a:avLst/>
              <a:gdLst/>
              <a:ahLst/>
              <a:cxnLst/>
              <a:rect l="l" t="t" r="r" b="b"/>
              <a:pathLst>
                <a:path w="24384000" h="914400">
                  <a:moveTo>
                    <a:pt x="0" y="0"/>
                  </a:moveTo>
                  <a:lnTo>
                    <a:pt x="24384000" y="0"/>
                  </a:lnTo>
                  <a:lnTo>
                    <a:pt x="24384000" y="914400"/>
                  </a:lnTo>
                  <a:lnTo>
                    <a:pt x="0" y="914400"/>
                  </a:lnTo>
                  <a:close/>
                </a:path>
              </a:pathLst>
            </a:custGeom>
            <a:solidFill>
              <a:srgbClr val="BD582C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9501474"/>
            <a:ext cx="18288002" cy="98997"/>
            <a:chOff x="0" y="0"/>
            <a:chExt cx="24384002" cy="13199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1953"/>
            </a:xfrm>
            <a:custGeom>
              <a:avLst/>
              <a:gdLst/>
              <a:ahLst/>
              <a:cxnLst/>
              <a:rect l="l" t="t" r="r" b="b"/>
              <a:pathLst>
                <a:path w="24384000" h="131953">
                  <a:moveTo>
                    <a:pt x="0" y="0"/>
                  </a:moveTo>
                  <a:lnTo>
                    <a:pt x="24384000" y="0"/>
                  </a:lnTo>
                  <a:lnTo>
                    <a:pt x="24384000" y="131953"/>
                  </a:lnTo>
                  <a:lnTo>
                    <a:pt x="0" y="131953"/>
                  </a:lnTo>
                  <a:close/>
                </a:path>
              </a:pathLst>
            </a:custGeom>
            <a:solidFill>
              <a:srgbClr val="E48312"/>
            </a:solidFill>
          </p:spPr>
        </p:sp>
      </p:grpSp>
      <p:sp>
        <p:nvSpPr>
          <p:cNvPr id="6" name="AutoShape 6"/>
          <p:cNvSpPr/>
          <p:nvPr/>
        </p:nvSpPr>
        <p:spPr>
          <a:xfrm rot="2188">
            <a:off x="1785534" y="2606767"/>
            <a:ext cx="14959968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>
            <a:off x="1607943" y="507690"/>
            <a:ext cx="5283508" cy="1800612"/>
          </a:xfrm>
          <a:custGeom>
            <a:avLst/>
            <a:gdLst/>
            <a:ahLst/>
            <a:cxnLst/>
            <a:rect l="l" t="t" r="r" b="b"/>
            <a:pathLst>
              <a:path w="5283508" h="1800612">
                <a:moveTo>
                  <a:pt x="0" y="0"/>
                </a:moveTo>
                <a:lnTo>
                  <a:pt x="5283509" y="0"/>
                </a:lnTo>
                <a:lnTo>
                  <a:pt x="5283509" y="1800612"/>
                </a:lnTo>
                <a:lnTo>
                  <a:pt x="0" y="18006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4688" r="-14688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07943" y="507690"/>
            <a:ext cx="5693168" cy="1800612"/>
          </a:xfrm>
          <a:custGeom>
            <a:avLst/>
            <a:gdLst/>
            <a:ahLst/>
            <a:cxnLst/>
            <a:rect l="l" t="t" r="r" b="b"/>
            <a:pathLst>
              <a:path w="5693168" h="1800612">
                <a:moveTo>
                  <a:pt x="0" y="0"/>
                </a:moveTo>
                <a:lnTo>
                  <a:pt x="5693168" y="0"/>
                </a:lnTo>
                <a:lnTo>
                  <a:pt x="5693168" y="1800612"/>
                </a:lnTo>
                <a:lnTo>
                  <a:pt x="0" y="18006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3631" r="-6436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194098" y="507690"/>
            <a:ext cx="5733812" cy="1800612"/>
          </a:xfrm>
          <a:custGeom>
            <a:avLst/>
            <a:gdLst/>
            <a:ahLst/>
            <a:cxnLst/>
            <a:rect l="l" t="t" r="r" b="b"/>
            <a:pathLst>
              <a:path w="5733812" h="1800612">
                <a:moveTo>
                  <a:pt x="0" y="0"/>
                </a:moveTo>
                <a:lnTo>
                  <a:pt x="5733812" y="0"/>
                </a:lnTo>
                <a:lnTo>
                  <a:pt x="5733812" y="1800612"/>
                </a:lnTo>
                <a:lnTo>
                  <a:pt x="0" y="18006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3063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395564" y="2819683"/>
            <a:ext cx="14904720" cy="12313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3"/>
              </a:lnSpc>
            </a:pPr>
            <a:r>
              <a:rPr lang="pl-PL" sz="4699" b="1" spc="-112" dirty="0">
                <a:solidFill>
                  <a:srgbClr val="F09C06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Terapeuta zajęciowy</a:t>
            </a:r>
            <a:r>
              <a:rPr lang="en-US" sz="4699" b="1" spc="-112" dirty="0">
                <a:solidFill>
                  <a:srgbClr val="F09C06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 </a:t>
            </a:r>
          </a:p>
          <a:p>
            <a:pPr algn="ctr">
              <a:lnSpc>
                <a:spcPts val="4793"/>
              </a:lnSpc>
            </a:pPr>
            <a:endParaRPr lang="en-US" sz="4699" b="1" spc="-112" dirty="0">
              <a:solidFill>
                <a:srgbClr val="F09C06"/>
              </a:solidFill>
              <a:latin typeface="TT Rounds Condensed Bold"/>
              <a:ea typeface="TT Rounds Condensed Bold"/>
              <a:cs typeface="TT Rounds Condensed Bold"/>
              <a:sym typeface="TT Rounds Condensed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4024821" y="3720527"/>
            <a:ext cx="13646206" cy="3231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56234" lvl="1" algn="ctr">
              <a:lnSpc>
                <a:spcPts val="3563"/>
              </a:lnSpc>
            </a:pPr>
            <a:r>
              <a:rPr lang="pl-PL" sz="3299" spc="30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Terapeuta zajęciowy to jeden z 15-stu nowo ogłoszonych zawodów medycznych. Szczegóły w zakresie potrzebnych kwalifikacji, praw, obowiązków i zasad odpowiedzialności określa ustawa o niektórych zawodach medycznych z dnia 17 sierpnia 2023 r. (Dz.U z 2023 r. poz. 1972). Uprawionymi osobami do wykonywania zawodu terapeuty zajęciowego są osoby, które zostały wpisane do Rejestru Osób Uprawnionych do Wykonywania Zawodu Medycznego.</a:t>
            </a:r>
            <a:endParaRPr lang="en-US" sz="3299" spc="30" dirty="0">
              <a:solidFill>
                <a:srgbClr val="404040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EF7D655E-D41C-472E-BA2E-5ECAD69DD1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73" y="3933822"/>
            <a:ext cx="3878839" cy="437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9601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9601200"/>
            <a:ext cx="18288000" cy="685800"/>
            <a:chOff x="0" y="0"/>
            <a:chExt cx="24384000" cy="914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914400"/>
            </a:xfrm>
            <a:custGeom>
              <a:avLst/>
              <a:gdLst/>
              <a:ahLst/>
              <a:cxnLst/>
              <a:rect l="l" t="t" r="r" b="b"/>
              <a:pathLst>
                <a:path w="24384000" h="914400">
                  <a:moveTo>
                    <a:pt x="0" y="0"/>
                  </a:moveTo>
                  <a:lnTo>
                    <a:pt x="24384000" y="0"/>
                  </a:lnTo>
                  <a:lnTo>
                    <a:pt x="24384000" y="914400"/>
                  </a:lnTo>
                  <a:lnTo>
                    <a:pt x="0" y="914400"/>
                  </a:lnTo>
                  <a:close/>
                </a:path>
              </a:pathLst>
            </a:custGeom>
            <a:solidFill>
              <a:srgbClr val="BD582C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9501474"/>
            <a:ext cx="18288002" cy="98997"/>
            <a:chOff x="0" y="0"/>
            <a:chExt cx="24384002" cy="13199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1953"/>
            </a:xfrm>
            <a:custGeom>
              <a:avLst/>
              <a:gdLst/>
              <a:ahLst/>
              <a:cxnLst/>
              <a:rect l="l" t="t" r="r" b="b"/>
              <a:pathLst>
                <a:path w="24384000" h="131953">
                  <a:moveTo>
                    <a:pt x="0" y="0"/>
                  </a:moveTo>
                  <a:lnTo>
                    <a:pt x="24384000" y="0"/>
                  </a:lnTo>
                  <a:lnTo>
                    <a:pt x="24384000" y="131953"/>
                  </a:lnTo>
                  <a:lnTo>
                    <a:pt x="0" y="131953"/>
                  </a:lnTo>
                  <a:close/>
                </a:path>
              </a:pathLst>
            </a:custGeom>
            <a:solidFill>
              <a:srgbClr val="E48312"/>
            </a:solidFill>
          </p:spPr>
        </p:sp>
      </p:grpSp>
      <p:sp>
        <p:nvSpPr>
          <p:cNvPr id="6" name="AutoShape 6"/>
          <p:cNvSpPr/>
          <p:nvPr/>
        </p:nvSpPr>
        <p:spPr>
          <a:xfrm rot="2188">
            <a:off x="1785534" y="2606767"/>
            <a:ext cx="14959968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>
            <a:off x="1607943" y="507690"/>
            <a:ext cx="5283508" cy="1800612"/>
          </a:xfrm>
          <a:custGeom>
            <a:avLst/>
            <a:gdLst/>
            <a:ahLst/>
            <a:cxnLst/>
            <a:rect l="l" t="t" r="r" b="b"/>
            <a:pathLst>
              <a:path w="5283508" h="1800612">
                <a:moveTo>
                  <a:pt x="0" y="0"/>
                </a:moveTo>
                <a:lnTo>
                  <a:pt x="5283509" y="0"/>
                </a:lnTo>
                <a:lnTo>
                  <a:pt x="5283509" y="1800612"/>
                </a:lnTo>
                <a:lnTo>
                  <a:pt x="0" y="18006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4688" r="-14688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07943" y="507690"/>
            <a:ext cx="5753858" cy="1800612"/>
          </a:xfrm>
          <a:custGeom>
            <a:avLst/>
            <a:gdLst/>
            <a:ahLst/>
            <a:cxnLst/>
            <a:rect l="l" t="t" r="r" b="b"/>
            <a:pathLst>
              <a:path w="5753858" h="1800612">
                <a:moveTo>
                  <a:pt x="0" y="0"/>
                </a:moveTo>
                <a:lnTo>
                  <a:pt x="5753858" y="0"/>
                </a:lnTo>
                <a:lnTo>
                  <a:pt x="5753858" y="1800612"/>
                </a:lnTo>
                <a:lnTo>
                  <a:pt x="0" y="18006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3487" r="-5313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163753" y="507690"/>
            <a:ext cx="5794502" cy="1800612"/>
          </a:xfrm>
          <a:custGeom>
            <a:avLst/>
            <a:gdLst/>
            <a:ahLst/>
            <a:cxnLst/>
            <a:rect l="l" t="t" r="r" b="b"/>
            <a:pathLst>
              <a:path w="5794502" h="1800612">
                <a:moveTo>
                  <a:pt x="0" y="0"/>
                </a:moveTo>
                <a:lnTo>
                  <a:pt x="5794502" y="0"/>
                </a:lnTo>
                <a:lnTo>
                  <a:pt x="5794502" y="1800612"/>
                </a:lnTo>
                <a:lnTo>
                  <a:pt x="0" y="18006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1983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568013" y="2798524"/>
            <a:ext cx="14904720" cy="691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84"/>
              </a:lnSpc>
            </a:pPr>
            <a:r>
              <a:rPr lang="en-US" sz="4200" b="1" spc="-100">
                <a:solidFill>
                  <a:srgbClr val="F09C06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Kwalifikacje kadry Senior+</a:t>
            </a:r>
            <a:r>
              <a:rPr lang="en-US" sz="4200" b="1" spc="-100">
                <a:solidFill>
                  <a:srgbClr val="E48312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 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33133" y="3534252"/>
            <a:ext cx="9712917" cy="59672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8400" lvl="1" indent="-269200" algn="l">
              <a:lnSpc>
                <a:spcPts val="4283"/>
              </a:lnSpc>
              <a:buFont typeface="Arial"/>
              <a:buChar char="•"/>
            </a:pPr>
            <a:r>
              <a:rPr lang="en-US" sz="2974" spc="26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Planując</a:t>
            </a:r>
            <a:r>
              <a:rPr lang="en-US" sz="2974" spc="26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974" spc="26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zatrudnienie</a:t>
            </a:r>
            <a:r>
              <a:rPr lang="en-US" sz="2974" spc="26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974" spc="26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kierownika</a:t>
            </a:r>
            <a:r>
              <a:rPr lang="en-US" sz="2974" spc="26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w </a:t>
            </a:r>
            <a:r>
              <a:rPr lang="en-US" sz="2974" spc="26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placówce</a:t>
            </a:r>
            <a:r>
              <a:rPr lang="en-US" sz="2974" spc="26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Senior+ (</a:t>
            </a:r>
            <a:r>
              <a:rPr lang="en-US" sz="2974" spc="26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ośrodki</a:t>
            </a:r>
            <a:r>
              <a:rPr lang="en-US" sz="2974" spc="26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974" spc="26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dziennego</a:t>
            </a:r>
            <a:r>
              <a:rPr lang="en-US" sz="2974" spc="26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974" spc="26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wsparcia</a:t>
            </a:r>
            <a:r>
              <a:rPr lang="en-US" sz="2974" spc="26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– u. o p. </a:t>
            </a:r>
            <a:r>
              <a:rPr lang="en-US" sz="2974" spc="26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społ</a:t>
            </a:r>
            <a:r>
              <a:rPr lang="en-US" sz="2974" spc="26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.), </a:t>
            </a:r>
            <a:r>
              <a:rPr lang="en-US" sz="2974" spc="26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należy</a:t>
            </a:r>
            <a:r>
              <a:rPr lang="en-US" sz="2974" spc="26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974" spc="26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kierować</a:t>
            </a:r>
            <a:r>
              <a:rPr lang="en-US" sz="2974" spc="26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974" spc="26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się</a:t>
            </a:r>
            <a:r>
              <a:rPr lang="en-US" sz="2974" spc="26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974" spc="26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zapisem</a:t>
            </a:r>
            <a:r>
              <a:rPr lang="en-US" sz="2974" spc="26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art. 12</a:t>
            </a:r>
            <a:r>
              <a:rPr lang="pl-PL" sz="2974" spc="26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2</a:t>
            </a:r>
            <a:r>
              <a:rPr lang="en-US" sz="2974" spc="26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974" spc="26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ust</a:t>
            </a:r>
            <a:r>
              <a:rPr lang="en-US" sz="2974" spc="26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. 1 </a:t>
            </a:r>
            <a:r>
              <a:rPr lang="en-US" sz="2974" spc="26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ustawy</a:t>
            </a:r>
            <a:r>
              <a:rPr lang="en-US" sz="2974" spc="26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o </a:t>
            </a:r>
            <a:r>
              <a:rPr lang="en-US" sz="2974" spc="26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pomocy</a:t>
            </a:r>
            <a:r>
              <a:rPr lang="en-US" sz="2974" spc="26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974" spc="26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społecznej</a:t>
            </a:r>
            <a:r>
              <a:rPr lang="en-US" sz="2974" spc="26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, w </a:t>
            </a:r>
            <a:r>
              <a:rPr lang="en-US" sz="2974" spc="26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której</a:t>
            </a:r>
            <a:r>
              <a:rPr lang="en-US" sz="2974" spc="26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974" spc="26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określono</a:t>
            </a:r>
            <a:r>
              <a:rPr lang="en-US" sz="2974" spc="26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974" spc="26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wymagania</a:t>
            </a:r>
            <a:r>
              <a:rPr lang="en-US" sz="2974" spc="26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974" spc="26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kwalifikacyjne</a:t>
            </a:r>
            <a:r>
              <a:rPr lang="en-US" sz="2974" spc="26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974" spc="26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dla</a:t>
            </a:r>
            <a:r>
              <a:rPr lang="en-US" sz="2974" spc="26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974" spc="26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kierowników</a:t>
            </a:r>
            <a:r>
              <a:rPr lang="en-US" sz="2974" spc="26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974" spc="26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jednostek</a:t>
            </a:r>
            <a:r>
              <a:rPr lang="en-US" sz="2974" spc="26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974" spc="26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organizacyjnych</a:t>
            </a:r>
            <a:r>
              <a:rPr lang="en-US" sz="2974" spc="26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974" spc="26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pomocy</a:t>
            </a:r>
            <a:r>
              <a:rPr lang="en-US" sz="2974" spc="26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974" spc="26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społeczne</a:t>
            </a:r>
            <a:r>
              <a:rPr lang="en-US" sz="2974" spc="26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,</a:t>
            </a:r>
          </a:p>
          <a:p>
            <a:pPr algn="l">
              <a:lnSpc>
                <a:spcPts val="4283"/>
              </a:lnSpc>
            </a:pPr>
            <a:endParaRPr lang="en-US" sz="2974" spc="26" dirty="0">
              <a:solidFill>
                <a:srgbClr val="404040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  <a:p>
            <a:pPr marL="538400" lvl="1" indent="-269200" algn="l">
              <a:lnSpc>
                <a:spcPts val="4283"/>
              </a:lnSpc>
              <a:buFont typeface="Arial"/>
              <a:buChar char="•"/>
            </a:pPr>
            <a:r>
              <a:rPr lang="en-US" sz="2974" spc="27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Niezależnie</a:t>
            </a:r>
            <a:r>
              <a:rPr lang="en-US" sz="2974" spc="27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od </a:t>
            </a:r>
            <a:r>
              <a:rPr lang="en-US" sz="2974" spc="27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tego</a:t>
            </a:r>
            <a:r>
              <a:rPr lang="en-US" sz="2974" spc="27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974" spc="27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czy</a:t>
            </a:r>
            <a:r>
              <a:rPr lang="en-US" sz="2974" spc="27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974" spc="27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placówka</a:t>
            </a:r>
            <a:r>
              <a:rPr lang="en-US" sz="2974" spc="27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jest </a:t>
            </a:r>
            <a:r>
              <a:rPr lang="en-US" sz="2974" spc="27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odrębną</a:t>
            </a:r>
            <a:r>
              <a:rPr lang="en-US" sz="2974" spc="27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974" spc="27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jednostką</a:t>
            </a:r>
            <a:r>
              <a:rPr lang="en-US" sz="2974" spc="27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974" spc="27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organizacyjną</a:t>
            </a:r>
            <a:r>
              <a:rPr lang="en-US" sz="2974" spc="27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974" spc="27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pomocy</a:t>
            </a:r>
            <a:r>
              <a:rPr lang="en-US" sz="2974" spc="27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974" spc="27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społecznej</a:t>
            </a:r>
            <a:r>
              <a:rPr lang="en-US" sz="2974" spc="27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, </a:t>
            </a:r>
            <a:r>
              <a:rPr lang="en-US" sz="2974" spc="27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czy</a:t>
            </a:r>
            <a:r>
              <a:rPr lang="en-US" sz="2974" spc="27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974" spc="27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działa</a:t>
            </a:r>
            <a:r>
              <a:rPr lang="en-US" sz="2974" spc="27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w </a:t>
            </a:r>
            <a:r>
              <a:rPr lang="en-US" sz="2974" spc="27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strukturach</a:t>
            </a:r>
            <a:r>
              <a:rPr lang="en-US" sz="2974" spc="27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974" spc="27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innej</a:t>
            </a:r>
            <a:r>
              <a:rPr lang="en-US" sz="2974" spc="27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JOPS, </a:t>
            </a:r>
            <a:r>
              <a:rPr lang="en-US" sz="2974" spc="27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kadra</a:t>
            </a:r>
            <a:r>
              <a:rPr lang="en-US" sz="2974" spc="27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974" spc="27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zarządzająca</a:t>
            </a:r>
            <a:r>
              <a:rPr lang="en-US" sz="2974" spc="27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974" spc="27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placówką</a:t>
            </a:r>
            <a:r>
              <a:rPr lang="en-US" sz="2974" spc="27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974" spc="27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musi</a:t>
            </a:r>
            <a:r>
              <a:rPr lang="en-US" sz="2974" spc="27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974" spc="27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spełniać</a:t>
            </a:r>
            <a:r>
              <a:rPr lang="en-US" sz="2974" spc="27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974" spc="27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ww</a:t>
            </a:r>
            <a:r>
              <a:rPr lang="en-US" sz="2974" spc="27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. </a:t>
            </a:r>
            <a:r>
              <a:rPr lang="en-US" sz="2974" spc="27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wymóg</a:t>
            </a:r>
            <a:r>
              <a:rPr lang="en-US" sz="2974" spc="27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. </a:t>
            </a:r>
          </a:p>
        </p:txBody>
      </p:sp>
      <p:sp>
        <p:nvSpPr>
          <p:cNvPr id="12" name="Freeform 12"/>
          <p:cNvSpPr/>
          <p:nvPr/>
        </p:nvSpPr>
        <p:spPr>
          <a:xfrm>
            <a:off x="11337000" y="4134327"/>
            <a:ext cx="5135733" cy="3814083"/>
          </a:xfrm>
          <a:custGeom>
            <a:avLst/>
            <a:gdLst/>
            <a:ahLst/>
            <a:cxnLst/>
            <a:rect l="l" t="t" r="r" b="b"/>
            <a:pathLst>
              <a:path w="5135733" h="3814083">
                <a:moveTo>
                  <a:pt x="0" y="0"/>
                </a:moveTo>
                <a:lnTo>
                  <a:pt x="5135733" y="0"/>
                </a:lnTo>
                <a:lnTo>
                  <a:pt x="5135733" y="3814083"/>
                </a:lnTo>
                <a:lnTo>
                  <a:pt x="0" y="38140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167" r="-4167" b="-3571"/>
            </a:stretch>
          </a:blipFill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9601200"/>
            <a:ext cx="18288000" cy="685800"/>
            <a:chOff x="0" y="0"/>
            <a:chExt cx="24384000" cy="914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914400"/>
            </a:xfrm>
            <a:custGeom>
              <a:avLst/>
              <a:gdLst/>
              <a:ahLst/>
              <a:cxnLst/>
              <a:rect l="l" t="t" r="r" b="b"/>
              <a:pathLst>
                <a:path w="24384000" h="914400">
                  <a:moveTo>
                    <a:pt x="0" y="0"/>
                  </a:moveTo>
                  <a:lnTo>
                    <a:pt x="24384000" y="0"/>
                  </a:lnTo>
                  <a:lnTo>
                    <a:pt x="24384000" y="914400"/>
                  </a:lnTo>
                  <a:lnTo>
                    <a:pt x="0" y="914400"/>
                  </a:lnTo>
                  <a:close/>
                </a:path>
              </a:pathLst>
            </a:custGeom>
            <a:solidFill>
              <a:srgbClr val="BD582C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9501474"/>
            <a:ext cx="18288002" cy="98997"/>
            <a:chOff x="0" y="0"/>
            <a:chExt cx="24384002" cy="13199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1953"/>
            </a:xfrm>
            <a:custGeom>
              <a:avLst/>
              <a:gdLst/>
              <a:ahLst/>
              <a:cxnLst/>
              <a:rect l="l" t="t" r="r" b="b"/>
              <a:pathLst>
                <a:path w="24384000" h="131953">
                  <a:moveTo>
                    <a:pt x="0" y="0"/>
                  </a:moveTo>
                  <a:lnTo>
                    <a:pt x="24384000" y="0"/>
                  </a:lnTo>
                  <a:lnTo>
                    <a:pt x="24384000" y="131953"/>
                  </a:lnTo>
                  <a:lnTo>
                    <a:pt x="0" y="131953"/>
                  </a:lnTo>
                  <a:close/>
                </a:path>
              </a:pathLst>
            </a:custGeom>
            <a:solidFill>
              <a:srgbClr val="E48312"/>
            </a:solidFill>
          </p:spPr>
        </p:sp>
      </p:grpSp>
      <p:sp>
        <p:nvSpPr>
          <p:cNvPr id="6" name="AutoShape 6"/>
          <p:cNvSpPr/>
          <p:nvPr/>
        </p:nvSpPr>
        <p:spPr>
          <a:xfrm rot="2188">
            <a:off x="1785534" y="2606767"/>
            <a:ext cx="14959968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>
            <a:off x="1607943" y="507690"/>
            <a:ext cx="5283508" cy="1800612"/>
          </a:xfrm>
          <a:custGeom>
            <a:avLst/>
            <a:gdLst/>
            <a:ahLst/>
            <a:cxnLst/>
            <a:rect l="l" t="t" r="r" b="b"/>
            <a:pathLst>
              <a:path w="5283508" h="1800612">
                <a:moveTo>
                  <a:pt x="0" y="0"/>
                </a:moveTo>
                <a:lnTo>
                  <a:pt x="5283509" y="0"/>
                </a:lnTo>
                <a:lnTo>
                  <a:pt x="5283509" y="1800612"/>
                </a:lnTo>
                <a:lnTo>
                  <a:pt x="0" y="18006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4688" r="-14688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07943" y="507690"/>
            <a:ext cx="5647650" cy="1800612"/>
          </a:xfrm>
          <a:custGeom>
            <a:avLst/>
            <a:gdLst/>
            <a:ahLst/>
            <a:cxnLst/>
            <a:rect l="l" t="t" r="r" b="b"/>
            <a:pathLst>
              <a:path w="5647650" h="1800612">
                <a:moveTo>
                  <a:pt x="0" y="0"/>
                </a:moveTo>
                <a:lnTo>
                  <a:pt x="5647650" y="0"/>
                </a:lnTo>
                <a:lnTo>
                  <a:pt x="5647650" y="1800612"/>
                </a:lnTo>
                <a:lnTo>
                  <a:pt x="0" y="18006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3741" r="-7293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072717" y="507690"/>
            <a:ext cx="6006918" cy="1800612"/>
          </a:xfrm>
          <a:custGeom>
            <a:avLst/>
            <a:gdLst/>
            <a:ahLst/>
            <a:cxnLst/>
            <a:rect l="l" t="t" r="r" b="b"/>
            <a:pathLst>
              <a:path w="6006918" h="1800612">
                <a:moveTo>
                  <a:pt x="0" y="0"/>
                </a:moveTo>
                <a:lnTo>
                  <a:pt x="6006919" y="0"/>
                </a:lnTo>
                <a:lnTo>
                  <a:pt x="6006919" y="1800612"/>
                </a:lnTo>
                <a:lnTo>
                  <a:pt x="0" y="18006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824" b="-824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225716" y="6137740"/>
            <a:ext cx="2440146" cy="3264410"/>
          </a:xfrm>
          <a:custGeom>
            <a:avLst/>
            <a:gdLst/>
            <a:ahLst/>
            <a:cxnLst/>
            <a:rect l="l" t="t" r="r" b="b"/>
            <a:pathLst>
              <a:path w="2440146" h="3264410">
                <a:moveTo>
                  <a:pt x="0" y="0"/>
                </a:moveTo>
                <a:lnTo>
                  <a:pt x="2440146" y="0"/>
                </a:lnTo>
                <a:lnTo>
                  <a:pt x="2440146" y="3264410"/>
                </a:lnTo>
                <a:lnTo>
                  <a:pt x="0" y="32644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382150" y="2789175"/>
            <a:ext cx="13283712" cy="876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84"/>
              </a:lnSpc>
            </a:pPr>
            <a:r>
              <a:rPr lang="en-US" sz="4200" b="1" spc="-100">
                <a:solidFill>
                  <a:srgbClr val="F09C06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Łączenie kierownictwa w OPS i Senior+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49305" y="3526331"/>
            <a:ext cx="16585125" cy="2512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4"/>
              </a:lnSpc>
            </a:pPr>
            <a:r>
              <a:rPr lang="en-US" sz="2550" spc="23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Wg</a:t>
            </a:r>
            <a:r>
              <a:rPr lang="en-US" sz="2550" spc="23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550" spc="23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obowiązującej</a:t>
            </a:r>
            <a:r>
              <a:rPr lang="en-US" sz="2550" spc="23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550" spc="23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wykładni</a:t>
            </a:r>
            <a:r>
              <a:rPr lang="en-US" sz="2550" spc="23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550" spc="23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MRiPS</a:t>
            </a:r>
            <a:r>
              <a:rPr lang="en-US" sz="2550" spc="23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550" spc="23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nie</a:t>
            </a:r>
            <a:r>
              <a:rPr lang="en-US" sz="2550" spc="23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550" spc="23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powinno</a:t>
            </a:r>
            <a:r>
              <a:rPr lang="en-US" sz="2550" spc="23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550" spc="23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dochodzić</a:t>
            </a:r>
            <a:r>
              <a:rPr lang="en-US" sz="2550" spc="23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do </a:t>
            </a:r>
            <a:r>
              <a:rPr lang="en-US" sz="2550" spc="23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równoczesnego</a:t>
            </a:r>
            <a:r>
              <a:rPr lang="en-US" sz="2550" spc="23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550" spc="23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pełnienia</a:t>
            </a:r>
            <a:r>
              <a:rPr lang="en-US" sz="2550" spc="23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550" spc="23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funkcji</a:t>
            </a:r>
            <a:r>
              <a:rPr lang="en-US" sz="2550" spc="23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550" spc="23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kierownika</a:t>
            </a:r>
            <a:r>
              <a:rPr lang="en-US" sz="2550" spc="23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550" spc="23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ośrodka</a:t>
            </a:r>
            <a:r>
              <a:rPr lang="en-US" sz="2550" spc="23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550" spc="23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pomocy</a:t>
            </a:r>
            <a:r>
              <a:rPr lang="en-US" sz="2550" spc="23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550" spc="23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społecznej</a:t>
            </a:r>
            <a:r>
              <a:rPr lang="en-US" sz="2550" spc="23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550" spc="23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i</a:t>
            </a:r>
            <a:r>
              <a:rPr lang="en-US" sz="2550" spc="23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550" spc="23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kierownika</a:t>
            </a:r>
            <a:r>
              <a:rPr lang="en-US" sz="2550" spc="23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550" spc="23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ośrodka</a:t>
            </a:r>
            <a:r>
              <a:rPr lang="en-US" sz="2550" spc="23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550" spc="23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wsparcia</a:t>
            </a:r>
            <a:r>
              <a:rPr lang="en-US" sz="2550" spc="23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„Senior+”. </a:t>
            </a:r>
            <a:r>
              <a:rPr lang="en-US" sz="2550" spc="23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Wynika</a:t>
            </a:r>
            <a:r>
              <a:rPr lang="en-US" sz="2550" spc="23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to z </a:t>
            </a:r>
            <a:r>
              <a:rPr lang="en-US" sz="2550" spc="23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konieczności</a:t>
            </a:r>
            <a:r>
              <a:rPr lang="en-US" sz="2550" spc="23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550" spc="23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zapewnienia</a:t>
            </a:r>
            <a:r>
              <a:rPr lang="en-US" sz="2550" spc="23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550" spc="23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efektywnego</a:t>
            </a:r>
            <a:r>
              <a:rPr lang="en-US" sz="2550" spc="23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</a:p>
          <a:p>
            <a:pPr algn="ctr">
              <a:lnSpc>
                <a:spcPts val="3304"/>
              </a:lnSpc>
            </a:pPr>
            <a:r>
              <a:rPr lang="en-US" sz="2550" spc="23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i</a:t>
            </a:r>
            <a:r>
              <a:rPr lang="en-US" sz="2550" spc="23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550" spc="23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przejrzystego</a:t>
            </a:r>
            <a:r>
              <a:rPr lang="en-US" sz="2550" spc="23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550" spc="23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sposobu</a:t>
            </a:r>
            <a:r>
              <a:rPr lang="en-US" sz="2550" spc="23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550" spc="23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funkcjonowania</a:t>
            </a:r>
            <a:r>
              <a:rPr lang="en-US" sz="2550" spc="23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550" spc="23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obu</a:t>
            </a:r>
            <a:r>
              <a:rPr lang="en-US" sz="2550" spc="23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550" spc="23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jednostek</a:t>
            </a:r>
            <a:r>
              <a:rPr lang="en-US" sz="2550" spc="23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. </a:t>
            </a:r>
            <a:r>
              <a:rPr lang="en-US" sz="2550" spc="23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Rozwiązanie</a:t>
            </a:r>
            <a:r>
              <a:rPr lang="en-US" sz="2550" spc="23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550" spc="23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takie</a:t>
            </a:r>
            <a:r>
              <a:rPr lang="en-US" sz="2550" spc="23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550" spc="23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powoduje</a:t>
            </a:r>
            <a:r>
              <a:rPr lang="en-US" sz="2550" spc="23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550" spc="23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ryzyko</a:t>
            </a:r>
            <a:r>
              <a:rPr lang="en-US" sz="2550" spc="23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550" spc="23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problemów</a:t>
            </a:r>
            <a:r>
              <a:rPr lang="en-US" sz="2550" spc="23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550" spc="23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organizacyjnych</a:t>
            </a:r>
            <a:r>
              <a:rPr lang="en-US" sz="2550" spc="23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</a:p>
          <a:p>
            <a:pPr algn="ctr">
              <a:lnSpc>
                <a:spcPts val="3304"/>
              </a:lnSpc>
            </a:pPr>
            <a:r>
              <a:rPr lang="en-US" sz="2550" spc="23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w </a:t>
            </a:r>
            <a:r>
              <a:rPr lang="en-US" sz="2550" spc="23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funkcjonowaniu</a:t>
            </a:r>
            <a:r>
              <a:rPr lang="en-US" sz="2550" spc="23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550" spc="23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jednostek</a:t>
            </a:r>
            <a:r>
              <a:rPr lang="en-US" sz="2550" spc="23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w </a:t>
            </a:r>
            <a:r>
              <a:rPr lang="en-US" sz="2550" spc="23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nadzorze</a:t>
            </a:r>
            <a:r>
              <a:rPr lang="en-US" sz="2550" spc="23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550" spc="23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nad</a:t>
            </a:r>
            <a:r>
              <a:rPr lang="en-US" sz="2550" spc="23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550" spc="23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realizacją</a:t>
            </a:r>
            <a:r>
              <a:rPr lang="en-US" sz="2550" spc="23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550" spc="23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budżetu</a:t>
            </a:r>
            <a:r>
              <a:rPr lang="en-US" sz="2550" spc="23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550" spc="23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oraz</a:t>
            </a:r>
            <a:r>
              <a:rPr lang="en-US" sz="2550" spc="23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550" spc="23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związanych</a:t>
            </a:r>
            <a:r>
              <a:rPr lang="en-US" sz="2550" spc="23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z </a:t>
            </a:r>
            <a:r>
              <a:rPr lang="en-US" sz="2550" spc="23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przestrzeganiem</a:t>
            </a:r>
            <a:r>
              <a:rPr lang="en-US" sz="2550" spc="23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norm </a:t>
            </a:r>
            <a:r>
              <a:rPr lang="en-US" sz="2550" spc="23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czasu</a:t>
            </a:r>
            <a:r>
              <a:rPr lang="en-US" sz="2550" spc="23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550" spc="23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pracy</a:t>
            </a:r>
            <a:r>
              <a:rPr lang="en-US" sz="2550" spc="23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550" spc="23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kierownika</a:t>
            </a:r>
            <a:r>
              <a:rPr lang="en-US" sz="2550" spc="23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. </a:t>
            </a:r>
            <a:r>
              <a:rPr lang="en-US" sz="2550" spc="23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Ponadto</a:t>
            </a:r>
            <a:r>
              <a:rPr lang="en-US" sz="2550" spc="23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550" spc="23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rodzi</a:t>
            </a:r>
            <a:r>
              <a:rPr lang="en-US" sz="2550" spc="23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550" spc="23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także</a:t>
            </a:r>
            <a:r>
              <a:rPr lang="en-US" sz="2550" spc="23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550" spc="23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wątpliwości</a:t>
            </a:r>
            <a:r>
              <a:rPr lang="en-US" sz="2550" spc="23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co do </a:t>
            </a:r>
            <a:r>
              <a:rPr lang="en-US" sz="2550" spc="23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przestrzegania</a:t>
            </a:r>
            <a:r>
              <a:rPr lang="en-US" sz="2550" spc="23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550" spc="23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zasady</a:t>
            </a:r>
            <a:r>
              <a:rPr lang="en-US" sz="2550" spc="23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550" spc="23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otwartości</a:t>
            </a:r>
            <a:r>
              <a:rPr lang="en-US" sz="2550" spc="23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, </a:t>
            </a:r>
            <a:r>
              <a:rPr lang="en-US" sz="2550" spc="23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konkurencyjności</a:t>
            </a:r>
            <a:r>
              <a:rPr lang="en-US" sz="2550" spc="23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550" spc="23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i</a:t>
            </a:r>
            <a:r>
              <a:rPr lang="en-US" sz="2550" spc="23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550" spc="23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jawności</a:t>
            </a:r>
            <a:r>
              <a:rPr lang="en-US" sz="2550" spc="23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w </a:t>
            </a:r>
            <a:r>
              <a:rPr lang="en-US" sz="2550" spc="23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czasie</a:t>
            </a:r>
            <a:r>
              <a:rPr lang="en-US" sz="2550" spc="23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550" spc="23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przeprowadzania</a:t>
            </a:r>
            <a:r>
              <a:rPr lang="en-US" sz="2550" spc="23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550" spc="23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naboru</a:t>
            </a:r>
            <a:r>
              <a:rPr lang="en-US" sz="2550" spc="23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550" spc="23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na</a:t>
            </a:r>
            <a:r>
              <a:rPr lang="en-US" sz="2550" spc="23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550" spc="23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stanowisko</a:t>
            </a:r>
            <a:r>
              <a:rPr lang="en-US" sz="2550" spc="23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550" spc="23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kierownika</a:t>
            </a:r>
            <a:r>
              <a:rPr lang="en-US" sz="2550" spc="23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550" spc="23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ośrodka</a:t>
            </a:r>
            <a:r>
              <a:rPr lang="en-US" sz="2550" spc="23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550" spc="23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wsparcia</a:t>
            </a:r>
            <a:r>
              <a:rPr lang="en-US" sz="2550" spc="23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, </a:t>
            </a:r>
            <a:r>
              <a:rPr lang="en-US" sz="2550" spc="23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kiedy</a:t>
            </a:r>
            <a:r>
              <a:rPr lang="en-US" sz="2550" spc="23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550" spc="23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będzie</a:t>
            </a:r>
            <a:r>
              <a:rPr lang="en-US" sz="2550" spc="23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550" spc="23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się</a:t>
            </a:r>
            <a:r>
              <a:rPr lang="en-US" sz="2550" spc="23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o </a:t>
            </a:r>
            <a:r>
              <a:rPr lang="en-US" sz="2550" spc="23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nie</a:t>
            </a:r>
            <a:r>
              <a:rPr lang="en-US" sz="2550" spc="23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550" spc="23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ubiegał</a:t>
            </a:r>
            <a:r>
              <a:rPr lang="en-US" sz="2550" spc="23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550" spc="23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kierownik</a:t>
            </a:r>
            <a:r>
              <a:rPr lang="en-US" sz="2550" spc="23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OPS.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40745" y="6595431"/>
            <a:ext cx="9721920" cy="2057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sz="2700" spc="25" dirty="0" err="1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Mając</a:t>
            </a:r>
            <a:r>
              <a:rPr lang="en-US" sz="2700" spc="25" dirty="0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700" spc="25" dirty="0" err="1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powyższe</a:t>
            </a:r>
            <a:r>
              <a:rPr lang="en-US" sz="2700" spc="25" dirty="0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700" spc="25" dirty="0" err="1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na</a:t>
            </a:r>
            <a:r>
              <a:rPr lang="en-US" sz="2700" spc="25" dirty="0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700" spc="25" dirty="0" err="1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względzie</a:t>
            </a:r>
            <a:r>
              <a:rPr lang="en-US" sz="2700" spc="25" dirty="0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: </a:t>
            </a:r>
            <a:r>
              <a:rPr lang="en-US" sz="2700" b="1" u="sng" spc="25" dirty="0" err="1">
                <a:solidFill>
                  <a:srgbClr val="E48312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równoczesne</a:t>
            </a:r>
            <a:r>
              <a:rPr lang="en-US" sz="2700" b="1" u="sng" spc="25" dirty="0">
                <a:solidFill>
                  <a:srgbClr val="E48312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 </a:t>
            </a:r>
            <a:r>
              <a:rPr lang="en-US" sz="2700" b="1" u="sng" spc="25" dirty="0" err="1">
                <a:solidFill>
                  <a:srgbClr val="E48312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pełnienie</a:t>
            </a:r>
            <a:r>
              <a:rPr lang="en-US" sz="2700" b="1" u="sng" spc="25" dirty="0">
                <a:solidFill>
                  <a:srgbClr val="E48312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 </a:t>
            </a:r>
            <a:r>
              <a:rPr lang="en-US" sz="2700" b="1" u="sng" spc="25" dirty="0" err="1">
                <a:solidFill>
                  <a:srgbClr val="E48312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funkcji</a:t>
            </a:r>
            <a:r>
              <a:rPr lang="en-US" sz="2700" b="1" u="sng" spc="25" dirty="0">
                <a:solidFill>
                  <a:srgbClr val="E48312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 </a:t>
            </a:r>
            <a:r>
              <a:rPr lang="en-US" sz="2700" b="1" u="sng" spc="25" dirty="0" err="1">
                <a:solidFill>
                  <a:srgbClr val="E48312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kierownika</a:t>
            </a:r>
            <a:r>
              <a:rPr lang="en-US" sz="2700" b="1" u="sng" spc="25" dirty="0">
                <a:solidFill>
                  <a:srgbClr val="E48312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 </a:t>
            </a:r>
            <a:r>
              <a:rPr lang="en-US" sz="2700" b="1" u="sng" spc="25" dirty="0" err="1">
                <a:solidFill>
                  <a:srgbClr val="E48312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ośrodka</a:t>
            </a:r>
            <a:r>
              <a:rPr lang="en-US" sz="2700" b="1" u="sng" spc="25" dirty="0">
                <a:solidFill>
                  <a:srgbClr val="E48312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 </a:t>
            </a:r>
            <a:r>
              <a:rPr lang="en-US" sz="2700" b="1" u="sng" spc="25" dirty="0" err="1">
                <a:solidFill>
                  <a:srgbClr val="E48312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pomocy</a:t>
            </a:r>
            <a:r>
              <a:rPr lang="en-US" sz="2700" b="1" u="sng" spc="25" dirty="0">
                <a:solidFill>
                  <a:srgbClr val="E48312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 </a:t>
            </a:r>
            <a:r>
              <a:rPr lang="en-US" sz="2700" b="1" u="sng" spc="25" dirty="0" err="1">
                <a:solidFill>
                  <a:srgbClr val="E48312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społecznej</a:t>
            </a:r>
            <a:r>
              <a:rPr lang="en-US" sz="2700" b="1" u="sng" spc="25" dirty="0">
                <a:solidFill>
                  <a:srgbClr val="E48312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 </a:t>
            </a:r>
            <a:r>
              <a:rPr lang="en-US" sz="2700" b="1" u="sng" spc="25" dirty="0" err="1">
                <a:solidFill>
                  <a:srgbClr val="E48312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i</a:t>
            </a:r>
            <a:r>
              <a:rPr lang="en-US" sz="2700" b="1" u="sng" spc="25" dirty="0">
                <a:solidFill>
                  <a:srgbClr val="E48312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 </a:t>
            </a:r>
            <a:r>
              <a:rPr lang="en-US" sz="2700" b="1" u="sng" spc="25" dirty="0" err="1">
                <a:solidFill>
                  <a:srgbClr val="E48312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kierownika</a:t>
            </a:r>
            <a:r>
              <a:rPr lang="en-US" sz="2700" b="1" u="sng" spc="25" dirty="0">
                <a:solidFill>
                  <a:srgbClr val="E48312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 </a:t>
            </a:r>
            <a:r>
              <a:rPr lang="en-US" sz="2700" b="1" u="sng" spc="25" dirty="0" err="1">
                <a:solidFill>
                  <a:srgbClr val="E48312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ośrodka</a:t>
            </a:r>
            <a:r>
              <a:rPr lang="en-US" sz="2700" b="1" u="sng" spc="25" dirty="0">
                <a:solidFill>
                  <a:srgbClr val="E48312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 </a:t>
            </a:r>
            <a:r>
              <a:rPr lang="en-US" sz="2700" b="1" u="sng" spc="25" dirty="0" err="1">
                <a:solidFill>
                  <a:srgbClr val="E48312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wsparcia</a:t>
            </a:r>
            <a:r>
              <a:rPr lang="en-US" sz="2700" b="1" u="sng" spc="25" dirty="0">
                <a:solidFill>
                  <a:srgbClr val="E48312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 „Senior+” </a:t>
            </a:r>
            <a:r>
              <a:rPr lang="en-US" sz="2700" b="1" u="sng" spc="25" dirty="0" err="1">
                <a:solidFill>
                  <a:srgbClr val="E48312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nie</a:t>
            </a:r>
            <a:r>
              <a:rPr lang="en-US" sz="2700" b="1" u="sng" spc="25" dirty="0">
                <a:solidFill>
                  <a:srgbClr val="E48312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 jest </a:t>
            </a:r>
            <a:r>
              <a:rPr lang="en-US" sz="2700" b="1" u="sng" spc="25" dirty="0" err="1">
                <a:solidFill>
                  <a:srgbClr val="E48312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dozwolone</a:t>
            </a:r>
            <a:r>
              <a:rPr lang="en-US" sz="2700" b="1" u="sng" spc="25" dirty="0">
                <a:solidFill>
                  <a:srgbClr val="E48312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! </a:t>
            </a:r>
          </a:p>
          <a:p>
            <a:pPr algn="ctr">
              <a:lnSpc>
                <a:spcPts val="3240"/>
              </a:lnSpc>
            </a:pPr>
            <a:r>
              <a:rPr lang="en-US" sz="2700" b="1" u="sng" spc="25" dirty="0">
                <a:solidFill>
                  <a:srgbClr val="E48312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Czas </a:t>
            </a:r>
            <a:r>
              <a:rPr lang="en-US" sz="2700" b="1" u="sng" spc="25" dirty="0" err="1">
                <a:solidFill>
                  <a:srgbClr val="E48312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zatrudnienia</a:t>
            </a:r>
            <a:r>
              <a:rPr lang="en-US" sz="2700" b="1" u="sng" spc="25" dirty="0">
                <a:solidFill>
                  <a:srgbClr val="E48312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 </a:t>
            </a:r>
            <a:r>
              <a:rPr lang="en-US" sz="2700" b="1" u="sng" spc="25" dirty="0" err="1">
                <a:solidFill>
                  <a:srgbClr val="E48312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Kierownika</a:t>
            </a:r>
            <a:r>
              <a:rPr lang="en-US" sz="2700" b="1" u="sng" spc="25" dirty="0">
                <a:solidFill>
                  <a:srgbClr val="E48312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 Senior+ </a:t>
            </a:r>
            <a:r>
              <a:rPr lang="en-US" sz="2700" b="1" u="sng" spc="25" dirty="0" err="1">
                <a:solidFill>
                  <a:srgbClr val="E48312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powinien</a:t>
            </a:r>
            <a:r>
              <a:rPr lang="en-US" sz="2700" b="1" u="sng" spc="25" dirty="0">
                <a:solidFill>
                  <a:srgbClr val="E48312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 </a:t>
            </a:r>
            <a:r>
              <a:rPr lang="en-US" sz="2700" b="1" u="sng" spc="25" dirty="0" err="1">
                <a:solidFill>
                  <a:srgbClr val="E48312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odpowiadać</a:t>
            </a:r>
            <a:r>
              <a:rPr lang="en-US" sz="2700" b="1" u="sng" spc="25" dirty="0">
                <a:solidFill>
                  <a:srgbClr val="E48312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 </a:t>
            </a:r>
            <a:r>
              <a:rPr lang="en-US" sz="2700" b="1" u="sng" spc="25" dirty="0" err="1">
                <a:solidFill>
                  <a:srgbClr val="E48312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czasowi</a:t>
            </a:r>
            <a:r>
              <a:rPr lang="en-US" sz="2700" b="1" u="sng" spc="25" dirty="0">
                <a:solidFill>
                  <a:srgbClr val="E48312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 </a:t>
            </a:r>
            <a:r>
              <a:rPr lang="en-US" sz="2700" b="1" u="sng" spc="25" dirty="0" err="1">
                <a:solidFill>
                  <a:srgbClr val="E48312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pracy</a:t>
            </a:r>
            <a:r>
              <a:rPr lang="en-US" sz="2700" b="1" u="sng" spc="25" dirty="0">
                <a:solidFill>
                  <a:srgbClr val="E48312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 </a:t>
            </a:r>
            <a:r>
              <a:rPr lang="en-US" sz="2700" b="1" u="sng" spc="25" dirty="0" err="1">
                <a:solidFill>
                  <a:srgbClr val="E48312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placówki</a:t>
            </a:r>
            <a:r>
              <a:rPr lang="en-US" sz="2700" b="1" u="sng" spc="25" dirty="0">
                <a:solidFill>
                  <a:srgbClr val="E48312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!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9601200"/>
            <a:ext cx="18288000" cy="685800"/>
            <a:chOff x="0" y="0"/>
            <a:chExt cx="24384000" cy="914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914400"/>
            </a:xfrm>
            <a:custGeom>
              <a:avLst/>
              <a:gdLst/>
              <a:ahLst/>
              <a:cxnLst/>
              <a:rect l="l" t="t" r="r" b="b"/>
              <a:pathLst>
                <a:path w="24384000" h="914400">
                  <a:moveTo>
                    <a:pt x="0" y="0"/>
                  </a:moveTo>
                  <a:lnTo>
                    <a:pt x="24384000" y="0"/>
                  </a:lnTo>
                  <a:lnTo>
                    <a:pt x="24384000" y="914400"/>
                  </a:lnTo>
                  <a:lnTo>
                    <a:pt x="0" y="914400"/>
                  </a:lnTo>
                  <a:close/>
                </a:path>
              </a:pathLst>
            </a:custGeom>
            <a:solidFill>
              <a:srgbClr val="BD582C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9501474"/>
            <a:ext cx="18288002" cy="98997"/>
            <a:chOff x="0" y="0"/>
            <a:chExt cx="24384002" cy="13199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1953"/>
            </a:xfrm>
            <a:custGeom>
              <a:avLst/>
              <a:gdLst/>
              <a:ahLst/>
              <a:cxnLst/>
              <a:rect l="l" t="t" r="r" b="b"/>
              <a:pathLst>
                <a:path w="24384000" h="131953">
                  <a:moveTo>
                    <a:pt x="0" y="0"/>
                  </a:moveTo>
                  <a:lnTo>
                    <a:pt x="24384000" y="0"/>
                  </a:lnTo>
                  <a:lnTo>
                    <a:pt x="24384000" y="131953"/>
                  </a:lnTo>
                  <a:lnTo>
                    <a:pt x="0" y="131953"/>
                  </a:lnTo>
                  <a:close/>
                </a:path>
              </a:pathLst>
            </a:custGeom>
            <a:solidFill>
              <a:srgbClr val="E48312"/>
            </a:solidFill>
          </p:spPr>
        </p:sp>
      </p:grpSp>
      <p:sp>
        <p:nvSpPr>
          <p:cNvPr id="6" name="AutoShape 6"/>
          <p:cNvSpPr/>
          <p:nvPr/>
        </p:nvSpPr>
        <p:spPr>
          <a:xfrm rot="2188">
            <a:off x="1785534" y="2606767"/>
            <a:ext cx="14959968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>
            <a:off x="1607943" y="507690"/>
            <a:ext cx="5283508" cy="1800612"/>
          </a:xfrm>
          <a:custGeom>
            <a:avLst/>
            <a:gdLst/>
            <a:ahLst/>
            <a:cxnLst/>
            <a:rect l="l" t="t" r="r" b="b"/>
            <a:pathLst>
              <a:path w="5283508" h="1800612">
                <a:moveTo>
                  <a:pt x="0" y="0"/>
                </a:moveTo>
                <a:lnTo>
                  <a:pt x="5283509" y="0"/>
                </a:lnTo>
                <a:lnTo>
                  <a:pt x="5283509" y="1800612"/>
                </a:lnTo>
                <a:lnTo>
                  <a:pt x="0" y="18006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4688" r="-14688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07943" y="507690"/>
            <a:ext cx="5693168" cy="1800612"/>
          </a:xfrm>
          <a:custGeom>
            <a:avLst/>
            <a:gdLst/>
            <a:ahLst/>
            <a:cxnLst/>
            <a:rect l="l" t="t" r="r" b="b"/>
            <a:pathLst>
              <a:path w="5693168" h="1800612">
                <a:moveTo>
                  <a:pt x="0" y="0"/>
                </a:moveTo>
                <a:lnTo>
                  <a:pt x="5693168" y="0"/>
                </a:lnTo>
                <a:lnTo>
                  <a:pt x="5693168" y="1800612"/>
                </a:lnTo>
                <a:lnTo>
                  <a:pt x="0" y="18006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3631" r="-6436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194098" y="507690"/>
            <a:ext cx="5733812" cy="1800612"/>
          </a:xfrm>
          <a:custGeom>
            <a:avLst/>
            <a:gdLst/>
            <a:ahLst/>
            <a:cxnLst/>
            <a:rect l="l" t="t" r="r" b="b"/>
            <a:pathLst>
              <a:path w="5733812" h="1800612">
                <a:moveTo>
                  <a:pt x="0" y="0"/>
                </a:moveTo>
                <a:lnTo>
                  <a:pt x="5733812" y="0"/>
                </a:lnTo>
                <a:lnTo>
                  <a:pt x="5733812" y="1800612"/>
                </a:lnTo>
                <a:lnTo>
                  <a:pt x="0" y="18006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3063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45062" y="3929695"/>
            <a:ext cx="3291840" cy="4114800"/>
          </a:xfrm>
          <a:custGeom>
            <a:avLst/>
            <a:gdLst/>
            <a:ahLst/>
            <a:cxnLst/>
            <a:rect l="l" t="t" r="r" b="b"/>
            <a:pathLst>
              <a:path w="3291840" h="4114800">
                <a:moveTo>
                  <a:pt x="0" y="0"/>
                </a:moveTo>
                <a:lnTo>
                  <a:pt x="3291840" y="0"/>
                </a:lnTo>
                <a:lnTo>
                  <a:pt x="329184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395564" y="2819683"/>
            <a:ext cx="14904720" cy="12313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3"/>
              </a:lnSpc>
            </a:pPr>
            <a:r>
              <a:rPr lang="en-US" sz="4699" b="1" spc="-112">
                <a:solidFill>
                  <a:srgbClr val="F09C06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Koszty w kalkulacji kosztów </a:t>
            </a:r>
          </a:p>
          <a:p>
            <a:pPr algn="ctr">
              <a:lnSpc>
                <a:spcPts val="4793"/>
              </a:lnSpc>
            </a:pPr>
            <a:endParaRPr lang="en-US" sz="4699" b="1" spc="-112">
              <a:solidFill>
                <a:srgbClr val="F09C06"/>
              </a:solidFill>
              <a:latin typeface="TT Rounds Condensed Bold"/>
              <a:ea typeface="TT Rounds Condensed Bold"/>
              <a:cs typeface="TT Rounds Condensed Bold"/>
              <a:sym typeface="TT Rounds Condensed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3886200" y="3497981"/>
            <a:ext cx="13646206" cy="6001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2468" lvl="1" indent="-356234" algn="l">
              <a:lnSpc>
                <a:spcPts val="3563"/>
              </a:lnSpc>
              <a:buFont typeface="Arial"/>
              <a:buChar char="•"/>
            </a:pPr>
            <a:r>
              <a:rPr lang="en-US" sz="3299" spc="30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Ze </a:t>
            </a:r>
            <a:r>
              <a:rPr lang="en-US" sz="3299" spc="30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środków</a:t>
            </a:r>
            <a:r>
              <a:rPr lang="en-US" sz="3299" spc="30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299" spc="30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programu</a:t>
            </a:r>
            <a:r>
              <a:rPr lang="en-US" sz="3299" spc="30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299" spc="30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pokrywane</a:t>
            </a:r>
            <a:r>
              <a:rPr lang="en-US" sz="3299" spc="30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299" spc="30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będą</a:t>
            </a:r>
            <a:r>
              <a:rPr lang="en-US" sz="3299" spc="30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299" spc="30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tylko</a:t>
            </a:r>
            <a:r>
              <a:rPr lang="en-US" sz="3299" spc="30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299" spc="30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koszty</a:t>
            </a:r>
            <a:r>
              <a:rPr lang="en-US" sz="3299" spc="30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299" spc="30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związane</a:t>
            </a:r>
            <a:r>
              <a:rPr lang="en-US" sz="3299" spc="30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299" spc="30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bezpośrednio</a:t>
            </a:r>
            <a:r>
              <a:rPr lang="en-US" sz="3299" spc="30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z </a:t>
            </a:r>
            <a:r>
              <a:rPr lang="en-US" sz="3299" spc="30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realizacją</a:t>
            </a:r>
            <a:r>
              <a:rPr lang="en-US" sz="3299" spc="30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299" spc="30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zadania</a:t>
            </a:r>
            <a:r>
              <a:rPr lang="en-US" sz="3299" spc="30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.</a:t>
            </a:r>
          </a:p>
          <a:p>
            <a:pPr algn="l">
              <a:lnSpc>
                <a:spcPts val="3563"/>
              </a:lnSpc>
            </a:pPr>
            <a:endParaRPr lang="en-US" sz="3299" spc="30" dirty="0">
              <a:solidFill>
                <a:srgbClr val="404040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  <a:p>
            <a:pPr marL="712468" lvl="1" indent="-356234" algn="l">
              <a:lnSpc>
                <a:spcPts val="3563"/>
              </a:lnSpc>
              <a:buFont typeface="Arial"/>
              <a:buChar char="•"/>
            </a:pPr>
            <a:r>
              <a:rPr lang="en-US" sz="3299" spc="30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Po </a:t>
            </a:r>
            <a:r>
              <a:rPr lang="en-US" sz="3299" spc="30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stronie</a:t>
            </a:r>
            <a:r>
              <a:rPr lang="en-US" sz="3299" spc="30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299" spc="30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wkładu</a:t>
            </a:r>
            <a:r>
              <a:rPr lang="en-US" sz="3299" spc="30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299" spc="30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własnego</a:t>
            </a:r>
            <a:r>
              <a:rPr lang="en-US" sz="3299" spc="30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299" spc="30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wymagamy</a:t>
            </a:r>
            <a:r>
              <a:rPr lang="en-US" sz="3299" spc="30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aby </a:t>
            </a:r>
            <a:r>
              <a:rPr lang="en-US" sz="3299" spc="30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znalazły</a:t>
            </a:r>
            <a:r>
              <a:rPr lang="en-US" sz="3299" spc="30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299" spc="30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się</a:t>
            </a:r>
            <a:r>
              <a:rPr lang="en-US" sz="3299" spc="30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299" spc="30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koszty</a:t>
            </a:r>
            <a:r>
              <a:rPr lang="en-US" sz="3299" spc="30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dot. </a:t>
            </a:r>
            <a:r>
              <a:rPr lang="en-US" sz="3299" spc="30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utrzymania</a:t>
            </a:r>
            <a:r>
              <a:rPr lang="en-US" sz="3299" spc="30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299" spc="30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budynku</a:t>
            </a:r>
            <a:r>
              <a:rPr lang="en-US" sz="3299" spc="30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(</a:t>
            </a:r>
            <a:r>
              <a:rPr lang="en-US" sz="3299" spc="30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energia</a:t>
            </a:r>
            <a:r>
              <a:rPr lang="en-US" sz="3299" spc="30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299" spc="30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elektryczna</a:t>
            </a:r>
            <a:r>
              <a:rPr lang="en-US" sz="3299" spc="30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, </a:t>
            </a:r>
            <a:r>
              <a:rPr lang="en-US" sz="3299" spc="30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gaz</a:t>
            </a:r>
            <a:r>
              <a:rPr lang="en-US" sz="3299" spc="30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, </a:t>
            </a:r>
            <a:r>
              <a:rPr lang="en-US" sz="3299" spc="30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ogrzewanie</a:t>
            </a:r>
            <a:r>
              <a:rPr lang="en-US" sz="3299" spc="30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, </a:t>
            </a:r>
            <a:r>
              <a:rPr lang="en-US" sz="3299" spc="30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wywóz</a:t>
            </a:r>
            <a:r>
              <a:rPr lang="en-US" sz="3299" spc="30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299" spc="30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nieczystości</a:t>
            </a:r>
            <a:r>
              <a:rPr lang="en-US" sz="3299" spc="30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), </a:t>
            </a:r>
            <a:r>
              <a:rPr lang="en-US" sz="3299" spc="30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opłaty</a:t>
            </a:r>
            <a:r>
              <a:rPr lang="en-US" sz="3299" spc="30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299" spc="30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radiowo-telewizyjne</a:t>
            </a:r>
            <a:r>
              <a:rPr lang="en-US" sz="3299" spc="30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, </a:t>
            </a:r>
            <a:r>
              <a:rPr lang="en-US" sz="3299" spc="30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telefony</a:t>
            </a:r>
            <a:r>
              <a:rPr lang="en-US" sz="3299" spc="30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, </a:t>
            </a:r>
            <a:r>
              <a:rPr lang="en-US" sz="3299" spc="30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podatki</a:t>
            </a:r>
            <a:r>
              <a:rPr lang="en-US" sz="3299" spc="30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od </a:t>
            </a:r>
            <a:r>
              <a:rPr lang="en-US" sz="3299" spc="30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nieruchomości</a:t>
            </a:r>
            <a:r>
              <a:rPr lang="en-US" sz="3299" spc="30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, </a:t>
            </a:r>
            <a:r>
              <a:rPr lang="en-US" sz="3299" spc="30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zakupy</a:t>
            </a:r>
            <a:r>
              <a:rPr lang="en-US" sz="3299" spc="30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299" spc="30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środków</a:t>
            </a:r>
            <a:r>
              <a:rPr lang="en-US" sz="3299" spc="30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299" spc="30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czystości</a:t>
            </a:r>
            <a:r>
              <a:rPr lang="en-US" sz="3299" spc="30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.</a:t>
            </a:r>
          </a:p>
          <a:p>
            <a:pPr algn="l">
              <a:lnSpc>
                <a:spcPts val="3563"/>
              </a:lnSpc>
            </a:pPr>
            <a:endParaRPr lang="en-US" sz="3299" spc="30" dirty="0">
              <a:solidFill>
                <a:srgbClr val="404040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  <a:p>
            <a:pPr marL="712468" lvl="1" indent="-356234" algn="l">
              <a:lnSpc>
                <a:spcPts val="3563"/>
              </a:lnSpc>
              <a:buFont typeface="Arial"/>
              <a:buChar char="•"/>
            </a:pPr>
            <a:r>
              <a:rPr lang="en-US" sz="3299" spc="30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Kadra</a:t>
            </a:r>
            <a:r>
              <a:rPr lang="en-US" sz="3299" spc="30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po </a:t>
            </a:r>
            <a:r>
              <a:rPr lang="en-US" sz="3299" spc="30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stronie</a:t>
            </a:r>
            <a:r>
              <a:rPr lang="en-US" sz="3299" spc="30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299" spc="30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dotacji</a:t>
            </a:r>
            <a:r>
              <a:rPr lang="en-US" sz="3299" spc="30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299" spc="30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tylko</a:t>
            </a:r>
            <a:r>
              <a:rPr lang="en-US" sz="3299" spc="30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299" spc="30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bezpośredniego</a:t>
            </a:r>
            <a:r>
              <a:rPr lang="en-US" sz="3299" spc="30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299" spc="30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kontaktu</a:t>
            </a:r>
            <a:r>
              <a:rPr lang="en-US" sz="3299" spc="30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z </a:t>
            </a:r>
            <a:r>
              <a:rPr lang="en-US" sz="3299" spc="30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beneficjentem</a:t>
            </a:r>
            <a:r>
              <a:rPr lang="en-US" sz="3299" spc="30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299" spc="30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tak</a:t>
            </a:r>
            <a:r>
              <a:rPr lang="en-US" sz="3299" spc="30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299" spc="30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jak</a:t>
            </a:r>
            <a:r>
              <a:rPr lang="en-US" sz="3299" spc="30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Kierownik, </a:t>
            </a:r>
            <a:r>
              <a:rPr lang="en-US" sz="3299" spc="30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opiekun</a:t>
            </a:r>
            <a:r>
              <a:rPr lang="en-US" sz="3299" spc="30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, </a:t>
            </a:r>
            <a:r>
              <a:rPr lang="en-US" sz="3299" spc="30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fizjoterapeuta</a:t>
            </a:r>
            <a:r>
              <a:rPr lang="en-US" sz="3299" spc="30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299" spc="30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itp</a:t>
            </a:r>
            <a:r>
              <a:rPr lang="en-US" sz="3299" spc="30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. </a:t>
            </a:r>
          </a:p>
          <a:p>
            <a:pPr algn="l">
              <a:lnSpc>
                <a:spcPts val="3563"/>
              </a:lnSpc>
            </a:pPr>
            <a:endParaRPr lang="en-US" sz="3299" spc="30" dirty="0">
              <a:solidFill>
                <a:srgbClr val="404040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  <a:p>
            <a:pPr marL="712468" lvl="1" indent="-356234" algn="l">
              <a:lnSpc>
                <a:spcPts val="3563"/>
              </a:lnSpc>
              <a:buFont typeface="Arial"/>
              <a:buChar char="•"/>
            </a:pPr>
            <a:r>
              <a:rPr lang="en-US" sz="3299" spc="30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Po </a:t>
            </a:r>
            <a:r>
              <a:rPr lang="en-US" sz="3299" spc="30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stronie</a:t>
            </a:r>
            <a:r>
              <a:rPr lang="en-US" sz="3299" spc="30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299" spc="30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wkładu</a:t>
            </a:r>
            <a:r>
              <a:rPr lang="en-US" sz="3299" spc="30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299" spc="3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własnego</a:t>
            </a:r>
            <a:r>
              <a:rPr lang="en-US" sz="3299" spc="3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299" spc="30" smtClean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kadra techniczna, nie realizująca usług na rzecz seniorów </a:t>
            </a:r>
            <a:r>
              <a:rPr lang="en-US" sz="3299" spc="30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m.in. </a:t>
            </a:r>
            <a:r>
              <a:rPr lang="en-US" sz="3299" spc="30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sprzątaczka</a:t>
            </a:r>
            <a:r>
              <a:rPr lang="en-US" sz="3299" spc="30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, </a:t>
            </a:r>
            <a:r>
              <a:rPr lang="en-US" sz="3299" spc="30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palacz</a:t>
            </a:r>
            <a:r>
              <a:rPr lang="en-US" sz="3299" spc="30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, </a:t>
            </a:r>
            <a:r>
              <a:rPr lang="en-US" sz="3299" spc="30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księgowa</a:t>
            </a:r>
            <a:r>
              <a:rPr lang="en-US" sz="3299" spc="30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299" spc="30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itd</a:t>
            </a:r>
            <a:r>
              <a:rPr lang="en-US" sz="3299" spc="30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.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9601200"/>
            <a:ext cx="18288000" cy="685800"/>
            <a:chOff x="0" y="0"/>
            <a:chExt cx="24384000" cy="914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914400"/>
            </a:xfrm>
            <a:custGeom>
              <a:avLst/>
              <a:gdLst/>
              <a:ahLst/>
              <a:cxnLst/>
              <a:rect l="l" t="t" r="r" b="b"/>
              <a:pathLst>
                <a:path w="24384000" h="914400">
                  <a:moveTo>
                    <a:pt x="0" y="0"/>
                  </a:moveTo>
                  <a:lnTo>
                    <a:pt x="24384000" y="0"/>
                  </a:lnTo>
                  <a:lnTo>
                    <a:pt x="24384000" y="914400"/>
                  </a:lnTo>
                  <a:lnTo>
                    <a:pt x="0" y="914400"/>
                  </a:lnTo>
                  <a:close/>
                </a:path>
              </a:pathLst>
            </a:custGeom>
            <a:solidFill>
              <a:srgbClr val="BD582C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9501474"/>
            <a:ext cx="18288002" cy="98997"/>
            <a:chOff x="0" y="0"/>
            <a:chExt cx="24384002" cy="13199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1953"/>
            </a:xfrm>
            <a:custGeom>
              <a:avLst/>
              <a:gdLst/>
              <a:ahLst/>
              <a:cxnLst/>
              <a:rect l="l" t="t" r="r" b="b"/>
              <a:pathLst>
                <a:path w="24384000" h="131953">
                  <a:moveTo>
                    <a:pt x="0" y="0"/>
                  </a:moveTo>
                  <a:lnTo>
                    <a:pt x="24384000" y="0"/>
                  </a:lnTo>
                  <a:lnTo>
                    <a:pt x="24384000" y="131953"/>
                  </a:lnTo>
                  <a:lnTo>
                    <a:pt x="0" y="131953"/>
                  </a:lnTo>
                  <a:close/>
                </a:path>
              </a:pathLst>
            </a:custGeom>
            <a:solidFill>
              <a:srgbClr val="E48312"/>
            </a:solidFill>
          </p:spPr>
        </p:sp>
      </p:grpSp>
      <p:sp>
        <p:nvSpPr>
          <p:cNvPr id="6" name="AutoShape 6"/>
          <p:cNvSpPr/>
          <p:nvPr/>
        </p:nvSpPr>
        <p:spPr>
          <a:xfrm rot="2188">
            <a:off x="1785534" y="2606767"/>
            <a:ext cx="14959968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>
            <a:off x="1607943" y="507690"/>
            <a:ext cx="5283508" cy="1800612"/>
          </a:xfrm>
          <a:custGeom>
            <a:avLst/>
            <a:gdLst/>
            <a:ahLst/>
            <a:cxnLst/>
            <a:rect l="l" t="t" r="r" b="b"/>
            <a:pathLst>
              <a:path w="5283508" h="1800612">
                <a:moveTo>
                  <a:pt x="0" y="0"/>
                </a:moveTo>
                <a:lnTo>
                  <a:pt x="5283509" y="0"/>
                </a:lnTo>
                <a:lnTo>
                  <a:pt x="5283509" y="1800612"/>
                </a:lnTo>
                <a:lnTo>
                  <a:pt x="0" y="18006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4688" r="-14688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224443" y="507690"/>
            <a:ext cx="5701060" cy="1800612"/>
          </a:xfrm>
          <a:custGeom>
            <a:avLst/>
            <a:gdLst/>
            <a:ahLst/>
            <a:cxnLst/>
            <a:rect l="l" t="t" r="r" b="b"/>
            <a:pathLst>
              <a:path w="5701060" h="1800612">
                <a:moveTo>
                  <a:pt x="0" y="0"/>
                </a:moveTo>
                <a:lnTo>
                  <a:pt x="5701061" y="0"/>
                </a:lnTo>
                <a:lnTo>
                  <a:pt x="5701061" y="1800612"/>
                </a:lnTo>
                <a:lnTo>
                  <a:pt x="0" y="18006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3655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07943" y="507690"/>
            <a:ext cx="5556615" cy="1800612"/>
          </a:xfrm>
          <a:custGeom>
            <a:avLst/>
            <a:gdLst/>
            <a:ahLst/>
            <a:cxnLst/>
            <a:rect l="l" t="t" r="r" b="b"/>
            <a:pathLst>
              <a:path w="5556615" h="1800612">
                <a:moveTo>
                  <a:pt x="0" y="0"/>
                </a:moveTo>
                <a:lnTo>
                  <a:pt x="5556615" y="0"/>
                </a:lnTo>
                <a:lnTo>
                  <a:pt x="5556615" y="1800612"/>
                </a:lnTo>
                <a:lnTo>
                  <a:pt x="0" y="18006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3966" r="-9051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773389" y="7413318"/>
            <a:ext cx="1430749" cy="1661247"/>
          </a:xfrm>
          <a:custGeom>
            <a:avLst/>
            <a:gdLst/>
            <a:ahLst/>
            <a:cxnLst/>
            <a:rect l="l" t="t" r="r" b="b"/>
            <a:pathLst>
              <a:path w="1430749" h="1661247">
                <a:moveTo>
                  <a:pt x="0" y="0"/>
                </a:moveTo>
                <a:lnTo>
                  <a:pt x="1430749" y="0"/>
                </a:lnTo>
                <a:lnTo>
                  <a:pt x="1430749" y="1661246"/>
                </a:lnTo>
                <a:lnTo>
                  <a:pt x="0" y="16612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840781" y="2930808"/>
            <a:ext cx="14904720" cy="1188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89"/>
              </a:lnSpc>
            </a:pPr>
            <a:r>
              <a:rPr lang="en-US" sz="4499" b="1" spc="-107">
                <a:solidFill>
                  <a:srgbClr val="F09C06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Zasady dotyczące składania oferty</a:t>
            </a:r>
          </a:p>
          <a:p>
            <a:pPr algn="ctr">
              <a:lnSpc>
                <a:spcPts val="4589"/>
              </a:lnSpc>
            </a:pPr>
            <a:endParaRPr lang="en-US" sz="4499" b="1" spc="-107">
              <a:solidFill>
                <a:srgbClr val="F09C06"/>
              </a:solidFill>
              <a:latin typeface="TT Rounds Condensed Bold"/>
              <a:ea typeface="TT Rounds Condensed Bold"/>
              <a:cs typeface="TT Rounds Condensed Bold"/>
              <a:sym typeface="TT Rounds Condensed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520363" y="3990730"/>
            <a:ext cx="17545556" cy="5078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71"/>
              </a:lnSpc>
            </a:pPr>
            <a:r>
              <a:rPr lang="en-US" sz="3399" spc="30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W </a:t>
            </a:r>
            <a:r>
              <a:rPr lang="en-US" sz="3399" spc="30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konkursie</a:t>
            </a:r>
            <a:r>
              <a:rPr lang="en-US" sz="3399" spc="30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399" spc="30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ogłoszonym</a:t>
            </a:r>
            <a:r>
              <a:rPr lang="en-US" sz="3399" spc="30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w </a:t>
            </a:r>
            <a:r>
              <a:rPr lang="en-US" sz="3399" spc="30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ramach</a:t>
            </a:r>
            <a:r>
              <a:rPr lang="en-US" sz="3399" spc="30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399" spc="30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programu</a:t>
            </a:r>
            <a:r>
              <a:rPr lang="en-US" sz="3399" spc="30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399" spc="30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ofertę</a:t>
            </a:r>
            <a:r>
              <a:rPr lang="en-US" sz="3399" spc="30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w </a:t>
            </a:r>
            <a:r>
              <a:rPr lang="en-US" sz="3399" spc="30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wersji</a:t>
            </a:r>
            <a:r>
              <a:rPr lang="en-US" sz="3399" spc="30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399" spc="30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elektronicznej</a:t>
            </a:r>
            <a:r>
              <a:rPr lang="en-US" sz="3399" spc="30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399" spc="30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należy</a:t>
            </a:r>
            <a:r>
              <a:rPr lang="en-US" sz="3399" spc="30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399" spc="30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wypełnić</a:t>
            </a:r>
            <a:r>
              <a:rPr lang="en-US" sz="3399" spc="30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, </a:t>
            </a:r>
            <a:r>
              <a:rPr lang="en-US" sz="3399" spc="30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zapisać</a:t>
            </a:r>
            <a:r>
              <a:rPr lang="en-US" sz="3399" spc="30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399" spc="30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i</a:t>
            </a:r>
            <a:r>
              <a:rPr lang="en-US" sz="3399" spc="30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399" spc="30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złożyć</a:t>
            </a:r>
            <a:r>
              <a:rPr lang="en-US" sz="3399" spc="30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(za </a:t>
            </a:r>
            <a:r>
              <a:rPr lang="en-US" sz="3399" spc="30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pomocą</a:t>
            </a:r>
            <a:r>
              <a:rPr lang="en-US" sz="3399" spc="30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399" spc="30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przycisku</a:t>
            </a:r>
            <a:r>
              <a:rPr lang="en-US" sz="3399" spc="30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„</a:t>
            </a:r>
            <a:r>
              <a:rPr lang="en-US" sz="3399" spc="30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złóż</a:t>
            </a:r>
            <a:r>
              <a:rPr lang="en-US" sz="3399" spc="30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399" spc="30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ofertę</a:t>
            </a:r>
            <a:r>
              <a:rPr lang="en-US" sz="3399" spc="30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”), w </a:t>
            </a:r>
            <a:r>
              <a:rPr lang="en-US" sz="3399" spc="30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Generatorze</a:t>
            </a:r>
            <a:r>
              <a:rPr lang="en-US" sz="3399" spc="30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399" spc="30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Obsługi</a:t>
            </a:r>
            <a:r>
              <a:rPr lang="en-US" sz="3399" spc="30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399" spc="30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Dotacji</a:t>
            </a:r>
            <a:r>
              <a:rPr lang="en-US" sz="3399" spc="30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(GOD) do </a:t>
            </a:r>
            <a:r>
              <a:rPr lang="en-US" sz="3399" spc="30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dnia</a:t>
            </a:r>
            <a:r>
              <a:rPr lang="en-US" sz="3399" spc="30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</a:p>
          <a:p>
            <a:pPr algn="ctr">
              <a:lnSpc>
                <a:spcPts val="3671"/>
              </a:lnSpc>
            </a:pPr>
            <a:r>
              <a:rPr lang="en-US" sz="3399" b="1" spc="31" dirty="0">
                <a:solidFill>
                  <a:srgbClr val="40404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24 </a:t>
            </a:r>
            <a:r>
              <a:rPr lang="en-US" sz="3399" b="1" spc="31" dirty="0" err="1">
                <a:solidFill>
                  <a:srgbClr val="40404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stycznia</a:t>
            </a:r>
            <a:r>
              <a:rPr lang="en-US" sz="3399" b="1" spc="31" dirty="0">
                <a:solidFill>
                  <a:srgbClr val="40404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 2025 </a:t>
            </a:r>
            <a:r>
              <a:rPr lang="en-US" sz="3399" b="1" spc="31">
                <a:solidFill>
                  <a:srgbClr val="40404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r</a:t>
            </a:r>
            <a:r>
              <a:rPr lang="en-US" sz="3399" b="1" spc="31" smtClean="0">
                <a:solidFill>
                  <a:srgbClr val="40404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.</a:t>
            </a:r>
            <a:r>
              <a:rPr lang="en-US" sz="3399" spc="31" smtClean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399" spc="31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Oferta</a:t>
            </a:r>
            <a:r>
              <a:rPr lang="en-US" sz="3399" spc="31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399" spc="31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powinna</a:t>
            </a:r>
            <a:r>
              <a:rPr lang="en-US" sz="3399" spc="31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399" spc="31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zostać</a:t>
            </a:r>
            <a:r>
              <a:rPr lang="en-US" sz="3399" spc="31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399" spc="31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złożona</a:t>
            </a:r>
            <a:r>
              <a:rPr lang="en-US" sz="3399" spc="31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399" b="1" spc="31" dirty="0">
                <a:solidFill>
                  <a:srgbClr val="40404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WRAZ</a:t>
            </a:r>
            <a:r>
              <a:rPr lang="en-US" sz="3399" spc="31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z </a:t>
            </a:r>
            <a:r>
              <a:rPr lang="en-US" sz="3399" spc="31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wymaganymi</a:t>
            </a:r>
            <a:r>
              <a:rPr lang="en-US" sz="3399" spc="31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399" spc="31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załącznikami</a:t>
            </a:r>
            <a:r>
              <a:rPr lang="en-US" sz="3399" spc="31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(</a:t>
            </a:r>
            <a:r>
              <a:rPr lang="en-US" sz="3399" spc="31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wzory</a:t>
            </a:r>
            <a:r>
              <a:rPr lang="en-US" sz="3399" spc="31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399" spc="31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załączników</a:t>
            </a:r>
            <a:r>
              <a:rPr lang="en-US" sz="3399" spc="31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399" spc="31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dostępne</a:t>
            </a:r>
            <a:r>
              <a:rPr lang="en-US" sz="3399" spc="31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do </a:t>
            </a:r>
            <a:r>
              <a:rPr lang="en-US" sz="3399" spc="31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pobrania</a:t>
            </a:r>
            <a:r>
              <a:rPr lang="en-US" sz="3399" spc="31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399" spc="31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na</a:t>
            </a:r>
            <a:r>
              <a:rPr lang="en-US" sz="3399" spc="31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399" spc="31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stronie</a:t>
            </a:r>
            <a:r>
              <a:rPr lang="en-US" sz="3399" spc="31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399" spc="31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internetowej</a:t>
            </a:r>
            <a:r>
              <a:rPr lang="en-US" sz="3399" spc="31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ŚUW w </a:t>
            </a:r>
            <a:r>
              <a:rPr lang="en-US" sz="3399" spc="31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zakładce</a:t>
            </a:r>
            <a:r>
              <a:rPr lang="en-US" sz="3399" spc="31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399" spc="31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polityka</a:t>
            </a:r>
            <a:r>
              <a:rPr lang="en-US" sz="3399" spc="31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399" spc="31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społeczna</a:t>
            </a:r>
            <a:r>
              <a:rPr lang="en-US" sz="3399" spc="31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– dot. Senior+, </a:t>
            </a:r>
            <a:r>
              <a:rPr lang="en-US" sz="3399" spc="31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edycja</a:t>
            </a:r>
            <a:r>
              <a:rPr lang="en-US" sz="3399" spc="31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2025).</a:t>
            </a:r>
          </a:p>
          <a:p>
            <a:pPr algn="ctr">
              <a:lnSpc>
                <a:spcPts val="3671"/>
              </a:lnSpc>
            </a:pPr>
            <a:r>
              <a:rPr lang="en-US" sz="3399" spc="30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</a:p>
          <a:p>
            <a:pPr algn="ctr">
              <a:lnSpc>
                <a:spcPts val="3671"/>
              </a:lnSpc>
            </a:pPr>
            <a:r>
              <a:rPr lang="en-US" sz="3399" spc="31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Generator </a:t>
            </a:r>
            <a:r>
              <a:rPr lang="en-US" sz="3399" spc="31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Obsługi</a:t>
            </a:r>
            <a:r>
              <a:rPr lang="en-US" sz="3399" spc="31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399" spc="31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Dotacji</a:t>
            </a:r>
            <a:r>
              <a:rPr lang="en-US" sz="3399" spc="31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jest </a:t>
            </a:r>
            <a:r>
              <a:rPr lang="en-US" sz="3399" spc="31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dostępny</a:t>
            </a:r>
            <a:r>
              <a:rPr lang="en-US" sz="3399" spc="31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399" spc="31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na</a:t>
            </a:r>
            <a:r>
              <a:rPr lang="en-US" sz="3399" spc="31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399" spc="31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stronie</a:t>
            </a:r>
            <a:r>
              <a:rPr lang="en-US" sz="3399" spc="31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399" spc="31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internetowej</a:t>
            </a:r>
            <a:r>
              <a:rPr lang="en-US" sz="3399" spc="31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: </a:t>
            </a:r>
          </a:p>
          <a:p>
            <a:pPr algn="ctr">
              <a:lnSpc>
                <a:spcPts val="4967"/>
              </a:lnSpc>
            </a:pPr>
            <a:endParaRPr lang="en-US" sz="3399" spc="31" dirty="0">
              <a:solidFill>
                <a:srgbClr val="404040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  <a:p>
            <a:pPr algn="ctr">
              <a:lnSpc>
                <a:spcPts val="4967"/>
              </a:lnSpc>
            </a:pPr>
            <a:r>
              <a:rPr lang="en-US" sz="4599" u="sng" spc="43" dirty="0">
                <a:solidFill>
                  <a:srgbClr val="F09C06"/>
                </a:solidFill>
                <a:latin typeface="TT Rounds Condensed"/>
                <a:ea typeface="TT Rounds Condensed"/>
                <a:cs typeface="TT Rounds Condensed"/>
                <a:sym typeface="TT Rounds Condensed"/>
                <a:hlinkClick r:id="rId7" tooltip="https://das.mrips.gov.pl/"/>
              </a:rPr>
              <a:t>https://</a:t>
            </a:r>
            <a:r>
              <a:rPr lang="en-US" sz="4599" u="sng" spc="43" dirty="0">
                <a:solidFill>
                  <a:srgbClr val="F09C06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generator.senior.gov.pl</a:t>
            </a:r>
          </a:p>
          <a:p>
            <a:pPr algn="ctr">
              <a:lnSpc>
                <a:spcPts val="3671"/>
              </a:lnSpc>
            </a:pPr>
            <a:endParaRPr lang="en-US" sz="4599" u="sng" spc="43" dirty="0">
              <a:solidFill>
                <a:srgbClr val="F09C06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9601200"/>
            <a:ext cx="18288000" cy="685800"/>
            <a:chOff x="0" y="0"/>
            <a:chExt cx="24384000" cy="914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914400"/>
            </a:xfrm>
            <a:custGeom>
              <a:avLst/>
              <a:gdLst/>
              <a:ahLst/>
              <a:cxnLst/>
              <a:rect l="l" t="t" r="r" b="b"/>
              <a:pathLst>
                <a:path w="24384000" h="914400">
                  <a:moveTo>
                    <a:pt x="0" y="0"/>
                  </a:moveTo>
                  <a:lnTo>
                    <a:pt x="24384000" y="0"/>
                  </a:lnTo>
                  <a:lnTo>
                    <a:pt x="24384000" y="914400"/>
                  </a:lnTo>
                  <a:lnTo>
                    <a:pt x="0" y="914400"/>
                  </a:lnTo>
                  <a:close/>
                </a:path>
              </a:pathLst>
            </a:custGeom>
            <a:solidFill>
              <a:srgbClr val="BD582C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9501474"/>
            <a:ext cx="18288002" cy="98997"/>
            <a:chOff x="0" y="0"/>
            <a:chExt cx="24384002" cy="13199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1953"/>
            </a:xfrm>
            <a:custGeom>
              <a:avLst/>
              <a:gdLst/>
              <a:ahLst/>
              <a:cxnLst/>
              <a:rect l="l" t="t" r="r" b="b"/>
              <a:pathLst>
                <a:path w="24384000" h="131953">
                  <a:moveTo>
                    <a:pt x="0" y="0"/>
                  </a:moveTo>
                  <a:lnTo>
                    <a:pt x="24384000" y="0"/>
                  </a:lnTo>
                  <a:lnTo>
                    <a:pt x="24384000" y="131953"/>
                  </a:lnTo>
                  <a:lnTo>
                    <a:pt x="0" y="131953"/>
                  </a:lnTo>
                  <a:close/>
                </a:path>
              </a:pathLst>
            </a:custGeom>
            <a:solidFill>
              <a:srgbClr val="E48312"/>
            </a:solidFill>
          </p:spPr>
        </p:sp>
      </p:grpSp>
      <p:sp>
        <p:nvSpPr>
          <p:cNvPr id="6" name="AutoShape 6"/>
          <p:cNvSpPr/>
          <p:nvPr/>
        </p:nvSpPr>
        <p:spPr>
          <a:xfrm rot="2188">
            <a:off x="1785534" y="2606767"/>
            <a:ext cx="14959968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>
            <a:off x="1607943" y="507690"/>
            <a:ext cx="5283508" cy="1800612"/>
          </a:xfrm>
          <a:custGeom>
            <a:avLst/>
            <a:gdLst/>
            <a:ahLst/>
            <a:cxnLst/>
            <a:rect l="l" t="t" r="r" b="b"/>
            <a:pathLst>
              <a:path w="5283508" h="1800612">
                <a:moveTo>
                  <a:pt x="0" y="0"/>
                </a:moveTo>
                <a:lnTo>
                  <a:pt x="5283509" y="0"/>
                </a:lnTo>
                <a:lnTo>
                  <a:pt x="5283509" y="1800612"/>
                </a:lnTo>
                <a:lnTo>
                  <a:pt x="0" y="18006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4688" r="-14688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07943" y="507690"/>
            <a:ext cx="5283508" cy="1686870"/>
          </a:xfrm>
          <a:custGeom>
            <a:avLst/>
            <a:gdLst/>
            <a:ahLst/>
            <a:cxnLst/>
            <a:rect l="l" t="t" r="r" b="b"/>
            <a:pathLst>
              <a:path w="5283508" h="1686870">
                <a:moveTo>
                  <a:pt x="0" y="0"/>
                </a:moveTo>
                <a:lnTo>
                  <a:pt x="5283509" y="0"/>
                </a:lnTo>
                <a:lnTo>
                  <a:pt x="5283509" y="1686870"/>
                </a:lnTo>
                <a:lnTo>
                  <a:pt x="0" y="16868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602" r="-10602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555434" y="564562"/>
            <a:ext cx="5551741" cy="1686868"/>
          </a:xfrm>
          <a:custGeom>
            <a:avLst/>
            <a:gdLst/>
            <a:ahLst/>
            <a:cxnLst/>
            <a:rect l="l" t="t" r="r" b="b"/>
            <a:pathLst>
              <a:path w="5551741" h="1686868">
                <a:moveTo>
                  <a:pt x="0" y="0"/>
                </a:moveTo>
                <a:lnTo>
                  <a:pt x="5551741" y="0"/>
                </a:lnTo>
                <a:lnTo>
                  <a:pt x="5551741" y="1686868"/>
                </a:lnTo>
                <a:lnTo>
                  <a:pt x="0" y="16868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40" b="-140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4146440" y="2949722"/>
            <a:ext cx="13722348" cy="6565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8"/>
              </a:lnSpc>
            </a:pPr>
            <a:endParaRPr dirty="0"/>
          </a:p>
          <a:p>
            <a:pPr>
              <a:lnSpc>
                <a:spcPts val="3218"/>
              </a:lnSpc>
            </a:pPr>
            <a:r>
              <a:rPr lang="en-US" sz="2979" dirty="0" err="1">
                <a:solidFill>
                  <a:srgbClr val="404040"/>
                </a:solidFill>
                <a:latin typeface="Arimo"/>
                <a:ea typeface="Arimo"/>
                <a:cs typeface="Arimo"/>
                <a:sym typeface="Arimo"/>
              </a:rPr>
              <a:t>Złożoną</a:t>
            </a:r>
            <a:r>
              <a:rPr lang="en-US" sz="2979" dirty="0">
                <a:solidFill>
                  <a:srgbClr val="404040"/>
                </a:solidFill>
                <a:latin typeface="Arimo"/>
                <a:ea typeface="Arimo"/>
                <a:cs typeface="Arimo"/>
                <a:sym typeface="Arimo"/>
              </a:rPr>
              <a:t> w </a:t>
            </a:r>
            <a:r>
              <a:rPr lang="en-US" sz="2979" dirty="0" err="1">
                <a:solidFill>
                  <a:srgbClr val="404040"/>
                </a:solidFill>
                <a:latin typeface="Arimo"/>
                <a:ea typeface="Arimo"/>
                <a:cs typeface="Arimo"/>
                <a:sym typeface="Arimo"/>
              </a:rPr>
              <a:t>generatorze</a:t>
            </a:r>
            <a:r>
              <a:rPr lang="en-US" sz="2979" dirty="0">
                <a:solidFill>
                  <a:srgbClr val="40404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79" dirty="0" err="1">
                <a:solidFill>
                  <a:srgbClr val="404040"/>
                </a:solidFill>
                <a:latin typeface="Arimo"/>
                <a:ea typeface="Arimo"/>
                <a:cs typeface="Arimo"/>
                <a:sym typeface="Arimo"/>
              </a:rPr>
              <a:t>ofertę</a:t>
            </a:r>
            <a:r>
              <a:rPr lang="en-US" sz="2979" dirty="0">
                <a:solidFill>
                  <a:srgbClr val="404040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2979" dirty="0" err="1">
                <a:solidFill>
                  <a:srgbClr val="404040"/>
                </a:solidFill>
                <a:latin typeface="Arimo"/>
                <a:ea typeface="Arimo"/>
                <a:cs typeface="Arimo"/>
                <a:sym typeface="Arimo"/>
              </a:rPr>
              <a:t>która</a:t>
            </a:r>
            <a:r>
              <a:rPr lang="en-US" sz="2979" dirty="0">
                <a:solidFill>
                  <a:srgbClr val="40404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79" dirty="0" err="1">
                <a:solidFill>
                  <a:srgbClr val="404040"/>
                </a:solidFill>
                <a:latin typeface="Arimo"/>
                <a:ea typeface="Arimo"/>
                <a:cs typeface="Arimo"/>
                <a:sym typeface="Arimo"/>
              </a:rPr>
              <a:t>otrzymała</a:t>
            </a:r>
            <a:r>
              <a:rPr lang="en-US" sz="2979" dirty="0">
                <a:solidFill>
                  <a:srgbClr val="404040"/>
                </a:solidFill>
                <a:latin typeface="Arimo"/>
                <a:ea typeface="Arimo"/>
                <a:cs typeface="Arimo"/>
                <a:sym typeface="Arimo"/>
              </a:rPr>
              <a:t> w </a:t>
            </a:r>
            <a:r>
              <a:rPr lang="en-US" sz="2979" dirty="0" err="1">
                <a:solidFill>
                  <a:srgbClr val="404040"/>
                </a:solidFill>
                <a:latin typeface="Arimo"/>
                <a:ea typeface="Arimo"/>
                <a:cs typeface="Arimo"/>
                <a:sym typeface="Arimo"/>
              </a:rPr>
              <a:t>systemie</a:t>
            </a:r>
            <a:r>
              <a:rPr lang="en-US" sz="2979" dirty="0">
                <a:solidFill>
                  <a:srgbClr val="40404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79" dirty="0" err="1">
                <a:solidFill>
                  <a:srgbClr val="404040"/>
                </a:solidFill>
                <a:latin typeface="Arimo"/>
                <a:ea typeface="Arimo"/>
                <a:cs typeface="Arimo"/>
                <a:sym typeface="Arimo"/>
              </a:rPr>
              <a:t>unikalny</a:t>
            </a:r>
            <a:r>
              <a:rPr lang="en-US" sz="2979" dirty="0">
                <a:solidFill>
                  <a:srgbClr val="40404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79" dirty="0" err="1">
                <a:solidFill>
                  <a:srgbClr val="404040"/>
                </a:solidFill>
                <a:latin typeface="Arimo"/>
                <a:ea typeface="Arimo"/>
                <a:cs typeface="Arimo"/>
                <a:sym typeface="Arimo"/>
              </a:rPr>
              <a:t>numer</a:t>
            </a:r>
            <a:r>
              <a:rPr lang="en-US" sz="2979" dirty="0">
                <a:solidFill>
                  <a:srgbClr val="404040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2979" dirty="0" err="1">
                <a:solidFill>
                  <a:srgbClr val="404040"/>
                </a:solidFill>
                <a:latin typeface="Arimo"/>
                <a:ea typeface="Arimo"/>
                <a:cs typeface="Arimo"/>
                <a:sym typeface="Arimo"/>
              </a:rPr>
              <a:t>należy</a:t>
            </a:r>
            <a:r>
              <a:rPr lang="en-US" sz="2979" dirty="0">
                <a:solidFill>
                  <a:srgbClr val="40404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79" dirty="0" err="1">
                <a:solidFill>
                  <a:srgbClr val="404040"/>
                </a:solidFill>
                <a:latin typeface="Arimo"/>
                <a:ea typeface="Arimo"/>
                <a:cs typeface="Arimo"/>
                <a:sym typeface="Arimo"/>
              </a:rPr>
              <a:t>zapisać</a:t>
            </a:r>
            <a:r>
              <a:rPr lang="en-US" sz="2979" dirty="0">
                <a:solidFill>
                  <a:srgbClr val="40404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79" dirty="0" err="1">
                <a:solidFill>
                  <a:srgbClr val="404040"/>
                </a:solidFill>
                <a:latin typeface="Arimo"/>
                <a:ea typeface="Arimo"/>
                <a:cs typeface="Arimo"/>
                <a:sym typeface="Arimo"/>
              </a:rPr>
              <a:t>na</a:t>
            </a:r>
            <a:r>
              <a:rPr lang="en-US" sz="2979" dirty="0">
                <a:solidFill>
                  <a:srgbClr val="40404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79" dirty="0" err="1">
                <a:solidFill>
                  <a:srgbClr val="404040"/>
                </a:solidFill>
                <a:latin typeface="Arimo"/>
                <a:ea typeface="Arimo"/>
                <a:cs typeface="Arimo"/>
                <a:sym typeface="Arimo"/>
              </a:rPr>
              <a:t>komputerze</a:t>
            </a:r>
            <a:r>
              <a:rPr lang="en-US" sz="2979" dirty="0">
                <a:solidFill>
                  <a:srgbClr val="404040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2979" dirty="0" err="1">
                <a:solidFill>
                  <a:srgbClr val="404040"/>
                </a:solidFill>
                <a:latin typeface="Arimo"/>
                <a:ea typeface="Arimo"/>
                <a:cs typeface="Arimo"/>
                <a:sym typeface="Arimo"/>
              </a:rPr>
              <a:t>wydrukować</a:t>
            </a:r>
            <a:r>
              <a:rPr lang="en-US" sz="2979" dirty="0">
                <a:solidFill>
                  <a:srgbClr val="40404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79" dirty="0" err="1">
                <a:solidFill>
                  <a:srgbClr val="404040"/>
                </a:solidFill>
                <a:latin typeface="Arimo"/>
                <a:ea typeface="Arimo"/>
                <a:cs typeface="Arimo"/>
                <a:sym typeface="Arimo"/>
              </a:rPr>
              <a:t>podpisać</a:t>
            </a:r>
            <a:r>
              <a:rPr lang="en-US" sz="2979" dirty="0">
                <a:solidFill>
                  <a:srgbClr val="40404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79" dirty="0" err="1">
                <a:solidFill>
                  <a:srgbClr val="404040"/>
                </a:solidFill>
                <a:latin typeface="Arimo"/>
                <a:ea typeface="Arimo"/>
                <a:cs typeface="Arimo"/>
                <a:sym typeface="Arimo"/>
              </a:rPr>
              <a:t>przez</a:t>
            </a:r>
            <a:r>
              <a:rPr lang="en-US" sz="2979" dirty="0">
                <a:solidFill>
                  <a:srgbClr val="40404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79" dirty="0" err="1">
                <a:solidFill>
                  <a:srgbClr val="404040"/>
                </a:solidFill>
                <a:latin typeface="Arimo"/>
                <a:ea typeface="Arimo"/>
                <a:cs typeface="Arimo"/>
                <a:sym typeface="Arimo"/>
              </a:rPr>
              <a:t>osoby</a:t>
            </a:r>
            <a:r>
              <a:rPr lang="en-US" sz="2979" dirty="0">
                <a:solidFill>
                  <a:srgbClr val="40404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79" dirty="0" err="1">
                <a:solidFill>
                  <a:srgbClr val="404040"/>
                </a:solidFill>
                <a:latin typeface="Arimo"/>
                <a:ea typeface="Arimo"/>
                <a:cs typeface="Arimo"/>
                <a:sym typeface="Arimo"/>
              </a:rPr>
              <a:t>upoważnione</a:t>
            </a:r>
            <a:r>
              <a:rPr lang="en-US" sz="2979" dirty="0">
                <a:solidFill>
                  <a:srgbClr val="404040"/>
                </a:solidFill>
                <a:latin typeface="Arimo"/>
                <a:ea typeface="Arimo"/>
                <a:cs typeface="Arimo"/>
                <a:sym typeface="Arimo"/>
              </a:rPr>
              <a:t> do </a:t>
            </a:r>
            <a:r>
              <a:rPr lang="en-US" sz="2979" dirty="0" err="1">
                <a:solidFill>
                  <a:srgbClr val="404040"/>
                </a:solidFill>
                <a:latin typeface="Arimo"/>
                <a:ea typeface="Arimo"/>
                <a:cs typeface="Arimo"/>
                <a:sym typeface="Arimo"/>
              </a:rPr>
              <a:t>reprezentowania</a:t>
            </a:r>
            <a:r>
              <a:rPr lang="en-US" sz="2979" dirty="0">
                <a:solidFill>
                  <a:srgbClr val="40404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79" dirty="0" err="1">
                <a:solidFill>
                  <a:srgbClr val="404040"/>
                </a:solidFill>
                <a:latin typeface="Arimo"/>
                <a:ea typeface="Arimo"/>
                <a:cs typeface="Arimo"/>
                <a:sym typeface="Arimo"/>
              </a:rPr>
              <a:t>jednostki</a:t>
            </a:r>
            <a:r>
              <a:rPr lang="en-US" sz="2979" dirty="0">
                <a:solidFill>
                  <a:srgbClr val="40404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79" dirty="0" err="1">
                <a:solidFill>
                  <a:srgbClr val="404040"/>
                </a:solidFill>
                <a:latin typeface="Arimo"/>
                <a:ea typeface="Arimo"/>
                <a:cs typeface="Arimo"/>
                <a:sym typeface="Arimo"/>
              </a:rPr>
              <a:t>samorządu</a:t>
            </a:r>
            <a:r>
              <a:rPr lang="en-US" sz="2979" dirty="0">
                <a:solidFill>
                  <a:srgbClr val="40404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79" dirty="0" err="1">
                <a:solidFill>
                  <a:srgbClr val="404040"/>
                </a:solidFill>
                <a:latin typeface="Arimo"/>
                <a:ea typeface="Arimo"/>
                <a:cs typeface="Arimo"/>
                <a:sym typeface="Arimo"/>
              </a:rPr>
              <a:t>terytorialnego</a:t>
            </a:r>
            <a:r>
              <a:rPr lang="en-US" sz="2979" dirty="0">
                <a:solidFill>
                  <a:srgbClr val="40404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79" b="1" dirty="0">
                <a:solidFill>
                  <a:srgbClr val="404040"/>
                </a:solidFill>
                <a:latin typeface="Arimo Bold"/>
                <a:ea typeface="Arimo Bold"/>
                <a:cs typeface="Arimo Bold"/>
                <a:sym typeface="Arimo Bold"/>
              </a:rPr>
              <a:t>ORAZ</a:t>
            </a:r>
            <a:r>
              <a:rPr lang="en-US" sz="2979" dirty="0">
                <a:solidFill>
                  <a:srgbClr val="40404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79" dirty="0" err="1">
                <a:solidFill>
                  <a:srgbClr val="404040"/>
                </a:solidFill>
                <a:latin typeface="Arimo"/>
                <a:ea typeface="Arimo"/>
                <a:cs typeface="Arimo"/>
                <a:sym typeface="Arimo"/>
              </a:rPr>
              <a:t>kontrasygnować</a:t>
            </a:r>
            <a:r>
              <a:rPr lang="en-US" sz="2979" dirty="0">
                <a:solidFill>
                  <a:srgbClr val="40404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79" dirty="0" err="1">
                <a:solidFill>
                  <a:srgbClr val="404040"/>
                </a:solidFill>
                <a:latin typeface="Arimo"/>
                <a:ea typeface="Arimo"/>
                <a:cs typeface="Arimo"/>
                <a:sym typeface="Arimo"/>
              </a:rPr>
              <a:t>przez</a:t>
            </a:r>
            <a:r>
              <a:rPr lang="en-US" sz="2979" dirty="0">
                <a:solidFill>
                  <a:srgbClr val="40404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79" dirty="0" err="1">
                <a:solidFill>
                  <a:srgbClr val="404040"/>
                </a:solidFill>
                <a:latin typeface="Arimo"/>
                <a:ea typeface="Arimo"/>
                <a:cs typeface="Arimo"/>
                <a:sym typeface="Arimo"/>
              </a:rPr>
              <a:t>skarbnika</a:t>
            </a:r>
            <a:r>
              <a:rPr lang="en-US" sz="2979">
                <a:solidFill>
                  <a:srgbClr val="404040"/>
                </a:solidFill>
                <a:latin typeface="Arimo"/>
                <a:ea typeface="Arimo"/>
                <a:cs typeface="Arimo"/>
                <a:sym typeface="Arimo"/>
              </a:rPr>
              <a:t>. </a:t>
            </a:r>
            <a:r>
              <a:rPr lang="en-US" sz="2979" smtClean="0">
                <a:solidFill>
                  <a:srgbClr val="404040"/>
                </a:solidFill>
                <a:latin typeface="Arimo"/>
                <a:ea typeface="Arimo"/>
                <a:cs typeface="Arimo"/>
                <a:sym typeface="Arimo"/>
              </a:rPr>
              <a:t>Ofertę </a:t>
            </a:r>
            <a:r>
              <a:rPr lang="en-US" sz="2979" smtClean="0">
                <a:solidFill>
                  <a:srgbClr val="404040"/>
                </a:solidFill>
                <a:latin typeface="Arimo"/>
                <a:ea typeface="Arimo"/>
                <a:cs typeface="Arimo"/>
                <a:sym typeface="Arimo"/>
              </a:rPr>
              <a:t>wraz z załącznikami należy:</a:t>
            </a:r>
          </a:p>
          <a:p>
            <a:pPr>
              <a:lnSpc>
                <a:spcPts val="3218"/>
              </a:lnSpc>
            </a:pPr>
            <a:r>
              <a:rPr lang="en-US" sz="2979" smtClean="0">
                <a:solidFill>
                  <a:srgbClr val="404040"/>
                </a:solidFill>
                <a:latin typeface="Arimo"/>
                <a:ea typeface="Arimo"/>
                <a:cs typeface="Arimo"/>
                <a:sym typeface="Arimo"/>
              </a:rPr>
              <a:t>wydrukować, opatrzyć pięczęciami osób uprawnionych i ich podpisami,</a:t>
            </a:r>
          </a:p>
          <a:p>
            <a:pPr>
              <a:lnSpc>
                <a:spcPts val="3218"/>
              </a:lnSpc>
            </a:pPr>
            <a:r>
              <a:rPr lang="en-US" sz="2979" smtClean="0">
                <a:solidFill>
                  <a:srgbClr val="404040"/>
                </a:solidFill>
                <a:latin typeface="Arimo"/>
                <a:ea typeface="Arimo"/>
                <a:cs typeface="Arimo"/>
                <a:sym typeface="Arimo"/>
              </a:rPr>
              <a:t>zeskanować i podpisać </a:t>
            </a:r>
            <a:r>
              <a:rPr lang="en-US" sz="2979" dirty="0" err="1">
                <a:solidFill>
                  <a:srgbClr val="404040"/>
                </a:solidFill>
                <a:latin typeface="Arimo"/>
                <a:ea typeface="Arimo"/>
                <a:cs typeface="Arimo"/>
                <a:sym typeface="Arimo"/>
              </a:rPr>
              <a:t>kwalifikowanym</a:t>
            </a:r>
            <a:r>
              <a:rPr lang="en-US" sz="2979" dirty="0">
                <a:solidFill>
                  <a:srgbClr val="40404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79" dirty="0" err="1">
                <a:solidFill>
                  <a:srgbClr val="404040"/>
                </a:solidFill>
                <a:latin typeface="Arimo"/>
                <a:ea typeface="Arimo"/>
                <a:cs typeface="Arimo"/>
                <a:sym typeface="Arimo"/>
              </a:rPr>
              <a:t>podpisem</a:t>
            </a:r>
            <a:r>
              <a:rPr lang="en-US" sz="2979" dirty="0">
                <a:solidFill>
                  <a:srgbClr val="40404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79" dirty="0" err="1">
                <a:solidFill>
                  <a:srgbClr val="404040"/>
                </a:solidFill>
                <a:latin typeface="Arimo"/>
                <a:ea typeface="Arimo"/>
                <a:cs typeface="Arimo"/>
                <a:sym typeface="Arimo"/>
              </a:rPr>
              <a:t>elektronicznym</a:t>
            </a:r>
            <a:r>
              <a:rPr lang="en-US" sz="2979" dirty="0">
                <a:solidFill>
                  <a:srgbClr val="404040"/>
                </a:solidFill>
                <a:latin typeface="Arimo"/>
                <a:ea typeface="Arimo"/>
                <a:cs typeface="Arimo"/>
                <a:sym typeface="Arimo"/>
              </a:rPr>
              <a:t> (</a:t>
            </a:r>
            <a:r>
              <a:rPr lang="en-US" sz="2979" dirty="0" err="1">
                <a:solidFill>
                  <a:srgbClr val="404040"/>
                </a:solidFill>
                <a:latin typeface="Arimo"/>
                <a:ea typeface="Arimo"/>
                <a:cs typeface="Arimo"/>
                <a:sym typeface="Arimo"/>
              </a:rPr>
              <a:t>podpisują</a:t>
            </a:r>
            <a:r>
              <a:rPr lang="en-US" sz="2979" dirty="0">
                <a:solidFill>
                  <a:srgbClr val="40404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79" dirty="0" err="1">
                <a:solidFill>
                  <a:srgbClr val="404040"/>
                </a:solidFill>
                <a:latin typeface="Arimo"/>
                <a:ea typeface="Arimo"/>
                <a:cs typeface="Arimo"/>
                <a:sym typeface="Arimo"/>
              </a:rPr>
              <a:t>osoby</a:t>
            </a:r>
            <a:r>
              <a:rPr lang="en-US" sz="2979" dirty="0">
                <a:solidFill>
                  <a:srgbClr val="40404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79" dirty="0" err="1">
                <a:solidFill>
                  <a:srgbClr val="404040"/>
                </a:solidFill>
                <a:latin typeface="Arimo"/>
                <a:ea typeface="Arimo"/>
                <a:cs typeface="Arimo"/>
                <a:sym typeface="Arimo"/>
              </a:rPr>
              <a:t>upoważnione</a:t>
            </a:r>
            <a:r>
              <a:rPr lang="en-US" sz="2979" dirty="0">
                <a:solidFill>
                  <a:srgbClr val="404040"/>
                </a:solidFill>
                <a:latin typeface="Arimo"/>
                <a:ea typeface="Arimo"/>
                <a:cs typeface="Arimo"/>
                <a:sym typeface="Arimo"/>
              </a:rPr>
              <a:t> do </a:t>
            </a:r>
            <a:r>
              <a:rPr lang="en-US" sz="2979" dirty="0" err="1">
                <a:solidFill>
                  <a:srgbClr val="404040"/>
                </a:solidFill>
                <a:latin typeface="Arimo"/>
                <a:ea typeface="Arimo"/>
                <a:cs typeface="Arimo"/>
                <a:sym typeface="Arimo"/>
              </a:rPr>
              <a:t>reprezentowania</a:t>
            </a:r>
            <a:r>
              <a:rPr lang="en-US" sz="2979" dirty="0">
                <a:solidFill>
                  <a:srgbClr val="40404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79" dirty="0" err="1">
                <a:solidFill>
                  <a:srgbClr val="404040"/>
                </a:solidFill>
                <a:latin typeface="Arimo"/>
                <a:ea typeface="Arimo"/>
                <a:cs typeface="Arimo"/>
                <a:sym typeface="Arimo"/>
              </a:rPr>
              <a:t>jednostki</a:t>
            </a:r>
            <a:r>
              <a:rPr lang="en-US" sz="2979" dirty="0">
                <a:solidFill>
                  <a:srgbClr val="40404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79" dirty="0" err="1">
                <a:solidFill>
                  <a:srgbClr val="404040"/>
                </a:solidFill>
                <a:latin typeface="Arimo"/>
                <a:ea typeface="Arimo"/>
                <a:cs typeface="Arimo"/>
                <a:sym typeface="Arimo"/>
              </a:rPr>
              <a:t>samorządu</a:t>
            </a:r>
            <a:r>
              <a:rPr lang="en-US" sz="2979" dirty="0">
                <a:solidFill>
                  <a:srgbClr val="40404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79" err="1">
                <a:solidFill>
                  <a:srgbClr val="404040"/>
                </a:solidFill>
                <a:latin typeface="Arimo"/>
                <a:ea typeface="Arimo"/>
                <a:cs typeface="Arimo"/>
                <a:sym typeface="Arimo"/>
              </a:rPr>
              <a:t>terytorialnego</a:t>
            </a:r>
            <a:r>
              <a:rPr lang="en-US" sz="2979" smtClean="0">
                <a:solidFill>
                  <a:srgbClr val="404040"/>
                </a:solidFill>
                <a:latin typeface="Arimo"/>
                <a:ea typeface="Arimo"/>
                <a:cs typeface="Arimo"/>
                <a:sym typeface="Arimo"/>
              </a:rPr>
              <a:t>), </a:t>
            </a:r>
          </a:p>
          <a:p>
            <a:pPr>
              <a:lnSpc>
                <a:spcPts val="3218"/>
              </a:lnSpc>
            </a:pPr>
            <a:r>
              <a:rPr lang="en-US" sz="2979" smtClean="0">
                <a:solidFill>
                  <a:srgbClr val="404040"/>
                </a:solidFill>
                <a:latin typeface="Arimo"/>
                <a:ea typeface="Arimo"/>
                <a:cs typeface="Arimo"/>
                <a:sym typeface="Arimo"/>
              </a:rPr>
              <a:t>a następnie </a:t>
            </a:r>
            <a:r>
              <a:rPr lang="en-US" sz="2979" u="sng" dirty="0" err="1">
                <a:solidFill>
                  <a:srgbClr val="404040"/>
                </a:solidFill>
                <a:latin typeface="Arimo"/>
                <a:ea typeface="Arimo"/>
                <a:cs typeface="Arimo"/>
                <a:sym typeface="Arimo"/>
              </a:rPr>
              <a:t>przesłać</a:t>
            </a:r>
            <a:r>
              <a:rPr lang="en-US" sz="2979" u="sng" dirty="0">
                <a:solidFill>
                  <a:srgbClr val="404040"/>
                </a:solidFill>
                <a:latin typeface="Arimo"/>
                <a:ea typeface="Arimo"/>
                <a:cs typeface="Arimo"/>
                <a:sym typeface="Arimo"/>
              </a:rPr>
              <a:t> w </a:t>
            </a:r>
            <a:r>
              <a:rPr lang="en-US" sz="2979" u="sng" dirty="0" err="1">
                <a:solidFill>
                  <a:srgbClr val="404040"/>
                </a:solidFill>
                <a:latin typeface="Arimo"/>
                <a:ea typeface="Arimo"/>
                <a:cs typeface="Arimo"/>
                <a:sym typeface="Arimo"/>
              </a:rPr>
              <a:t>wersji</a:t>
            </a:r>
            <a:r>
              <a:rPr lang="en-US" sz="2979" u="sng" dirty="0">
                <a:solidFill>
                  <a:srgbClr val="40404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79" u="sng" dirty="0" err="1">
                <a:solidFill>
                  <a:srgbClr val="404040"/>
                </a:solidFill>
                <a:latin typeface="Arimo"/>
                <a:ea typeface="Arimo"/>
                <a:cs typeface="Arimo"/>
                <a:sym typeface="Arimo"/>
              </a:rPr>
              <a:t>elektronicznej</a:t>
            </a:r>
            <a:r>
              <a:rPr lang="en-US" sz="2979" u="sng" dirty="0">
                <a:solidFill>
                  <a:srgbClr val="404040"/>
                </a:solidFill>
                <a:latin typeface="Arimo"/>
                <a:ea typeface="Arimo"/>
                <a:cs typeface="Arimo"/>
                <a:sym typeface="Arimo"/>
              </a:rPr>
              <a:t> do </a:t>
            </a:r>
            <a:r>
              <a:rPr lang="en-US" sz="2979" u="sng" dirty="0" err="1">
                <a:solidFill>
                  <a:srgbClr val="404040"/>
                </a:solidFill>
                <a:latin typeface="Arimo"/>
                <a:ea typeface="Arimo"/>
                <a:cs typeface="Arimo"/>
                <a:sym typeface="Arimo"/>
              </a:rPr>
              <a:t>Świętokrzyskiego</a:t>
            </a:r>
            <a:r>
              <a:rPr lang="en-US" sz="2979" u="sng" dirty="0">
                <a:solidFill>
                  <a:srgbClr val="40404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79" u="sng">
                <a:solidFill>
                  <a:srgbClr val="404040"/>
                </a:solidFill>
                <a:latin typeface="Arimo"/>
                <a:ea typeface="Arimo"/>
                <a:cs typeface="Arimo"/>
                <a:sym typeface="Arimo"/>
              </a:rPr>
              <a:t>Urzędu </a:t>
            </a:r>
            <a:r>
              <a:rPr lang="en-US" sz="2979" u="sng" smtClean="0">
                <a:solidFill>
                  <a:srgbClr val="404040"/>
                </a:solidFill>
                <a:latin typeface="Arimo"/>
                <a:ea typeface="Arimo"/>
                <a:cs typeface="Arimo"/>
                <a:sym typeface="Arimo"/>
              </a:rPr>
              <a:t>Wojewódzkiego. </a:t>
            </a:r>
            <a:endParaRPr lang="en-US" sz="2979" u="sng" dirty="0">
              <a:solidFill>
                <a:srgbClr val="40404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ctr">
              <a:lnSpc>
                <a:spcPts val="3218"/>
              </a:lnSpc>
            </a:pPr>
            <a:endParaRPr lang="en-US" sz="2979" dirty="0">
              <a:solidFill>
                <a:srgbClr val="404040"/>
              </a:solidFill>
              <a:latin typeface="Arimo"/>
              <a:ea typeface="Arimo"/>
              <a:cs typeface="Arimo"/>
              <a:sym typeface="Arimo"/>
            </a:endParaRPr>
          </a:p>
          <a:p>
            <a:pPr>
              <a:lnSpc>
                <a:spcPts val="3218"/>
              </a:lnSpc>
            </a:pPr>
            <a:r>
              <a:rPr lang="en-US" sz="2979" dirty="0" err="1">
                <a:solidFill>
                  <a:srgbClr val="CD2823"/>
                </a:solidFill>
                <a:latin typeface="Arimo"/>
                <a:ea typeface="Arimo"/>
                <a:cs typeface="Arimo"/>
                <a:sym typeface="Arimo"/>
              </a:rPr>
              <a:t>Oferta</a:t>
            </a:r>
            <a:r>
              <a:rPr lang="en-US" sz="2979" dirty="0">
                <a:solidFill>
                  <a:srgbClr val="CD2823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79" b="1" u="sng" dirty="0" err="1">
                <a:solidFill>
                  <a:srgbClr val="CD2823"/>
                </a:solidFill>
                <a:latin typeface="Arimo Bold"/>
                <a:ea typeface="Arimo Bold"/>
                <a:cs typeface="Arimo Bold"/>
                <a:sym typeface="Arimo Bold"/>
              </a:rPr>
              <a:t>musi</a:t>
            </a:r>
            <a:r>
              <a:rPr lang="en-US" sz="2979" dirty="0">
                <a:solidFill>
                  <a:srgbClr val="CD2823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79" dirty="0" err="1">
                <a:solidFill>
                  <a:srgbClr val="CD2823"/>
                </a:solidFill>
                <a:latin typeface="Arimo"/>
                <a:ea typeface="Arimo"/>
                <a:cs typeface="Arimo"/>
                <a:sym typeface="Arimo"/>
              </a:rPr>
              <a:t>być</a:t>
            </a:r>
            <a:r>
              <a:rPr lang="en-US" sz="2979" dirty="0">
                <a:solidFill>
                  <a:srgbClr val="CD2823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79" dirty="0" err="1">
                <a:solidFill>
                  <a:srgbClr val="CD2823"/>
                </a:solidFill>
                <a:latin typeface="Arimo"/>
                <a:ea typeface="Arimo"/>
                <a:cs typeface="Arimo"/>
                <a:sym typeface="Arimo"/>
              </a:rPr>
              <a:t>opatrzona</a:t>
            </a:r>
            <a:r>
              <a:rPr lang="en-US" sz="2979" dirty="0">
                <a:solidFill>
                  <a:srgbClr val="CD2823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79" dirty="0" err="1">
                <a:solidFill>
                  <a:srgbClr val="CD2823"/>
                </a:solidFill>
                <a:latin typeface="Arimo"/>
                <a:ea typeface="Arimo"/>
                <a:cs typeface="Arimo"/>
                <a:sym typeface="Arimo"/>
              </a:rPr>
              <a:t>podpisem</a:t>
            </a:r>
            <a:r>
              <a:rPr lang="en-US" sz="2979" dirty="0">
                <a:solidFill>
                  <a:srgbClr val="CD2823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79" dirty="0" err="1">
                <a:solidFill>
                  <a:srgbClr val="CD2823"/>
                </a:solidFill>
                <a:latin typeface="Arimo"/>
                <a:ea typeface="Arimo"/>
                <a:cs typeface="Arimo"/>
                <a:sym typeface="Arimo"/>
              </a:rPr>
              <a:t>zaufanym</a:t>
            </a:r>
            <a:r>
              <a:rPr lang="en-US" sz="2979" dirty="0">
                <a:solidFill>
                  <a:srgbClr val="CD2823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79" dirty="0" err="1">
                <a:solidFill>
                  <a:srgbClr val="CD2823"/>
                </a:solidFill>
                <a:latin typeface="Arimo"/>
                <a:ea typeface="Arimo"/>
                <a:cs typeface="Arimo"/>
                <a:sym typeface="Arimo"/>
              </a:rPr>
              <a:t>i</a:t>
            </a:r>
            <a:r>
              <a:rPr lang="en-US" sz="2979" dirty="0">
                <a:solidFill>
                  <a:srgbClr val="CD2823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79" err="1">
                <a:solidFill>
                  <a:srgbClr val="CD2823"/>
                </a:solidFill>
                <a:latin typeface="Arimo"/>
                <a:ea typeface="Arimo"/>
                <a:cs typeface="Arimo"/>
                <a:sym typeface="Arimo"/>
              </a:rPr>
              <a:t>wysłana</a:t>
            </a:r>
            <a:r>
              <a:rPr lang="en-US" sz="2979">
                <a:solidFill>
                  <a:srgbClr val="CD2823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79" smtClean="0">
                <a:solidFill>
                  <a:srgbClr val="CD2823"/>
                </a:solidFill>
                <a:latin typeface="Arimo"/>
                <a:ea typeface="Arimo"/>
                <a:cs typeface="Arimo"/>
                <a:sym typeface="Arimo"/>
              </a:rPr>
              <a:t>za </a:t>
            </a:r>
            <a:r>
              <a:rPr lang="en-US" sz="2979" dirty="0" err="1">
                <a:solidFill>
                  <a:srgbClr val="CD2823"/>
                </a:solidFill>
                <a:latin typeface="Arimo"/>
                <a:ea typeface="Arimo"/>
                <a:cs typeface="Arimo"/>
                <a:sym typeface="Arimo"/>
              </a:rPr>
              <a:t>pośrednictwem</a:t>
            </a:r>
            <a:r>
              <a:rPr lang="en-US" sz="2979" dirty="0">
                <a:solidFill>
                  <a:srgbClr val="CD2823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79" dirty="0" err="1">
                <a:solidFill>
                  <a:srgbClr val="CD2823"/>
                </a:solidFill>
                <a:latin typeface="Arimo"/>
                <a:ea typeface="Arimo"/>
                <a:cs typeface="Arimo"/>
                <a:sym typeface="Arimo"/>
              </a:rPr>
              <a:t>poczty</a:t>
            </a:r>
            <a:r>
              <a:rPr lang="en-US" sz="2979" dirty="0">
                <a:solidFill>
                  <a:srgbClr val="CD2823"/>
                </a:solidFill>
                <a:latin typeface="Arimo"/>
                <a:ea typeface="Arimo"/>
                <a:cs typeface="Arimo"/>
                <a:sym typeface="Arimo"/>
              </a:rPr>
              <a:t> e-PUAP. </a:t>
            </a:r>
          </a:p>
          <a:p>
            <a:pPr algn="ctr">
              <a:lnSpc>
                <a:spcPts val="3218"/>
              </a:lnSpc>
            </a:pPr>
            <a:endParaRPr lang="en-US" sz="2979" dirty="0">
              <a:solidFill>
                <a:srgbClr val="CD2823"/>
              </a:solidFill>
              <a:latin typeface="Arimo"/>
              <a:ea typeface="Arimo"/>
              <a:cs typeface="Arimo"/>
              <a:sym typeface="Arimo"/>
            </a:endParaRPr>
          </a:p>
          <a:p>
            <a:pPr>
              <a:lnSpc>
                <a:spcPts val="3218"/>
              </a:lnSpc>
            </a:pPr>
            <a:r>
              <a:rPr lang="en-US" sz="2979" dirty="0" err="1">
                <a:solidFill>
                  <a:srgbClr val="CD2823"/>
                </a:solidFill>
                <a:latin typeface="Arimo"/>
                <a:ea typeface="Arimo"/>
                <a:cs typeface="Arimo"/>
                <a:sym typeface="Arimo"/>
              </a:rPr>
              <a:t>Ofertę</a:t>
            </a:r>
            <a:r>
              <a:rPr lang="en-US" sz="2979" dirty="0">
                <a:solidFill>
                  <a:srgbClr val="CD2823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79" dirty="0" err="1">
                <a:solidFill>
                  <a:srgbClr val="CD2823"/>
                </a:solidFill>
                <a:latin typeface="Arimo"/>
                <a:ea typeface="Arimo"/>
                <a:cs typeface="Arimo"/>
                <a:sym typeface="Arimo"/>
              </a:rPr>
              <a:t>należy</a:t>
            </a:r>
            <a:r>
              <a:rPr lang="en-US" sz="2979" dirty="0">
                <a:solidFill>
                  <a:srgbClr val="CD2823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79" dirty="0" err="1">
                <a:solidFill>
                  <a:srgbClr val="CD2823"/>
                </a:solidFill>
                <a:latin typeface="Arimo"/>
                <a:ea typeface="Arimo"/>
                <a:cs typeface="Arimo"/>
                <a:sym typeface="Arimo"/>
              </a:rPr>
              <a:t>przesłać</a:t>
            </a:r>
            <a:r>
              <a:rPr lang="en-US" sz="2979" dirty="0">
                <a:solidFill>
                  <a:srgbClr val="CD2823"/>
                </a:solidFill>
                <a:latin typeface="Arimo"/>
                <a:ea typeface="Arimo"/>
                <a:cs typeface="Arimo"/>
                <a:sym typeface="Arimo"/>
              </a:rPr>
              <a:t> do ŚUW za </a:t>
            </a:r>
            <a:r>
              <a:rPr lang="en-US" sz="2979" dirty="0" err="1">
                <a:solidFill>
                  <a:srgbClr val="CD2823"/>
                </a:solidFill>
                <a:latin typeface="Arimo"/>
                <a:ea typeface="Arimo"/>
                <a:cs typeface="Arimo"/>
                <a:sym typeface="Arimo"/>
              </a:rPr>
              <a:t>pośrednictwem</a:t>
            </a:r>
            <a:r>
              <a:rPr lang="en-US" sz="2979" dirty="0">
                <a:solidFill>
                  <a:srgbClr val="CD2823"/>
                </a:solidFill>
                <a:latin typeface="Arimo"/>
                <a:ea typeface="Arimo"/>
                <a:cs typeface="Arimo"/>
                <a:sym typeface="Arimo"/>
              </a:rPr>
              <a:t> EPUAP do </a:t>
            </a:r>
            <a:r>
              <a:rPr lang="en-US" sz="2979" dirty="0" err="1">
                <a:solidFill>
                  <a:srgbClr val="CD2823"/>
                </a:solidFill>
                <a:latin typeface="Arimo"/>
                <a:ea typeface="Arimo"/>
                <a:cs typeface="Arimo"/>
                <a:sym typeface="Arimo"/>
              </a:rPr>
              <a:t>dnia</a:t>
            </a:r>
            <a:r>
              <a:rPr lang="en-US" sz="2979" dirty="0">
                <a:solidFill>
                  <a:srgbClr val="CD2823"/>
                </a:solidFill>
                <a:latin typeface="Arimo"/>
                <a:ea typeface="Arimo"/>
                <a:cs typeface="Arimo"/>
                <a:sym typeface="Arimo"/>
              </a:rPr>
              <a:t> 24 </a:t>
            </a:r>
            <a:r>
              <a:rPr lang="en-US" sz="2979" dirty="0" err="1">
                <a:solidFill>
                  <a:srgbClr val="CD2823"/>
                </a:solidFill>
                <a:latin typeface="Arimo"/>
                <a:ea typeface="Arimo"/>
                <a:cs typeface="Arimo"/>
                <a:sym typeface="Arimo"/>
              </a:rPr>
              <a:t>stycznia</a:t>
            </a:r>
            <a:r>
              <a:rPr lang="en-US" sz="2979" dirty="0">
                <a:solidFill>
                  <a:srgbClr val="CD2823"/>
                </a:solidFill>
                <a:latin typeface="Arimo"/>
                <a:ea typeface="Arimo"/>
                <a:cs typeface="Arimo"/>
                <a:sym typeface="Arimo"/>
              </a:rPr>
              <a:t> 2025 </a:t>
            </a:r>
            <a:r>
              <a:rPr lang="en-US" sz="2979" dirty="0" err="1">
                <a:solidFill>
                  <a:srgbClr val="CD2823"/>
                </a:solidFill>
                <a:latin typeface="Arimo"/>
                <a:ea typeface="Arimo"/>
                <a:cs typeface="Arimo"/>
                <a:sym typeface="Arimo"/>
              </a:rPr>
              <a:t>roku</a:t>
            </a:r>
            <a:r>
              <a:rPr lang="en-US" sz="2979" dirty="0">
                <a:solidFill>
                  <a:srgbClr val="CD2823"/>
                </a:solidFill>
                <a:latin typeface="Arimo"/>
                <a:ea typeface="Arimo"/>
                <a:cs typeface="Arimo"/>
                <a:sym typeface="Arimo"/>
              </a:rPr>
              <a:t> do </a:t>
            </a:r>
            <a:r>
              <a:rPr lang="en-US" sz="2979" dirty="0" err="1">
                <a:solidFill>
                  <a:srgbClr val="CD2823"/>
                </a:solidFill>
                <a:latin typeface="Arimo"/>
                <a:ea typeface="Arimo"/>
                <a:cs typeface="Arimo"/>
                <a:sym typeface="Arimo"/>
              </a:rPr>
              <a:t>godz</a:t>
            </a:r>
            <a:r>
              <a:rPr lang="en-US" sz="2979" dirty="0">
                <a:solidFill>
                  <a:srgbClr val="CD2823"/>
                </a:solidFill>
                <a:latin typeface="Arimo"/>
                <a:ea typeface="Arimo"/>
                <a:cs typeface="Arimo"/>
                <a:sym typeface="Arimo"/>
              </a:rPr>
              <a:t>. 24.00.</a:t>
            </a:r>
          </a:p>
        </p:txBody>
      </p:sp>
      <p:sp>
        <p:nvSpPr>
          <p:cNvPr id="11" name="Freeform 11" descr="SPZOZ Kraśnik • Skrzynka EPUAP"/>
          <p:cNvSpPr/>
          <p:nvPr/>
        </p:nvSpPr>
        <p:spPr>
          <a:xfrm>
            <a:off x="775365" y="7362526"/>
            <a:ext cx="3083562" cy="1284817"/>
          </a:xfrm>
          <a:custGeom>
            <a:avLst/>
            <a:gdLst/>
            <a:ahLst/>
            <a:cxnLst/>
            <a:rect l="l" t="t" r="r" b="b"/>
            <a:pathLst>
              <a:path w="3083562" h="1284817">
                <a:moveTo>
                  <a:pt x="0" y="0"/>
                </a:moveTo>
                <a:lnTo>
                  <a:pt x="3083562" y="0"/>
                </a:lnTo>
                <a:lnTo>
                  <a:pt x="3083562" y="1284818"/>
                </a:lnTo>
                <a:lnTo>
                  <a:pt x="0" y="12848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26628" y="3093841"/>
            <a:ext cx="3581036" cy="3373336"/>
          </a:xfrm>
          <a:custGeom>
            <a:avLst/>
            <a:gdLst/>
            <a:ahLst/>
            <a:cxnLst/>
            <a:rect l="l" t="t" r="r" b="b"/>
            <a:pathLst>
              <a:path w="3581036" h="3373336">
                <a:moveTo>
                  <a:pt x="0" y="0"/>
                </a:moveTo>
                <a:lnTo>
                  <a:pt x="3581036" y="0"/>
                </a:lnTo>
                <a:lnTo>
                  <a:pt x="3581036" y="3373335"/>
                </a:lnTo>
                <a:lnTo>
                  <a:pt x="0" y="33733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4249697" y="2673442"/>
            <a:ext cx="13244524" cy="8246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84"/>
              </a:lnSpc>
            </a:pPr>
            <a:r>
              <a:rPr lang="en-US" sz="4200" b="1" spc="-100">
                <a:solidFill>
                  <a:srgbClr val="F09C06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Składanie ofert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9601200"/>
            <a:ext cx="18288000" cy="685800"/>
            <a:chOff x="0" y="0"/>
            <a:chExt cx="24384000" cy="914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914400"/>
            </a:xfrm>
            <a:custGeom>
              <a:avLst/>
              <a:gdLst/>
              <a:ahLst/>
              <a:cxnLst/>
              <a:rect l="l" t="t" r="r" b="b"/>
              <a:pathLst>
                <a:path w="24384000" h="914400">
                  <a:moveTo>
                    <a:pt x="0" y="0"/>
                  </a:moveTo>
                  <a:lnTo>
                    <a:pt x="24384000" y="0"/>
                  </a:lnTo>
                  <a:lnTo>
                    <a:pt x="24384000" y="914400"/>
                  </a:lnTo>
                  <a:lnTo>
                    <a:pt x="0" y="914400"/>
                  </a:lnTo>
                  <a:close/>
                </a:path>
              </a:pathLst>
            </a:custGeom>
            <a:solidFill>
              <a:srgbClr val="BD582C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9501474"/>
            <a:ext cx="18288002" cy="98997"/>
            <a:chOff x="0" y="0"/>
            <a:chExt cx="24384002" cy="13199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1953"/>
            </a:xfrm>
            <a:custGeom>
              <a:avLst/>
              <a:gdLst/>
              <a:ahLst/>
              <a:cxnLst/>
              <a:rect l="l" t="t" r="r" b="b"/>
              <a:pathLst>
                <a:path w="24384000" h="131953">
                  <a:moveTo>
                    <a:pt x="0" y="0"/>
                  </a:moveTo>
                  <a:lnTo>
                    <a:pt x="24384000" y="0"/>
                  </a:lnTo>
                  <a:lnTo>
                    <a:pt x="24384000" y="131953"/>
                  </a:lnTo>
                  <a:lnTo>
                    <a:pt x="0" y="131953"/>
                  </a:lnTo>
                  <a:close/>
                </a:path>
              </a:pathLst>
            </a:custGeom>
            <a:solidFill>
              <a:srgbClr val="E48312"/>
            </a:solidFill>
          </p:spPr>
        </p:sp>
      </p:grpSp>
      <p:sp>
        <p:nvSpPr>
          <p:cNvPr id="6" name="AutoShape 6"/>
          <p:cNvSpPr/>
          <p:nvPr/>
        </p:nvSpPr>
        <p:spPr>
          <a:xfrm rot="2188">
            <a:off x="1785534" y="2606767"/>
            <a:ext cx="14959968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>
            <a:off x="1607943" y="507690"/>
            <a:ext cx="5283508" cy="1800612"/>
          </a:xfrm>
          <a:custGeom>
            <a:avLst/>
            <a:gdLst/>
            <a:ahLst/>
            <a:cxnLst/>
            <a:rect l="l" t="t" r="r" b="b"/>
            <a:pathLst>
              <a:path w="5283508" h="1800612">
                <a:moveTo>
                  <a:pt x="0" y="0"/>
                </a:moveTo>
                <a:lnTo>
                  <a:pt x="5283509" y="0"/>
                </a:lnTo>
                <a:lnTo>
                  <a:pt x="5283509" y="1800612"/>
                </a:lnTo>
                <a:lnTo>
                  <a:pt x="0" y="18006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4688" r="-14688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239616" y="507690"/>
            <a:ext cx="5701060" cy="1800612"/>
          </a:xfrm>
          <a:custGeom>
            <a:avLst/>
            <a:gdLst/>
            <a:ahLst/>
            <a:cxnLst/>
            <a:rect l="l" t="t" r="r" b="b"/>
            <a:pathLst>
              <a:path w="5701060" h="1800612">
                <a:moveTo>
                  <a:pt x="0" y="0"/>
                </a:moveTo>
                <a:lnTo>
                  <a:pt x="5701060" y="0"/>
                </a:lnTo>
                <a:lnTo>
                  <a:pt x="5701060" y="1800612"/>
                </a:lnTo>
                <a:lnTo>
                  <a:pt x="0" y="18006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3655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07943" y="507690"/>
            <a:ext cx="5283508" cy="1686870"/>
          </a:xfrm>
          <a:custGeom>
            <a:avLst/>
            <a:gdLst/>
            <a:ahLst/>
            <a:cxnLst/>
            <a:rect l="l" t="t" r="r" b="b"/>
            <a:pathLst>
              <a:path w="5283508" h="1686870">
                <a:moveTo>
                  <a:pt x="0" y="0"/>
                </a:moveTo>
                <a:lnTo>
                  <a:pt x="5283509" y="0"/>
                </a:lnTo>
                <a:lnTo>
                  <a:pt x="5283509" y="1686870"/>
                </a:lnTo>
                <a:lnTo>
                  <a:pt x="0" y="16868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602" r="-10602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854842" y="2682967"/>
            <a:ext cx="12578319" cy="6796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84"/>
              </a:lnSpc>
            </a:pPr>
            <a:r>
              <a:rPr lang="en-US" sz="4200" b="1" spc="-100">
                <a:solidFill>
                  <a:srgbClr val="F09C06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Wymagana dokumentacja – Moduł II   </a:t>
            </a:r>
          </a:p>
          <a:p>
            <a:pPr algn="ctr">
              <a:lnSpc>
                <a:spcPts val="4284"/>
              </a:lnSpc>
            </a:pPr>
            <a:r>
              <a:rPr lang="en-US" sz="4200" b="1" spc="-100">
                <a:solidFill>
                  <a:srgbClr val="F09C06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- załączniki do oferty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953136" y="4463891"/>
            <a:ext cx="14723593" cy="47944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25"/>
              </a:lnSpc>
            </a:pPr>
            <a:r>
              <a:rPr lang="en-US" sz="3386" b="1" u="sng" spc="31" dirty="0" err="1">
                <a:solidFill>
                  <a:srgbClr val="40404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uchwała</a:t>
            </a:r>
            <a:r>
              <a:rPr lang="en-US" sz="3386" u="sng" spc="31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386" spc="31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odpowiednio</a:t>
            </a:r>
            <a:r>
              <a:rPr lang="en-US" sz="3386" spc="31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386" spc="31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rady</a:t>
            </a:r>
            <a:r>
              <a:rPr lang="en-US" sz="3386" spc="31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386" spc="31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gminy</a:t>
            </a:r>
            <a:r>
              <a:rPr lang="en-US" sz="3386" spc="31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/ </a:t>
            </a:r>
            <a:r>
              <a:rPr lang="en-US" sz="3386" spc="31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rady</a:t>
            </a:r>
            <a:r>
              <a:rPr lang="en-US" sz="3386" spc="31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386" spc="31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powiatu</a:t>
            </a:r>
            <a:r>
              <a:rPr lang="en-US" sz="3386" spc="31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/ </a:t>
            </a:r>
            <a:r>
              <a:rPr lang="en-US" sz="3386" spc="31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sejmiku</a:t>
            </a:r>
            <a:r>
              <a:rPr lang="en-US" sz="3386" spc="31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386" spc="31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województwa</a:t>
            </a:r>
            <a:r>
              <a:rPr lang="en-US" sz="3386" spc="31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o </a:t>
            </a:r>
            <a:r>
              <a:rPr lang="en-US" sz="3386" spc="31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utworzeniu</a:t>
            </a:r>
            <a:r>
              <a:rPr lang="en-US" sz="3386" spc="31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386" spc="31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Dziennego</a:t>
            </a:r>
            <a:r>
              <a:rPr lang="en-US" sz="3386" spc="31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386" spc="31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Domu</a:t>
            </a:r>
            <a:r>
              <a:rPr lang="en-US" sz="3386" spc="31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/</a:t>
            </a:r>
            <a:r>
              <a:rPr lang="en-US" sz="3386" spc="31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Klubu</a:t>
            </a:r>
            <a:r>
              <a:rPr lang="en-US" sz="3386" spc="31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„Senior+”; </a:t>
            </a:r>
          </a:p>
          <a:p>
            <a:pPr algn="l">
              <a:lnSpc>
                <a:spcPts val="2925"/>
              </a:lnSpc>
            </a:pPr>
            <a:endParaRPr lang="en-US" sz="3386" spc="31" dirty="0">
              <a:solidFill>
                <a:srgbClr val="404040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  <a:p>
            <a:pPr algn="l">
              <a:lnSpc>
                <a:spcPts val="2925"/>
              </a:lnSpc>
            </a:pPr>
            <a:r>
              <a:rPr lang="en-US" sz="3386" b="1" spc="31" dirty="0" err="1">
                <a:solidFill>
                  <a:srgbClr val="40404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oświadczenie</a:t>
            </a:r>
            <a:r>
              <a:rPr lang="en-US" sz="3386" spc="31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o </a:t>
            </a:r>
            <a:r>
              <a:rPr lang="en-US" sz="3386" spc="31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kwalifikowalności</a:t>
            </a:r>
            <a:r>
              <a:rPr lang="en-US" sz="3386" spc="31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VAT;</a:t>
            </a:r>
          </a:p>
          <a:p>
            <a:pPr algn="l">
              <a:lnSpc>
                <a:spcPts val="2925"/>
              </a:lnSpc>
            </a:pPr>
            <a:endParaRPr lang="en-US" sz="3386" spc="31" dirty="0">
              <a:solidFill>
                <a:srgbClr val="404040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  <a:p>
            <a:pPr algn="l">
              <a:lnSpc>
                <a:spcPts val="2925"/>
              </a:lnSpc>
            </a:pPr>
            <a:endParaRPr lang="en-US" sz="3386" spc="31" dirty="0">
              <a:solidFill>
                <a:srgbClr val="404040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  <a:p>
            <a:pPr algn="l">
              <a:lnSpc>
                <a:spcPts val="2925"/>
              </a:lnSpc>
            </a:pPr>
            <a:r>
              <a:rPr lang="en-US" sz="3386" b="1" spc="31" dirty="0" err="1">
                <a:solidFill>
                  <a:srgbClr val="40404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umowa</a:t>
            </a:r>
            <a:r>
              <a:rPr lang="en-US" sz="3386" b="1" spc="31" dirty="0">
                <a:solidFill>
                  <a:srgbClr val="40404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 o </a:t>
            </a:r>
            <a:r>
              <a:rPr lang="en-US" sz="3386" b="1" spc="31" dirty="0" err="1">
                <a:solidFill>
                  <a:srgbClr val="40404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partnerstwie</a:t>
            </a:r>
            <a:r>
              <a:rPr lang="en-US" sz="3386" b="1" spc="31" dirty="0">
                <a:solidFill>
                  <a:srgbClr val="40404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 </a:t>
            </a:r>
            <a:r>
              <a:rPr lang="en-US" sz="3386" spc="31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w </a:t>
            </a:r>
            <a:r>
              <a:rPr lang="en-US" sz="3386" spc="31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przypadku</a:t>
            </a:r>
            <a:r>
              <a:rPr lang="en-US" sz="3386" spc="31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386" spc="31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składania</a:t>
            </a:r>
            <a:r>
              <a:rPr lang="en-US" sz="3386" spc="31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386" spc="31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oferty</a:t>
            </a:r>
            <a:r>
              <a:rPr lang="en-US" sz="3386" spc="31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w </a:t>
            </a:r>
            <a:r>
              <a:rPr lang="en-US" sz="3386" spc="31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partnerstwie</a:t>
            </a:r>
            <a:r>
              <a:rPr lang="en-US" sz="3386" spc="31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z </a:t>
            </a:r>
            <a:r>
              <a:rPr lang="en-US" sz="3386" spc="31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podmiotami</a:t>
            </a:r>
            <a:r>
              <a:rPr lang="en-US" sz="3386" spc="31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386" spc="31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wymienionymi</a:t>
            </a:r>
            <a:r>
              <a:rPr lang="en-US" sz="3386" spc="31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w art. 3 </a:t>
            </a:r>
            <a:r>
              <a:rPr lang="en-US" sz="3386" spc="31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ust</a:t>
            </a:r>
            <a:r>
              <a:rPr lang="en-US" sz="3386" spc="31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. 2 </a:t>
            </a:r>
            <a:r>
              <a:rPr lang="en-US" sz="3386" spc="31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i</a:t>
            </a:r>
            <a:r>
              <a:rPr lang="en-US" sz="3386" spc="31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3 </a:t>
            </a:r>
            <a:r>
              <a:rPr lang="en-US" sz="3386" spc="31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ustawy</a:t>
            </a:r>
            <a:r>
              <a:rPr lang="en-US" sz="3386" spc="31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o </a:t>
            </a:r>
            <a:r>
              <a:rPr lang="en-US" sz="3386" spc="31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działalności</a:t>
            </a:r>
            <a:r>
              <a:rPr lang="en-US" sz="3386" spc="31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386" spc="31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pożytku</a:t>
            </a:r>
            <a:r>
              <a:rPr lang="en-US" sz="3386" spc="31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386" spc="31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publicznego</a:t>
            </a:r>
            <a:r>
              <a:rPr lang="en-US" sz="3386" spc="31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</a:p>
          <a:p>
            <a:pPr algn="l">
              <a:lnSpc>
                <a:spcPts val="2925"/>
              </a:lnSpc>
            </a:pPr>
            <a:r>
              <a:rPr lang="en-US" sz="3386" spc="31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i</a:t>
            </a:r>
            <a:r>
              <a:rPr lang="en-US" sz="3386" spc="31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o </a:t>
            </a:r>
            <a:r>
              <a:rPr lang="en-US" sz="3386" spc="31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wolontariacie</a:t>
            </a:r>
            <a:r>
              <a:rPr lang="en-US" sz="3386" spc="31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. </a:t>
            </a:r>
          </a:p>
          <a:p>
            <a:pPr algn="l">
              <a:lnSpc>
                <a:spcPts val="2925"/>
              </a:lnSpc>
            </a:pPr>
            <a:endParaRPr lang="en-US" sz="3386" spc="31" dirty="0">
              <a:solidFill>
                <a:srgbClr val="404040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  <a:p>
            <a:pPr algn="l">
              <a:lnSpc>
                <a:spcPts val="2925"/>
              </a:lnSpc>
            </a:pPr>
            <a:r>
              <a:rPr lang="en-US" sz="3386" b="1" spc="31" dirty="0" err="1">
                <a:solidFill>
                  <a:srgbClr val="40404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Pełnomocnictwo</a:t>
            </a:r>
            <a:r>
              <a:rPr lang="en-US" sz="3386" spc="31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do </a:t>
            </a:r>
            <a:r>
              <a:rPr lang="en-US" sz="3386" spc="31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złożenia</a:t>
            </a:r>
            <a:r>
              <a:rPr lang="en-US" sz="3386" spc="31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386" spc="31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oferty</a:t>
            </a:r>
            <a:r>
              <a:rPr lang="en-US" sz="3386" spc="31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w </a:t>
            </a:r>
            <a:r>
              <a:rPr lang="en-US" sz="3386" spc="31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imieniu</a:t>
            </a:r>
            <a:r>
              <a:rPr lang="en-US" sz="3386" spc="31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386" spc="31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oferenta</a:t>
            </a:r>
            <a:r>
              <a:rPr lang="en-US" sz="3386" spc="31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, w</a:t>
            </a:r>
            <a:r>
              <a:rPr lang="en-US" sz="3386" u="sng" spc="31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386" u="sng" spc="31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przypadku</a:t>
            </a:r>
            <a:r>
              <a:rPr lang="en-US" sz="3386" u="sng" spc="31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386" spc="31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podpisywania</a:t>
            </a:r>
            <a:r>
              <a:rPr lang="en-US" sz="3386" spc="31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386" spc="31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oferty</a:t>
            </a:r>
            <a:r>
              <a:rPr lang="en-US" sz="3386" spc="31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386" spc="31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przez</a:t>
            </a:r>
            <a:r>
              <a:rPr lang="en-US" sz="3386" spc="31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386" spc="31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inne</a:t>
            </a:r>
            <a:r>
              <a:rPr lang="en-US" sz="3386" spc="31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386" spc="31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osoby</a:t>
            </a:r>
            <a:r>
              <a:rPr lang="en-US" sz="3386" spc="31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- </a:t>
            </a:r>
            <a:r>
              <a:rPr lang="en-US" sz="3386" spc="31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wskazane</a:t>
            </a:r>
            <a:r>
              <a:rPr lang="en-US" sz="3386" spc="31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386" spc="31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przez</a:t>
            </a:r>
            <a:r>
              <a:rPr lang="en-US" sz="3386" spc="31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386" spc="31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organy</a:t>
            </a:r>
            <a:r>
              <a:rPr lang="en-US" sz="3386" spc="31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386" spc="31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właściwe</a:t>
            </a:r>
            <a:r>
              <a:rPr lang="en-US" sz="3386" spc="31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do </a:t>
            </a:r>
            <a:r>
              <a:rPr lang="en-US" sz="3386" spc="31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jej</a:t>
            </a:r>
            <a:r>
              <a:rPr lang="en-US" sz="3386" spc="31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386" spc="31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złożenia</a:t>
            </a:r>
            <a:endParaRPr lang="en-US" sz="3386" spc="31" dirty="0">
              <a:solidFill>
                <a:srgbClr val="404040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  <a:p>
            <a:pPr marL="612874" lvl="1" indent="-306437" algn="l">
              <a:lnSpc>
                <a:spcPts val="2925"/>
              </a:lnSpc>
            </a:pPr>
            <a:endParaRPr lang="en-US" sz="3386" spc="31" dirty="0">
              <a:solidFill>
                <a:srgbClr val="404040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442206" y="3800319"/>
            <a:ext cx="2224546" cy="1289310"/>
            <a:chOff x="0" y="0"/>
            <a:chExt cx="2966062" cy="171908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966085" cy="1719072"/>
            </a:xfrm>
            <a:custGeom>
              <a:avLst/>
              <a:gdLst/>
              <a:ahLst/>
              <a:cxnLst/>
              <a:rect l="l" t="t" r="r" b="b"/>
              <a:pathLst>
                <a:path w="2966085" h="1719072">
                  <a:moveTo>
                    <a:pt x="0" y="0"/>
                  </a:moveTo>
                  <a:lnTo>
                    <a:pt x="2106549" y="0"/>
                  </a:lnTo>
                  <a:lnTo>
                    <a:pt x="2966085" y="859536"/>
                  </a:lnTo>
                  <a:lnTo>
                    <a:pt x="2106549" y="1719072"/>
                  </a:lnTo>
                  <a:lnTo>
                    <a:pt x="0" y="1719072"/>
                  </a:lnTo>
                  <a:close/>
                </a:path>
              </a:pathLst>
            </a:custGeom>
            <a:solidFill>
              <a:srgbClr val="E48312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533646" y="3959780"/>
            <a:ext cx="1333100" cy="9703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01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442205" y="5143500"/>
            <a:ext cx="2224546" cy="1289310"/>
            <a:chOff x="0" y="0"/>
            <a:chExt cx="2966062" cy="171908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966085" cy="1719072"/>
            </a:xfrm>
            <a:custGeom>
              <a:avLst/>
              <a:gdLst/>
              <a:ahLst/>
              <a:cxnLst/>
              <a:rect l="l" t="t" r="r" b="b"/>
              <a:pathLst>
                <a:path w="2966085" h="1719072">
                  <a:moveTo>
                    <a:pt x="0" y="0"/>
                  </a:moveTo>
                  <a:lnTo>
                    <a:pt x="2106549" y="0"/>
                  </a:lnTo>
                  <a:lnTo>
                    <a:pt x="2966085" y="859536"/>
                  </a:lnTo>
                  <a:lnTo>
                    <a:pt x="2106549" y="1719072"/>
                  </a:lnTo>
                  <a:lnTo>
                    <a:pt x="0" y="1719072"/>
                  </a:lnTo>
                  <a:close/>
                </a:path>
              </a:pathLst>
            </a:custGeom>
            <a:solidFill>
              <a:srgbClr val="BD582C"/>
            </a:solidFill>
          </p:spPr>
        </p:sp>
      </p:grpSp>
      <p:sp>
        <p:nvSpPr>
          <p:cNvPr id="17" name="TextBox 17"/>
          <p:cNvSpPr txBox="1"/>
          <p:nvPr/>
        </p:nvSpPr>
        <p:spPr>
          <a:xfrm>
            <a:off x="533644" y="5384329"/>
            <a:ext cx="1333100" cy="9703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02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442203" y="6486681"/>
            <a:ext cx="2224546" cy="1289310"/>
            <a:chOff x="0" y="0"/>
            <a:chExt cx="2966062" cy="171908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966085" cy="1719072"/>
            </a:xfrm>
            <a:custGeom>
              <a:avLst/>
              <a:gdLst/>
              <a:ahLst/>
              <a:cxnLst/>
              <a:rect l="l" t="t" r="r" b="b"/>
              <a:pathLst>
                <a:path w="2966085" h="1719072">
                  <a:moveTo>
                    <a:pt x="0" y="0"/>
                  </a:moveTo>
                  <a:lnTo>
                    <a:pt x="2106549" y="0"/>
                  </a:lnTo>
                  <a:lnTo>
                    <a:pt x="2966085" y="859536"/>
                  </a:lnTo>
                  <a:lnTo>
                    <a:pt x="2106549" y="1719072"/>
                  </a:lnTo>
                  <a:lnTo>
                    <a:pt x="0" y="1719072"/>
                  </a:lnTo>
                  <a:close/>
                </a:path>
              </a:pathLst>
            </a:custGeom>
            <a:solidFill>
              <a:srgbClr val="9B8357"/>
            </a:solidFill>
          </p:spPr>
        </p:sp>
      </p:grpSp>
      <p:sp>
        <p:nvSpPr>
          <p:cNvPr id="20" name="TextBox 20"/>
          <p:cNvSpPr txBox="1"/>
          <p:nvPr/>
        </p:nvSpPr>
        <p:spPr>
          <a:xfrm>
            <a:off x="533644" y="6500030"/>
            <a:ext cx="1333100" cy="9703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03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413936" y="7856120"/>
            <a:ext cx="2224546" cy="1289310"/>
            <a:chOff x="0" y="0"/>
            <a:chExt cx="2966062" cy="171908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2966085" cy="1719072"/>
            </a:xfrm>
            <a:custGeom>
              <a:avLst/>
              <a:gdLst/>
              <a:ahLst/>
              <a:cxnLst/>
              <a:rect l="l" t="t" r="r" b="b"/>
              <a:pathLst>
                <a:path w="2966085" h="1719072">
                  <a:moveTo>
                    <a:pt x="0" y="0"/>
                  </a:moveTo>
                  <a:lnTo>
                    <a:pt x="2106549" y="0"/>
                  </a:lnTo>
                  <a:lnTo>
                    <a:pt x="2966085" y="859536"/>
                  </a:lnTo>
                  <a:lnTo>
                    <a:pt x="2106549" y="1719072"/>
                  </a:lnTo>
                  <a:lnTo>
                    <a:pt x="0" y="1719072"/>
                  </a:lnTo>
                  <a:close/>
                </a:path>
              </a:pathLst>
            </a:custGeom>
            <a:solidFill>
              <a:srgbClr val="C2BC80"/>
            </a:solidFill>
          </p:spPr>
        </p:sp>
      </p:grpSp>
      <p:sp>
        <p:nvSpPr>
          <p:cNvPr id="23" name="TextBox 23"/>
          <p:cNvSpPr txBox="1"/>
          <p:nvPr/>
        </p:nvSpPr>
        <p:spPr>
          <a:xfrm>
            <a:off x="505376" y="7880889"/>
            <a:ext cx="1333100" cy="9703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04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9601200"/>
            <a:ext cx="18288000" cy="685800"/>
            <a:chOff x="0" y="0"/>
            <a:chExt cx="24384000" cy="914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914400"/>
            </a:xfrm>
            <a:custGeom>
              <a:avLst/>
              <a:gdLst/>
              <a:ahLst/>
              <a:cxnLst/>
              <a:rect l="l" t="t" r="r" b="b"/>
              <a:pathLst>
                <a:path w="24384000" h="914400">
                  <a:moveTo>
                    <a:pt x="0" y="0"/>
                  </a:moveTo>
                  <a:lnTo>
                    <a:pt x="24384000" y="0"/>
                  </a:lnTo>
                  <a:lnTo>
                    <a:pt x="24384000" y="914400"/>
                  </a:lnTo>
                  <a:lnTo>
                    <a:pt x="0" y="914400"/>
                  </a:lnTo>
                  <a:close/>
                </a:path>
              </a:pathLst>
            </a:custGeom>
            <a:solidFill>
              <a:srgbClr val="BD582C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9501474"/>
            <a:ext cx="18288002" cy="98997"/>
            <a:chOff x="0" y="0"/>
            <a:chExt cx="24384002" cy="13199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1953"/>
            </a:xfrm>
            <a:custGeom>
              <a:avLst/>
              <a:gdLst/>
              <a:ahLst/>
              <a:cxnLst/>
              <a:rect l="l" t="t" r="r" b="b"/>
              <a:pathLst>
                <a:path w="24384000" h="131953">
                  <a:moveTo>
                    <a:pt x="0" y="0"/>
                  </a:moveTo>
                  <a:lnTo>
                    <a:pt x="24384000" y="0"/>
                  </a:lnTo>
                  <a:lnTo>
                    <a:pt x="24384000" y="131953"/>
                  </a:lnTo>
                  <a:lnTo>
                    <a:pt x="0" y="131953"/>
                  </a:lnTo>
                  <a:close/>
                </a:path>
              </a:pathLst>
            </a:custGeom>
            <a:solidFill>
              <a:srgbClr val="E48312"/>
            </a:solidFill>
          </p:spPr>
        </p:sp>
      </p:grpSp>
      <p:sp>
        <p:nvSpPr>
          <p:cNvPr id="6" name="AutoShape 6"/>
          <p:cNvSpPr/>
          <p:nvPr/>
        </p:nvSpPr>
        <p:spPr>
          <a:xfrm>
            <a:off x="1773552" y="2710062"/>
            <a:ext cx="14959965" cy="9525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>
            <a:off x="1607943" y="507690"/>
            <a:ext cx="5283508" cy="1800612"/>
          </a:xfrm>
          <a:custGeom>
            <a:avLst/>
            <a:gdLst/>
            <a:ahLst/>
            <a:cxnLst/>
            <a:rect l="l" t="t" r="r" b="b"/>
            <a:pathLst>
              <a:path w="5283508" h="1800612">
                <a:moveTo>
                  <a:pt x="0" y="0"/>
                </a:moveTo>
                <a:lnTo>
                  <a:pt x="5283509" y="0"/>
                </a:lnTo>
                <a:lnTo>
                  <a:pt x="5283509" y="1800612"/>
                </a:lnTo>
                <a:lnTo>
                  <a:pt x="0" y="1800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88" r="-14688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558240" y="507690"/>
            <a:ext cx="4914493" cy="1800612"/>
          </a:xfrm>
          <a:custGeom>
            <a:avLst/>
            <a:gdLst/>
            <a:ahLst/>
            <a:cxnLst/>
            <a:rect l="l" t="t" r="r" b="b"/>
            <a:pathLst>
              <a:path w="4914493" h="1800612">
                <a:moveTo>
                  <a:pt x="0" y="0"/>
                </a:moveTo>
                <a:lnTo>
                  <a:pt x="4914493" y="0"/>
                </a:lnTo>
                <a:lnTo>
                  <a:pt x="4914493" y="1800612"/>
                </a:lnTo>
                <a:lnTo>
                  <a:pt x="0" y="18006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20245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07943" y="507690"/>
            <a:ext cx="5738685" cy="1800612"/>
          </a:xfrm>
          <a:custGeom>
            <a:avLst/>
            <a:gdLst/>
            <a:ahLst/>
            <a:cxnLst/>
            <a:rect l="l" t="t" r="r" b="b"/>
            <a:pathLst>
              <a:path w="5738685" h="1800612">
                <a:moveTo>
                  <a:pt x="0" y="0"/>
                </a:moveTo>
                <a:lnTo>
                  <a:pt x="5738685" y="0"/>
                </a:lnTo>
                <a:lnTo>
                  <a:pt x="5738685" y="1800612"/>
                </a:lnTo>
                <a:lnTo>
                  <a:pt x="0" y="1800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523" r="-5591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051162" y="507690"/>
            <a:ext cx="5928649" cy="1800612"/>
          </a:xfrm>
          <a:custGeom>
            <a:avLst/>
            <a:gdLst/>
            <a:ahLst/>
            <a:cxnLst/>
            <a:rect l="l" t="t" r="r" b="b"/>
            <a:pathLst>
              <a:path w="5928649" h="1800612">
                <a:moveTo>
                  <a:pt x="0" y="0"/>
                </a:moveTo>
                <a:lnTo>
                  <a:pt x="5928649" y="0"/>
                </a:lnTo>
                <a:lnTo>
                  <a:pt x="5928649" y="1800612"/>
                </a:lnTo>
                <a:lnTo>
                  <a:pt x="0" y="18006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996" r="-3655" b="-1996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039237" y="5632846"/>
            <a:ext cx="4209526" cy="3625454"/>
          </a:xfrm>
          <a:custGeom>
            <a:avLst/>
            <a:gdLst/>
            <a:ahLst/>
            <a:cxnLst/>
            <a:rect l="l" t="t" r="r" b="b"/>
            <a:pathLst>
              <a:path w="4209526" h="3625454">
                <a:moveTo>
                  <a:pt x="0" y="0"/>
                </a:moveTo>
                <a:lnTo>
                  <a:pt x="4209526" y="0"/>
                </a:lnTo>
                <a:lnTo>
                  <a:pt x="4209526" y="3625454"/>
                </a:lnTo>
                <a:lnTo>
                  <a:pt x="0" y="36254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2946282" y="2957265"/>
            <a:ext cx="12395439" cy="5958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7"/>
              </a:lnSpc>
            </a:pPr>
            <a:r>
              <a:rPr lang="en-US" sz="4399" b="1" spc="-105">
                <a:solidFill>
                  <a:srgbClr val="F09C06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Realizacja oferty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773552" y="3767014"/>
            <a:ext cx="15414171" cy="2028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5"/>
              </a:lnSpc>
            </a:pPr>
            <a:r>
              <a:rPr lang="en-US" sz="3699" spc="34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Wszelkie zasady realizacji Senior+ określają zapisy Programu oraz uszczegółowienia ogłoszenia o konkursie. Zasady realizacji będą także wskazane w zawieranych Porozumieniach i </a:t>
            </a:r>
            <a:r>
              <a:rPr lang="en-US" sz="3699" b="1" u="sng" spc="34">
                <a:solidFill>
                  <a:srgbClr val="E48312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ich realizacja jest obligatoryjna</a:t>
            </a:r>
            <a:r>
              <a:rPr lang="en-US" sz="3699" spc="34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. </a:t>
            </a:r>
          </a:p>
          <a:p>
            <a:pPr marL="669604" lvl="1" indent="-334802" algn="l">
              <a:lnSpc>
                <a:spcPts val="3995"/>
              </a:lnSpc>
            </a:pPr>
            <a:endParaRPr lang="en-US" sz="3699" spc="34">
              <a:solidFill>
                <a:srgbClr val="404040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9601200"/>
            <a:ext cx="18288000" cy="685800"/>
            <a:chOff x="0" y="0"/>
            <a:chExt cx="24384000" cy="914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914400"/>
            </a:xfrm>
            <a:custGeom>
              <a:avLst/>
              <a:gdLst/>
              <a:ahLst/>
              <a:cxnLst/>
              <a:rect l="l" t="t" r="r" b="b"/>
              <a:pathLst>
                <a:path w="24384000" h="914400">
                  <a:moveTo>
                    <a:pt x="0" y="0"/>
                  </a:moveTo>
                  <a:lnTo>
                    <a:pt x="24384000" y="0"/>
                  </a:lnTo>
                  <a:lnTo>
                    <a:pt x="24384000" y="914400"/>
                  </a:lnTo>
                  <a:lnTo>
                    <a:pt x="0" y="914400"/>
                  </a:lnTo>
                  <a:close/>
                </a:path>
              </a:pathLst>
            </a:custGeom>
            <a:solidFill>
              <a:srgbClr val="BD582C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9501474"/>
            <a:ext cx="18288002" cy="98997"/>
            <a:chOff x="0" y="0"/>
            <a:chExt cx="24384002" cy="13199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1953"/>
            </a:xfrm>
            <a:custGeom>
              <a:avLst/>
              <a:gdLst/>
              <a:ahLst/>
              <a:cxnLst/>
              <a:rect l="l" t="t" r="r" b="b"/>
              <a:pathLst>
                <a:path w="24384000" h="131953">
                  <a:moveTo>
                    <a:pt x="0" y="0"/>
                  </a:moveTo>
                  <a:lnTo>
                    <a:pt x="24384000" y="0"/>
                  </a:lnTo>
                  <a:lnTo>
                    <a:pt x="24384000" y="131953"/>
                  </a:lnTo>
                  <a:lnTo>
                    <a:pt x="0" y="131953"/>
                  </a:lnTo>
                  <a:close/>
                </a:path>
              </a:pathLst>
            </a:custGeom>
            <a:solidFill>
              <a:srgbClr val="E48312"/>
            </a:solidFill>
          </p:spPr>
        </p:sp>
      </p:grpSp>
      <p:sp>
        <p:nvSpPr>
          <p:cNvPr id="6" name="AutoShape 6"/>
          <p:cNvSpPr/>
          <p:nvPr/>
        </p:nvSpPr>
        <p:spPr>
          <a:xfrm rot="2188">
            <a:off x="1785534" y="2606767"/>
            <a:ext cx="14959968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>
            <a:off x="1607943" y="507690"/>
            <a:ext cx="5283508" cy="1800612"/>
          </a:xfrm>
          <a:custGeom>
            <a:avLst/>
            <a:gdLst/>
            <a:ahLst/>
            <a:cxnLst/>
            <a:rect l="l" t="t" r="r" b="b"/>
            <a:pathLst>
              <a:path w="5283508" h="1800612">
                <a:moveTo>
                  <a:pt x="0" y="0"/>
                </a:moveTo>
                <a:lnTo>
                  <a:pt x="5283509" y="0"/>
                </a:lnTo>
                <a:lnTo>
                  <a:pt x="5283509" y="1800612"/>
                </a:lnTo>
                <a:lnTo>
                  <a:pt x="0" y="18006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4688" r="-14688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07943" y="507690"/>
            <a:ext cx="5723513" cy="1800612"/>
          </a:xfrm>
          <a:custGeom>
            <a:avLst/>
            <a:gdLst/>
            <a:ahLst/>
            <a:cxnLst/>
            <a:rect l="l" t="t" r="r" b="b"/>
            <a:pathLst>
              <a:path w="5723513" h="1800612">
                <a:moveTo>
                  <a:pt x="0" y="0"/>
                </a:moveTo>
                <a:lnTo>
                  <a:pt x="5723513" y="0"/>
                </a:lnTo>
                <a:lnTo>
                  <a:pt x="5723513" y="1800612"/>
                </a:lnTo>
                <a:lnTo>
                  <a:pt x="0" y="18006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3559" r="-5871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996855" y="507690"/>
            <a:ext cx="5961401" cy="1800612"/>
          </a:xfrm>
          <a:custGeom>
            <a:avLst/>
            <a:gdLst/>
            <a:ahLst/>
            <a:cxnLst/>
            <a:rect l="l" t="t" r="r" b="b"/>
            <a:pathLst>
              <a:path w="5961401" h="1800612">
                <a:moveTo>
                  <a:pt x="0" y="0"/>
                </a:moveTo>
                <a:lnTo>
                  <a:pt x="5961400" y="0"/>
                </a:lnTo>
                <a:lnTo>
                  <a:pt x="5961400" y="1800612"/>
                </a:lnTo>
                <a:lnTo>
                  <a:pt x="0" y="18006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39" b="-439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691640" y="2909703"/>
            <a:ext cx="14904720" cy="10679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84"/>
              </a:lnSpc>
            </a:pPr>
            <a:r>
              <a:rPr lang="en-US" sz="4200" b="1" spc="-100">
                <a:solidFill>
                  <a:srgbClr val="F09C06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Przydatne strony internetowe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50011" y="4082415"/>
            <a:ext cx="15383509" cy="4025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15"/>
              </a:lnSpc>
            </a:pPr>
            <a:r>
              <a:rPr lang="en-US" sz="3374" spc="31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W </a:t>
            </a:r>
            <a:r>
              <a:rPr lang="en-US" sz="3374" spc="31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celu</a:t>
            </a:r>
            <a:r>
              <a:rPr lang="en-US" sz="3374" spc="31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374" spc="31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weryfikacji</a:t>
            </a:r>
            <a:r>
              <a:rPr lang="en-US" sz="3374" spc="31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374" spc="31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prawidłowości</a:t>
            </a:r>
            <a:r>
              <a:rPr lang="en-US" sz="3374" spc="31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374" spc="31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podejmowanych</a:t>
            </a:r>
            <a:r>
              <a:rPr lang="en-US" sz="3374" spc="31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374" spc="31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działań</a:t>
            </a:r>
            <a:r>
              <a:rPr lang="en-US" sz="3374" spc="31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, </a:t>
            </a:r>
            <a:r>
              <a:rPr lang="en-US" sz="3374" spc="31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rozwiania</a:t>
            </a:r>
            <a:r>
              <a:rPr lang="en-US" sz="3374" spc="31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374" spc="31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wątpliwości</a:t>
            </a:r>
            <a:r>
              <a:rPr lang="en-US" sz="3374" spc="31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374" spc="31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dotyczących</a:t>
            </a:r>
            <a:r>
              <a:rPr lang="en-US" sz="3374" spc="31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374" spc="31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realizacji</a:t>
            </a:r>
            <a:r>
              <a:rPr lang="en-US" sz="3374" spc="31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374" spc="31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Programu</a:t>
            </a:r>
            <a:r>
              <a:rPr lang="en-US" sz="3374" spc="31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374" spc="31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zalecamy</a:t>
            </a:r>
            <a:r>
              <a:rPr lang="en-US" sz="3374" spc="31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374" spc="31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monitorowanie</a:t>
            </a:r>
            <a:r>
              <a:rPr lang="en-US" sz="3374" spc="31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374" spc="31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stron</a:t>
            </a:r>
            <a:r>
              <a:rPr lang="en-US" sz="3374" spc="31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374" spc="31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internetowych</a:t>
            </a:r>
            <a:r>
              <a:rPr lang="en-US" sz="3374" spc="31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374" spc="31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poświęconych</a:t>
            </a:r>
            <a:r>
              <a:rPr lang="en-US" sz="3374" spc="31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374" spc="31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Programowi</a:t>
            </a:r>
            <a:r>
              <a:rPr lang="en-US" sz="3374" spc="31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, </a:t>
            </a:r>
            <a:r>
              <a:rPr lang="en-US" sz="3374" spc="31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takich</a:t>
            </a:r>
            <a:r>
              <a:rPr lang="en-US" sz="3374" spc="31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374" spc="31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jak</a:t>
            </a:r>
            <a:r>
              <a:rPr lang="en-US" sz="3374" spc="31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:</a:t>
            </a:r>
          </a:p>
          <a:p>
            <a:pPr algn="ctr">
              <a:lnSpc>
                <a:spcPts val="2877"/>
              </a:lnSpc>
            </a:pPr>
            <a:endParaRPr lang="en-US" sz="3374" spc="31" dirty="0">
              <a:solidFill>
                <a:srgbClr val="404040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  <a:p>
            <a:pPr algn="ctr">
              <a:lnSpc>
                <a:spcPts val="2877"/>
              </a:lnSpc>
            </a:pPr>
            <a:endParaRPr lang="en-US" sz="3374" spc="31" dirty="0">
              <a:solidFill>
                <a:srgbClr val="404040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  <a:p>
            <a:pPr algn="l">
              <a:lnSpc>
                <a:spcPts val="2397"/>
              </a:lnSpc>
            </a:pPr>
            <a:endParaRPr lang="en-US" sz="3329" b="1" u="sng" spc="29" dirty="0">
              <a:solidFill>
                <a:srgbClr val="2998E3"/>
              </a:solidFill>
              <a:latin typeface="TT Rounds Condensed Bold"/>
              <a:ea typeface="TT Rounds Condensed Bold"/>
              <a:cs typeface="TT Rounds Condensed Bold"/>
              <a:sym typeface="TT Rounds Condensed Bold"/>
              <a:hlinkClick r:id="rId5" tooltip="http://www.senior.gov.pl/"/>
            </a:endParaRPr>
          </a:p>
          <a:p>
            <a:pPr marL="502206" lvl="1" indent="-251103" algn="l">
              <a:lnSpc>
                <a:spcPts val="2397"/>
              </a:lnSpc>
              <a:buFont typeface="Arial"/>
              <a:buChar char="•"/>
            </a:pPr>
            <a:r>
              <a:rPr lang="en-US" sz="2775" spc="24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strona</a:t>
            </a:r>
            <a:r>
              <a:rPr lang="en-US" sz="2775" spc="24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775" spc="24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internetowa</a:t>
            </a:r>
            <a:r>
              <a:rPr lang="en-US" sz="2775" spc="24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ŚUW – </a:t>
            </a:r>
            <a:r>
              <a:rPr lang="en-US" sz="2775" spc="24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zakładka</a:t>
            </a:r>
            <a:r>
              <a:rPr lang="en-US" sz="2775" spc="24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Senior+ </a:t>
            </a:r>
            <a:r>
              <a:rPr lang="en-US" sz="2775" spc="24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oraz</a:t>
            </a:r>
            <a:r>
              <a:rPr lang="en-US" sz="2775" spc="24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775" spc="24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aktualności</a:t>
            </a:r>
            <a:r>
              <a:rPr lang="en-US" sz="2775" spc="24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: </a:t>
            </a:r>
            <a:r>
              <a:rPr lang="en-US" sz="2775" b="1" spc="24" dirty="0">
                <a:solidFill>
                  <a:srgbClr val="00B0F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https://www.kielce.uw.gov.pl/pl/urzad/polityka-spoleczna/program-rzadowy-senior/edycja-2025/29072,Ogloszenie-o-otwartym-konkursie-ofert-Senior-edycja-2025.html</a:t>
            </a:r>
          </a:p>
          <a:p>
            <a:pPr algn="l">
              <a:lnSpc>
                <a:spcPts val="2397"/>
              </a:lnSpc>
            </a:pPr>
            <a:endParaRPr lang="en-US" sz="2775" b="1" spc="24" dirty="0">
              <a:solidFill>
                <a:srgbClr val="00B0F0"/>
              </a:solidFill>
              <a:latin typeface="TT Rounds Condensed Bold"/>
              <a:ea typeface="TT Rounds Condensed Bold"/>
              <a:cs typeface="TT Rounds Condensed Bold"/>
              <a:sym typeface="TT Rounds Condensed Bold"/>
            </a:endParaRPr>
          </a:p>
          <a:p>
            <a:pPr marL="502206" lvl="1" indent="-251103" algn="l">
              <a:lnSpc>
                <a:spcPts val="2397"/>
              </a:lnSpc>
              <a:buFont typeface="Arial"/>
              <a:buChar char="•"/>
            </a:pPr>
            <a:r>
              <a:rPr lang="en-US" sz="2775" spc="25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Strona</a:t>
            </a:r>
            <a:r>
              <a:rPr lang="en-US" sz="2775" spc="25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775" spc="25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kancelarii</a:t>
            </a:r>
            <a:r>
              <a:rPr lang="en-US" sz="2775" spc="25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775" spc="25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Prezesa</a:t>
            </a:r>
            <a:r>
              <a:rPr lang="en-US" sz="2775" spc="25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Rady </a:t>
            </a:r>
            <a:r>
              <a:rPr lang="en-US" sz="2775" spc="25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Ministrów</a:t>
            </a:r>
            <a:r>
              <a:rPr lang="en-US" sz="2775" spc="25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: </a:t>
            </a:r>
            <a:r>
              <a:rPr lang="en-US" sz="2775" b="1" spc="25" dirty="0">
                <a:solidFill>
                  <a:srgbClr val="00B0F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https://www.gov.pl/web/premier/ogloszenie-o-otwartym-konkursie-ofert-w-ramach-programu-wieloletniego-senior-na-lata-2021-2025-edycja-2025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9601200"/>
            <a:ext cx="18288000" cy="685800"/>
            <a:chOff x="0" y="0"/>
            <a:chExt cx="24384000" cy="914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914400"/>
            </a:xfrm>
            <a:custGeom>
              <a:avLst/>
              <a:gdLst/>
              <a:ahLst/>
              <a:cxnLst/>
              <a:rect l="l" t="t" r="r" b="b"/>
              <a:pathLst>
                <a:path w="24384000" h="914400">
                  <a:moveTo>
                    <a:pt x="0" y="0"/>
                  </a:moveTo>
                  <a:lnTo>
                    <a:pt x="24384000" y="0"/>
                  </a:lnTo>
                  <a:lnTo>
                    <a:pt x="24384000" y="914400"/>
                  </a:lnTo>
                  <a:lnTo>
                    <a:pt x="0" y="914400"/>
                  </a:lnTo>
                  <a:close/>
                </a:path>
              </a:pathLst>
            </a:custGeom>
            <a:solidFill>
              <a:srgbClr val="BD582C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9501474"/>
            <a:ext cx="18288002" cy="98997"/>
            <a:chOff x="0" y="0"/>
            <a:chExt cx="24384002" cy="13199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1953"/>
            </a:xfrm>
            <a:custGeom>
              <a:avLst/>
              <a:gdLst/>
              <a:ahLst/>
              <a:cxnLst/>
              <a:rect l="l" t="t" r="r" b="b"/>
              <a:pathLst>
                <a:path w="24384000" h="131953">
                  <a:moveTo>
                    <a:pt x="0" y="0"/>
                  </a:moveTo>
                  <a:lnTo>
                    <a:pt x="24384000" y="0"/>
                  </a:lnTo>
                  <a:lnTo>
                    <a:pt x="24384000" y="131953"/>
                  </a:lnTo>
                  <a:lnTo>
                    <a:pt x="0" y="131953"/>
                  </a:lnTo>
                  <a:close/>
                </a:path>
              </a:pathLst>
            </a:custGeom>
            <a:solidFill>
              <a:srgbClr val="E48312"/>
            </a:solidFill>
          </p:spPr>
        </p:sp>
      </p:grpSp>
      <p:sp>
        <p:nvSpPr>
          <p:cNvPr id="6" name="AutoShape 6"/>
          <p:cNvSpPr/>
          <p:nvPr/>
        </p:nvSpPr>
        <p:spPr>
          <a:xfrm rot="2188">
            <a:off x="1785534" y="2606767"/>
            <a:ext cx="14959968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>
            <a:off x="1607943" y="507690"/>
            <a:ext cx="5283508" cy="1800612"/>
          </a:xfrm>
          <a:custGeom>
            <a:avLst/>
            <a:gdLst/>
            <a:ahLst/>
            <a:cxnLst/>
            <a:rect l="l" t="t" r="r" b="b"/>
            <a:pathLst>
              <a:path w="5283508" h="1800612">
                <a:moveTo>
                  <a:pt x="0" y="0"/>
                </a:moveTo>
                <a:lnTo>
                  <a:pt x="5283509" y="0"/>
                </a:lnTo>
                <a:lnTo>
                  <a:pt x="5283509" y="1800612"/>
                </a:lnTo>
                <a:lnTo>
                  <a:pt x="0" y="1800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88" r="-14688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558240" y="507690"/>
            <a:ext cx="4914493" cy="1800612"/>
          </a:xfrm>
          <a:custGeom>
            <a:avLst/>
            <a:gdLst/>
            <a:ahLst/>
            <a:cxnLst/>
            <a:rect l="l" t="t" r="r" b="b"/>
            <a:pathLst>
              <a:path w="4914493" h="1800612">
                <a:moveTo>
                  <a:pt x="0" y="0"/>
                </a:moveTo>
                <a:lnTo>
                  <a:pt x="4914493" y="0"/>
                </a:lnTo>
                <a:lnTo>
                  <a:pt x="4914493" y="1800612"/>
                </a:lnTo>
                <a:lnTo>
                  <a:pt x="0" y="18006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20245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07943" y="507690"/>
            <a:ext cx="5556615" cy="1800612"/>
          </a:xfrm>
          <a:custGeom>
            <a:avLst/>
            <a:gdLst/>
            <a:ahLst/>
            <a:cxnLst/>
            <a:rect l="l" t="t" r="r" b="b"/>
            <a:pathLst>
              <a:path w="5556615" h="1800612">
                <a:moveTo>
                  <a:pt x="0" y="0"/>
                </a:moveTo>
                <a:lnTo>
                  <a:pt x="5556615" y="0"/>
                </a:lnTo>
                <a:lnTo>
                  <a:pt x="5556615" y="1800612"/>
                </a:lnTo>
                <a:lnTo>
                  <a:pt x="0" y="1800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966" r="-9051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558240" y="507690"/>
            <a:ext cx="5701061" cy="1800612"/>
          </a:xfrm>
          <a:custGeom>
            <a:avLst/>
            <a:gdLst/>
            <a:ahLst/>
            <a:cxnLst/>
            <a:rect l="l" t="t" r="r" b="b"/>
            <a:pathLst>
              <a:path w="5701061" h="1800612">
                <a:moveTo>
                  <a:pt x="0" y="0"/>
                </a:moveTo>
                <a:lnTo>
                  <a:pt x="5701060" y="0"/>
                </a:lnTo>
                <a:lnTo>
                  <a:pt x="5701060" y="1800612"/>
                </a:lnTo>
                <a:lnTo>
                  <a:pt x="0" y="18006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3655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621411" y="3596911"/>
            <a:ext cx="16732392" cy="5351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23"/>
              </a:lnSpc>
            </a:pPr>
            <a:r>
              <a:rPr lang="en-US" sz="3199" spc="29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Moduł</a:t>
            </a:r>
            <a:r>
              <a:rPr lang="en-US" sz="3199" spc="29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II jest </a:t>
            </a:r>
            <a:r>
              <a:rPr lang="en-US" sz="3199" spc="29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przeznaczony</a:t>
            </a:r>
            <a:r>
              <a:rPr lang="en-US" sz="3199" spc="29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199" spc="29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dla</a:t>
            </a:r>
            <a:r>
              <a:rPr lang="en-US" sz="3199" spc="29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j.s.t, </a:t>
            </a:r>
            <a:r>
              <a:rPr lang="en-US" sz="3199" spc="29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które</a:t>
            </a:r>
            <a:r>
              <a:rPr lang="en-US" sz="3199" spc="29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199" spc="29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utworzyły</a:t>
            </a:r>
            <a:r>
              <a:rPr lang="en-US" sz="3199" spc="29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199" spc="29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i</a:t>
            </a:r>
            <a:r>
              <a:rPr lang="en-US" sz="3199" spc="29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199" spc="29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uruchomiły</a:t>
            </a:r>
            <a:r>
              <a:rPr lang="en-US" sz="3199" spc="29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199" spc="29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placówki</a:t>
            </a:r>
            <a:r>
              <a:rPr lang="en-US" sz="3199" spc="29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Senior+ w </a:t>
            </a:r>
            <a:r>
              <a:rPr lang="en-US" sz="3199" spc="29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poprzednich</a:t>
            </a:r>
            <a:r>
              <a:rPr lang="en-US" sz="3199" spc="29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199" spc="29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edycjach</a:t>
            </a:r>
            <a:r>
              <a:rPr lang="en-US" sz="3199" spc="29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199" spc="29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Programu</a:t>
            </a:r>
            <a:r>
              <a:rPr lang="en-US" sz="3199" spc="29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Senior+.</a:t>
            </a:r>
          </a:p>
          <a:p>
            <a:pPr algn="l">
              <a:lnSpc>
                <a:spcPts val="4223"/>
              </a:lnSpc>
            </a:pPr>
            <a:endParaRPr lang="en-US" sz="3199" spc="29" dirty="0">
              <a:solidFill>
                <a:srgbClr val="404040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  <a:p>
            <a:pPr algn="l">
              <a:lnSpc>
                <a:spcPts val="4223"/>
              </a:lnSpc>
            </a:pPr>
            <a:r>
              <a:rPr lang="en-US" sz="3199" spc="28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Dofinansowanie</a:t>
            </a:r>
            <a:r>
              <a:rPr lang="en-US" sz="3199" spc="28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199" spc="28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przeznaczone</a:t>
            </a:r>
            <a:r>
              <a:rPr lang="en-US" sz="3199" spc="28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jest </a:t>
            </a:r>
            <a:r>
              <a:rPr lang="en-US" sz="3199" spc="28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na</a:t>
            </a:r>
            <a:r>
              <a:rPr lang="en-US" sz="3199" spc="28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199" spc="28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działalność</a:t>
            </a:r>
            <a:r>
              <a:rPr lang="en-US" sz="3199" spc="28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199" spc="28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bieżącą</a:t>
            </a:r>
            <a:r>
              <a:rPr lang="en-US" sz="3199" spc="28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199" spc="28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placówek</a:t>
            </a:r>
            <a:r>
              <a:rPr lang="en-US" sz="3199" spc="28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Senior+ </a:t>
            </a:r>
            <a:r>
              <a:rPr lang="en-US" sz="3199" spc="28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uruchomionych</a:t>
            </a:r>
            <a:r>
              <a:rPr lang="en-US" sz="3199" spc="28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                                           w </a:t>
            </a:r>
            <a:r>
              <a:rPr lang="en-US" sz="3199" spc="28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ramach</a:t>
            </a:r>
            <a:r>
              <a:rPr lang="en-US" sz="3199" spc="28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199" spc="28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Programu</a:t>
            </a:r>
            <a:r>
              <a:rPr lang="en-US" sz="3199" spc="28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199" spc="28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i</a:t>
            </a:r>
            <a:r>
              <a:rPr lang="en-US" sz="3199" spc="28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199" spc="28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wynosi</a:t>
            </a:r>
            <a:r>
              <a:rPr lang="en-US" sz="3199" spc="28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199" spc="28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maksymalnie</a:t>
            </a:r>
            <a:r>
              <a:rPr lang="en-US" sz="3199" spc="28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:</a:t>
            </a:r>
          </a:p>
          <a:p>
            <a:pPr algn="l">
              <a:lnSpc>
                <a:spcPts val="4223"/>
              </a:lnSpc>
            </a:pPr>
            <a:endParaRPr lang="en-US" sz="3199" spc="28" dirty="0">
              <a:solidFill>
                <a:srgbClr val="404040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  <a:p>
            <a:pPr marL="579119" lvl="1" indent="-289560" algn="l">
              <a:lnSpc>
                <a:spcPts val="4223"/>
              </a:lnSpc>
              <a:buFont typeface="Arial"/>
              <a:buChar char="•"/>
            </a:pPr>
            <a:r>
              <a:rPr lang="en-US" sz="3199" spc="29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400 </a:t>
            </a:r>
            <a:r>
              <a:rPr lang="en-US" sz="3199" spc="29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zł</a:t>
            </a:r>
            <a:r>
              <a:rPr lang="en-US" sz="3199" spc="29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/</a:t>
            </a:r>
            <a:r>
              <a:rPr lang="en-US" sz="3199" spc="29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miejsce</a:t>
            </a:r>
            <a:r>
              <a:rPr lang="en-US" sz="3199" spc="29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w </a:t>
            </a:r>
            <a:r>
              <a:rPr lang="en-US" sz="3199" spc="29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przypadku</a:t>
            </a:r>
            <a:r>
              <a:rPr lang="en-US" sz="3199" spc="29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199" spc="29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Dziennego</a:t>
            </a:r>
            <a:r>
              <a:rPr lang="en-US" sz="3199" spc="29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199" spc="29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Domu</a:t>
            </a:r>
            <a:r>
              <a:rPr lang="en-US" sz="3199" spc="29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Senior+;   </a:t>
            </a:r>
          </a:p>
          <a:p>
            <a:pPr marL="579119" lvl="1" indent="-289560" algn="l">
              <a:lnSpc>
                <a:spcPts val="4223"/>
              </a:lnSpc>
              <a:buFont typeface="Arial"/>
              <a:buChar char="•"/>
            </a:pPr>
            <a:r>
              <a:rPr lang="en-US" sz="3199" spc="28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200 </a:t>
            </a:r>
            <a:r>
              <a:rPr lang="en-US" sz="3199" spc="28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zł</a:t>
            </a:r>
            <a:r>
              <a:rPr lang="en-US" sz="3199" spc="28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/</a:t>
            </a:r>
            <a:r>
              <a:rPr lang="en-US" sz="3199" spc="28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miejsce</a:t>
            </a:r>
            <a:r>
              <a:rPr lang="en-US" sz="3199" spc="28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w </a:t>
            </a:r>
            <a:r>
              <a:rPr lang="en-US" sz="3199" spc="28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przypadku</a:t>
            </a:r>
            <a:r>
              <a:rPr lang="en-US" sz="3199" spc="28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199" spc="28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Klubu</a:t>
            </a:r>
            <a:r>
              <a:rPr lang="en-US" sz="3199" spc="28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Senior+</a:t>
            </a:r>
          </a:p>
          <a:p>
            <a:pPr algn="l">
              <a:lnSpc>
                <a:spcPts val="4223"/>
              </a:lnSpc>
            </a:pPr>
            <a:endParaRPr lang="en-US" sz="3199" spc="28" dirty="0">
              <a:solidFill>
                <a:srgbClr val="404040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  <a:p>
            <a:pPr algn="l">
              <a:lnSpc>
                <a:spcPts val="4223"/>
              </a:lnSpc>
            </a:pPr>
            <a:r>
              <a:rPr lang="en-US" sz="3199" spc="29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co </a:t>
            </a:r>
            <a:r>
              <a:rPr lang="en-US" sz="3199" spc="29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stanowi</a:t>
            </a:r>
            <a:r>
              <a:rPr lang="en-US" sz="3199" spc="29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199" spc="29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maks</a:t>
            </a:r>
            <a:r>
              <a:rPr lang="en-US" sz="3199" spc="29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. 50% </a:t>
            </a:r>
            <a:r>
              <a:rPr lang="en-US" sz="3199" spc="29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wartości</a:t>
            </a:r>
            <a:r>
              <a:rPr lang="en-US" sz="3199" spc="29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199" spc="29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zadania</a:t>
            </a:r>
            <a:r>
              <a:rPr lang="en-US" sz="3199" spc="29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w </a:t>
            </a:r>
            <a:r>
              <a:rPr lang="en-US" sz="3199" spc="29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ramach</a:t>
            </a:r>
            <a:r>
              <a:rPr lang="en-US" sz="3199" spc="29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199" spc="29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Programu</a:t>
            </a:r>
            <a:r>
              <a:rPr lang="en-US" sz="3199" spc="29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.</a:t>
            </a:r>
          </a:p>
        </p:txBody>
      </p:sp>
      <p:sp>
        <p:nvSpPr>
          <p:cNvPr id="12" name="Freeform 12"/>
          <p:cNvSpPr/>
          <p:nvPr/>
        </p:nvSpPr>
        <p:spPr>
          <a:xfrm>
            <a:off x="13523415" y="5996219"/>
            <a:ext cx="3484738" cy="3168095"/>
          </a:xfrm>
          <a:custGeom>
            <a:avLst/>
            <a:gdLst/>
            <a:ahLst/>
            <a:cxnLst/>
            <a:rect l="l" t="t" r="r" b="b"/>
            <a:pathLst>
              <a:path w="3484738" h="3168095">
                <a:moveTo>
                  <a:pt x="0" y="0"/>
                </a:moveTo>
                <a:lnTo>
                  <a:pt x="3484739" y="0"/>
                </a:lnTo>
                <a:lnTo>
                  <a:pt x="3484739" y="3168095"/>
                </a:lnTo>
                <a:lnTo>
                  <a:pt x="0" y="31680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8227" r="-18227"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785535" y="2374977"/>
            <a:ext cx="13923792" cy="1242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72"/>
              </a:lnSpc>
            </a:pPr>
            <a:endParaRPr/>
          </a:p>
          <a:p>
            <a:pPr algn="ctr">
              <a:lnSpc>
                <a:spcPts val="3672"/>
              </a:lnSpc>
            </a:pPr>
            <a:r>
              <a:rPr lang="en-US" sz="3600" b="1" spc="-96">
                <a:solidFill>
                  <a:srgbClr val="F09C06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Zasady udziału w Module II Programu Senior+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9601200"/>
            <a:ext cx="18288000" cy="685800"/>
            <a:chOff x="0" y="0"/>
            <a:chExt cx="24384000" cy="914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914400"/>
            </a:xfrm>
            <a:custGeom>
              <a:avLst/>
              <a:gdLst/>
              <a:ahLst/>
              <a:cxnLst/>
              <a:rect l="l" t="t" r="r" b="b"/>
              <a:pathLst>
                <a:path w="24384000" h="914400">
                  <a:moveTo>
                    <a:pt x="0" y="0"/>
                  </a:moveTo>
                  <a:lnTo>
                    <a:pt x="24384000" y="0"/>
                  </a:lnTo>
                  <a:lnTo>
                    <a:pt x="24384000" y="914400"/>
                  </a:lnTo>
                  <a:lnTo>
                    <a:pt x="0" y="914400"/>
                  </a:lnTo>
                  <a:close/>
                </a:path>
              </a:pathLst>
            </a:custGeom>
            <a:solidFill>
              <a:srgbClr val="BD582C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9501474"/>
            <a:ext cx="18288002" cy="98997"/>
            <a:chOff x="0" y="0"/>
            <a:chExt cx="24384002" cy="13199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1953"/>
            </a:xfrm>
            <a:custGeom>
              <a:avLst/>
              <a:gdLst/>
              <a:ahLst/>
              <a:cxnLst/>
              <a:rect l="l" t="t" r="r" b="b"/>
              <a:pathLst>
                <a:path w="24384000" h="131953">
                  <a:moveTo>
                    <a:pt x="0" y="0"/>
                  </a:moveTo>
                  <a:lnTo>
                    <a:pt x="24384000" y="0"/>
                  </a:lnTo>
                  <a:lnTo>
                    <a:pt x="24384000" y="131953"/>
                  </a:lnTo>
                  <a:lnTo>
                    <a:pt x="0" y="131953"/>
                  </a:lnTo>
                  <a:close/>
                </a:path>
              </a:pathLst>
            </a:custGeom>
            <a:solidFill>
              <a:srgbClr val="E48312"/>
            </a:solidFill>
          </p:spPr>
        </p:sp>
      </p:grpSp>
      <p:sp>
        <p:nvSpPr>
          <p:cNvPr id="6" name="AutoShape 6"/>
          <p:cNvSpPr/>
          <p:nvPr/>
        </p:nvSpPr>
        <p:spPr>
          <a:xfrm rot="2188">
            <a:off x="1785534" y="2606767"/>
            <a:ext cx="14959968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>
            <a:off x="1607943" y="507690"/>
            <a:ext cx="5283508" cy="1800612"/>
          </a:xfrm>
          <a:custGeom>
            <a:avLst/>
            <a:gdLst/>
            <a:ahLst/>
            <a:cxnLst/>
            <a:rect l="l" t="t" r="r" b="b"/>
            <a:pathLst>
              <a:path w="5283508" h="1800612">
                <a:moveTo>
                  <a:pt x="0" y="0"/>
                </a:moveTo>
                <a:lnTo>
                  <a:pt x="5283509" y="0"/>
                </a:lnTo>
                <a:lnTo>
                  <a:pt x="5283509" y="1800612"/>
                </a:lnTo>
                <a:lnTo>
                  <a:pt x="0" y="18006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4688" r="-14688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07943" y="507690"/>
            <a:ext cx="5526270" cy="1800612"/>
          </a:xfrm>
          <a:custGeom>
            <a:avLst/>
            <a:gdLst/>
            <a:ahLst/>
            <a:cxnLst/>
            <a:rect l="l" t="t" r="r" b="b"/>
            <a:pathLst>
              <a:path w="5526270" h="1800612">
                <a:moveTo>
                  <a:pt x="0" y="0"/>
                </a:moveTo>
                <a:lnTo>
                  <a:pt x="5526270" y="0"/>
                </a:lnTo>
                <a:lnTo>
                  <a:pt x="5526270" y="1800612"/>
                </a:lnTo>
                <a:lnTo>
                  <a:pt x="0" y="18006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4043" r="-9650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602368" y="507690"/>
            <a:ext cx="6143133" cy="1800612"/>
          </a:xfrm>
          <a:custGeom>
            <a:avLst/>
            <a:gdLst/>
            <a:ahLst/>
            <a:cxnLst/>
            <a:rect l="l" t="t" r="r" b="b"/>
            <a:pathLst>
              <a:path w="6143133" h="1800612">
                <a:moveTo>
                  <a:pt x="0" y="0"/>
                </a:moveTo>
                <a:lnTo>
                  <a:pt x="6143133" y="0"/>
                </a:lnTo>
                <a:lnTo>
                  <a:pt x="6143133" y="1800612"/>
                </a:lnTo>
                <a:lnTo>
                  <a:pt x="0" y="18006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977" b="-1977"/>
            </a:stretch>
          </a:blipFill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413964" y="4748258"/>
            <a:ext cx="3688705" cy="3707241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353597" y="2789881"/>
            <a:ext cx="14904720" cy="912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84"/>
              </a:lnSpc>
            </a:pPr>
            <a:r>
              <a:rPr lang="en-US" sz="4200" b="1" spc="-100">
                <a:solidFill>
                  <a:srgbClr val="F09C06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Rozliczenie projektu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13509" y="3794909"/>
            <a:ext cx="14356078" cy="5452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42962" lvl="2" indent="-280988" algn="l">
              <a:lnSpc>
                <a:spcPts val="3600"/>
              </a:lnSpc>
              <a:buFont typeface="Arial"/>
              <a:buChar char="⚬"/>
            </a:pPr>
            <a:r>
              <a:rPr lang="en-US" sz="3000" spc="28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Zleceniobiorca</a:t>
            </a:r>
            <a:r>
              <a:rPr lang="en-US" sz="3000" spc="28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000" spc="28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składa</a:t>
            </a:r>
            <a:r>
              <a:rPr lang="en-US" sz="3000" spc="28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000" spc="28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sprawozdanie</a:t>
            </a:r>
            <a:r>
              <a:rPr lang="en-US" sz="3000" spc="28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000" spc="28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końcowe</a:t>
            </a:r>
            <a:r>
              <a:rPr lang="en-US" sz="3000" spc="28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z </a:t>
            </a:r>
            <a:r>
              <a:rPr lang="en-US" sz="3000" spc="28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wykonania</a:t>
            </a:r>
            <a:r>
              <a:rPr lang="en-US" sz="3000" spc="28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000" spc="28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zadania</a:t>
            </a:r>
            <a:r>
              <a:rPr lang="en-US" sz="3000" spc="28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000" spc="28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publicznego</a:t>
            </a:r>
            <a:r>
              <a:rPr lang="en-US" sz="3000" spc="28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</a:p>
          <a:p>
            <a:pPr algn="l">
              <a:lnSpc>
                <a:spcPts val="3600"/>
              </a:lnSpc>
            </a:pPr>
            <a:r>
              <a:rPr lang="en-US" sz="3000" spc="27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w </a:t>
            </a:r>
            <a:r>
              <a:rPr lang="en-US" sz="3000" spc="27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terminie</a:t>
            </a:r>
            <a:r>
              <a:rPr lang="en-US" sz="3000" spc="27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20 </a:t>
            </a:r>
            <a:r>
              <a:rPr lang="en-US" sz="3000" spc="27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dni</a:t>
            </a:r>
            <a:r>
              <a:rPr lang="en-US" sz="3000" spc="27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od </a:t>
            </a:r>
            <a:r>
              <a:rPr lang="en-US" sz="3000" spc="27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dnia</a:t>
            </a:r>
            <a:r>
              <a:rPr lang="en-US" sz="3000" spc="27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000" spc="27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zakończenia</a:t>
            </a:r>
            <a:r>
              <a:rPr lang="en-US" sz="3000" spc="27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000" spc="27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terminu</a:t>
            </a:r>
            <a:r>
              <a:rPr lang="en-US" sz="3000" spc="27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000" spc="27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realizacji</a:t>
            </a:r>
            <a:r>
              <a:rPr lang="en-US" sz="3000" spc="27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000" spc="27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zadania</a:t>
            </a:r>
            <a:r>
              <a:rPr lang="en-US" sz="3000" spc="27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000" spc="27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publicznego</a:t>
            </a:r>
            <a:r>
              <a:rPr lang="en-US" sz="3000" spc="27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;</a:t>
            </a:r>
          </a:p>
          <a:p>
            <a:pPr marL="842962" lvl="2" indent="-280988" algn="l">
              <a:lnSpc>
                <a:spcPts val="3600"/>
              </a:lnSpc>
            </a:pPr>
            <a:endParaRPr lang="en-US" sz="3000" spc="27" dirty="0">
              <a:solidFill>
                <a:srgbClr val="404040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  <a:p>
            <a:pPr marL="842772" lvl="2" indent="-280924" algn="l">
              <a:lnSpc>
                <a:spcPts val="3600"/>
              </a:lnSpc>
              <a:buFont typeface="Arial"/>
              <a:buChar char="⚬"/>
            </a:pPr>
            <a:r>
              <a:rPr lang="en-US" sz="3000" spc="27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Zleceniobiorca</a:t>
            </a:r>
            <a:r>
              <a:rPr lang="en-US" sz="3000" spc="27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000" spc="27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zobowiązany</a:t>
            </a:r>
            <a:r>
              <a:rPr lang="en-US" sz="3000" spc="27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jest do </a:t>
            </a:r>
            <a:r>
              <a:rPr lang="en-US" sz="3000" spc="27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przedstawiania</a:t>
            </a:r>
            <a:r>
              <a:rPr lang="en-US" sz="3000" spc="27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000" spc="27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Zleceniodawcy</a:t>
            </a:r>
            <a:r>
              <a:rPr lang="en-US" sz="3000" spc="27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do </a:t>
            </a:r>
            <a:r>
              <a:rPr lang="en-US" sz="3000" spc="27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dnia</a:t>
            </a:r>
            <a:r>
              <a:rPr lang="en-US" sz="3000" spc="27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30 </a:t>
            </a:r>
            <a:r>
              <a:rPr lang="en-US" sz="3000" spc="27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stycznia</a:t>
            </a:r>
            <a:r>
              <a:rPr lang="en-US" sz="3000" spc="27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000" spc="27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każdego</a:t>
            </a:r>
            <a:r>
              <a:rPr lang="en-US" sz="3000" spc="27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000" spc="27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roku</a:t>
            </a:r>
            <a:r>
              <a:rPr lang="en-US" sz="3000" spc="27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za </a:t>
            </a:r>
            <a:r>
              <a:rPr lang="en-US" sz="3000" spc="27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rok</a:t>
            </a:r>
            <a:r>
              <a:rPr lang="en-US" sz="3000" spc="27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000" spc="27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ubiegły</a:t>
            </a:r>
            <a:r>
              <a:rPr lang="en-US" sz="3000" spc="27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000" spc="27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rocznych</a:t>
            </a:r>
            <a:r>
              <a:rPr lang="en-US" sz="3000" spc="27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000" spc="27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sprawozdań</a:t>
            </a:r>
            <a:r>
              <a:rPr lang="en-US" sz="3000" spc="27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z </a:t>
            </a:r>
            <a:r>
              <a:rPr lang="en-US" sz="3000" spc="27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trwałości</a:t>
            </a:r>
            <a:r>
              <a:rPr lang="en-US" sz="3000" spc="27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000" spc="27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realizacji</a:t>
            </a:r>
            <a:r>
              <a:rPr lang="en-US" sz="3000" spc="27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000" spc="27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zadania</a:t>
            </a:r>
            <a:r>
              <a:rPr lang="en-US" sz="3000" spc="27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;</a:t>
            </a:r>
          </a:p>
          <a:p>
            <a:pPr algn="l">
              <a:lnSpc>
                <a:spcPts val="3600"/>
              </a:lnSpc>
            </a:pPr>
            <a:endParaRPr lang="en-US" sz="3000" spc="27" dirty="0">
              <a:solidFill>
                <a:srgbClr val="404040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  <a:p>
            <a:pPr marL="842772" lvl="2" indent="-280924" algn="l">
              <a:lnSpc>
                <a:spcPts val="3600"/>
              </a:lnSpc>
              <a:buFont typeface="Arial"/>
              <a:buChar char="⚬"/>
            </a:pPr>
            <a:r>
              <a:rPr lang="en-US" sz="3000" spc="28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Zleceniobiorca</a:t>
            </a:r>
            <a:r>
              <a:rPr lang="en-US" sz="3000" spc="28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000" spc="28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zobowiązuje</a:t>
            </a:r>
            <a:r>
              <a:rPr lang="en-US" sz="3000" spc="28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000" spc="28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się</a:t>
            </a:r>
            <a:r>
              <a:rPr lang="en-US" sz="3000" spc="28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000" spc="28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pokryć</a:t>
            </a:r>
            <a:r>
              <a:rPr lang="en-US" sz="3000" spc="28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ze </a:t>
            </a:r>
            <a:r>
              <a:rPr lang="en-US" sz="3000" spc="28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środków</a:t>
            </a:r>
            <a:r>
              <a:rPr lang="en-US" sz="3000" spc="28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000" spc="28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własnych</a:t>
            </a:r>
            <a:r>
              <a:rPr lang="en-US" sz="3000" spc="28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000" spc="28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również</a:t>
            </a:r>
            <a:r>
              <a:rPr lang="en-US" sz="3000" spc="28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000" spc="28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wszystkie</a:t>
            </a:r>
            <a:r>
              <a:rPr lang="en-US" sz="3000" spc="28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000" spc="28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dodatkowe</a:t>
            </a:r>
            <a:r>
              <a:rPr lang="en-US" sz="3000" spc="28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000" spc="28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koszty</a:t>
            </a:r>
            <a:r>
              <a:rPr lang="en-US" sz="3000" spc="28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, </a:t>
            </a:r>
            <a:r>
              <a:rPr lang="en-US" sz="3000" spc="28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które</a:t>
            </a:r>
            <a:r>
              <a:rPr lang="en-US" sz="3000" spc="28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000" spc="28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są</a:t>
            </a:r>
            <a:r>
              <a:rPr lang="en-US" sz="3000" spc="28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000" spc="28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niezbędne</a:t>
            </a:r>
            <a:r>
              <a:rPr lang="en-US" sz="3000" spc="28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000" spc="28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dla</a:t>
            </a:r>
            <a:r>
              <a:rPr lang="en-US" sz="3000" spc="28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000" spc="28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prawidłowej</a:t>
            </a:r>
            <a:r>
              <a:rPr lang="en-US" sz="3000" spc="28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000" spc="28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realizacji</a:t>
            </a:r>
            <a:r>
              <a:rPr lang="en-US" sz="3000" spc="28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000" spc="28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zadania</a:t>
            </a:r>
            <a:r>
              <a:rPr lang="en-US" sz="3000" spc="28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000" spc="28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publicznego</a:t>
            </a:r>
            <a:r>
              <a:rPr lang="en-US" sz="3000" spc="28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, a </a:t>
            </a:r>
            <a:r>
              <a:rPr lang="en-US" sz="3000" spc="28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których</a:t>
            </a:r>
            <a:r>
              <a:rPr lang="en-US" sz="3000" spc="28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000" spc="28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nie</a:t>
            </a:r>
            <a:r>
              <a:rPr lang="en-US" sz="3000" spc="28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000" spc="28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można</a:t>
            </a:r>
            <a:r>
              <a:rPr lang="en-US" sz="3000" spc="28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000" spc="28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było</a:t>
            </a:r>
            <a:r>
              <a:rPr lang="en-US" sz="3000" spc="28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000" spc="28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przewidzieć</a:t>
            </a:r>
            <a:r>
              <a:rPr lang="en-US" sz="3000" spc="28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000" spc="28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na</a:t>
            </a:r>
            <a:r>
              <a:rPr lang="en-US" sz="3000" spc="28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000" spc="28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etapie</a:t>
            </a:r>
            <a:r>
              <a:rPr lang="en-US" sz="3000" spc="28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000" spc="28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zawarcia</a:t>
            </a:r>
            <a:r>
              <a:rPr lang="en-US" sz="3000" spc="28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000" spc="28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Porozumienia</a:t>
            </a:r>
            <a:r>
              <a:rPr lang="en-US" sz="3000" spc="28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000" spc="28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lub</a:t>
            </a:r>
            <a:r>
              <a:rPr lang="en-US" sz="3000" spc="28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000" spc="28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które</a:t>
            </a:r>
            <a:r>
              <a:rPr lang="en-US" sz="3000" spc="28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000" spc="28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nie</a:t>
            </a:r>
            <a:r>
              <a:rPr lang="en-US" sz="3000" spc="28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000" spc="28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kwalifikują</a:t>
            </a:r>
            <a:r>
              <a:rPr lang="en-US" sz="3000" spc="28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000" spc="28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się</a:t>
            </a:r>
            <a:r>
              <a:rPr lang="en-US" sz="3000" spc="28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do </a:t>
            </a:r>
            <a:r>
              <a:rPr lang="en-US" sz="3000" spc="28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dofinansowania</a:t>
            </a:r>
            <a:r>
              <a:rPr lang="en-US" sz="3000" spc="28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w </a:t>
            </a:r>
            <a:r>
              <a:rPr lang="en-US" sz="3000" spc="28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ramach</a:t>
            </a:r>
            <a:r>
              <a:rPr lang="en-US" sz="3000" spc="28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000" spc="28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Programu</a:t>
            </a:r>
            <a:r>
              <a:rPr lang="en-US" sz="3000" spc="28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. </a:t>
            </a:r>
          </a:p>
          <a:p>
            <a:pPr marL="842962" lvl="2" indent="-280988" algn="l">
              <a:lnSpc>
                <a:spcPts val="3240"/>
              </a:lnSpc>
            </a:pPr>
            <a:endParaRPr lang="en-US" sz="3000" spc="28" dirty="0">
              <a:solidFill>
                <a:srgbClr val="404040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  <a:p>
            <a:pPr marL="842962" lvl="2" indent="-280988" algn="l">
              <a:lnSpc>
                <a:spcPts val="3240"/>
              </a:lnSpc>
            </a:pPr>
            <a:endParaRPr lang="en-US" sz="3000" spc="28" dirty="0">
              <a:solidFill>
                <a:srgbClr val="404040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9601200"/>
            <a:ext cx="18288000" cy="685800"/>
            <a:chOff x="0" y="0"/>
            <a:chExt cx="24384000" cy="914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914400"/>
            </a:xfrm>
            <a:custGeom>
              <a:avLst/>
              <a:gdLst/>
              <a:ahLst/>
              <a:cxnLst/>
              <a:rect l="l" t="t" r="r" b="b"/>
              <a:pathLst>
                <a:path w="24384000" h="914400">
                  <a:moveTo>
                    <a:pt x="0" y="0"/>
                  </a:moveTo>
                  <a:lnTo>
                    <a:pt x="24384000" y="0"/>
                  </a:lnTo>
                  <a:lnTo>
                    <a:pt x="24384000" y="914400"/>
                  </a:lnTo>
                  <a:lnTo>
                    <a:pt x="0" y="914400"/>
                  </a:lnTo>
                  <a:close/>
                </a:path>
              </a:pathLst>
            </a:custGeom>
            <a:solidFill>
              <a:srgbClr val="BD582C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9501474"/>
            <a:ext cx="18288002" cy="98997"/>
            <a:chOff x="0" y="0"/>
            <a:chExt cx="24384002" cy="13199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1953"/>
            </a:xfrm>
            <a:custGeom>
              <a:avLst/>
              <a:gdLst/>
              <a:ahLst/>
              <a:cxnLst/>
              <a:rect l="l" t="t" r="r" b="b"/>
              <a:pathLst>
                <a:path w="24384000" h="131953">
                  <a:moveTo>
                    <a:pt x="0" y="0"/>
                  </a:moveTo>
                  <a:lnTo>
                    <a:pt x="24384000" y="0"/>
                  </a:lnTo>
                  <a:lnTo>
                    <a:pt x="24384000" y="131953"/>
                  </a:lnTo>
                  <a:lnTo>
                    <a:pt x="0" y="131953"/>
                  </a:lnTo>
                  <a:close/>
                </a:path>
              </a:pathLst>
            </a:custGeom>
            <a:solidFill>
              <a:srgbClr val="E48312"/>
            </a:solidFill>
          </p:spPr>
        </p:sp>
      </p:grpSp>
      <p:sp>
        <p:nvSpPr>
          <p:cNvPr id="6" name="AutoShape 6"/>
          <p:cNvSpPr/>
          <p:nvPr/>
        </p:nvSpPr>
        <p:spPr>
          <a:xfrm rot="2188">
            <a:off x="1785534" y="2606767"/>
            <a:ext cx="14959968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>
            <a:off x="1607943" y="507690"/>
            <a:ext cx="5283508" cy="1800612"/>
          </a:xfrm>
          <a:custGeom>
            <a:avLst/>
            <a:gdLst/>
            <a:ahLst/>
            <a:cxnLst/>
            <a:rect l="l" t="t" r="r" b="b"/>
            <a:pathLst>
              <a:path w="5283508" h="1800612">
                <a:moveTo>
                  <a:pt x="0" y="0"/>
                </a:moveTo>
                <a:lnTo>
                  <a:pt x="5283509" y="0"/>
                </a:lnTo>
                <a:lnTo>
                  <a:pt x="5283509" y="1800612"/>
                </a:lnTo>
                <a:lnTo>
                  <a:pt x="0" y="1800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88" r="-14688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07943" y="507690"/>
            <a:ext cx="5632478" cy="1800612"/>
          </a:xfrm>
          <a:custGeom>
            <a:avLst/>
            <a:gdLst/>
            <a:ahLst/>
            <a:cxnLst/>
            <a:rect l="l" t="t" r="r" b="b"/>
            <a:pathLst>
              <a:path w="5632478" h="1800612">
                <a:moveTo>
                  <a:pt x="0" y="0"/>
                </a:moveTo>
                <a:lnTo>
                  <a:pt x="5632478" y="0"/>
                </a:lnTo>
                <a:lnTo>
                  <a:pt x="5632478" y="1800612"/>
                </a:lnTo>
                <a:lnTo>
                  <a:pt x="0" y="1800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778" r="-7582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981682" y="507690"/>
            <a:ext cx="6085634" cy="1800612"/>
          </a:xfrm>
          <a:custGeom>
            <a:avLst/>
            <a:gdLst/>
            <a:ahLst/>
            <a:cxnLst/>
            <a:rect l="l" t="t" r="r" b="b"/>
            <a:pathLst>
              <a:path w="6085634" h="1800612">
                <a:moveTo>
                  <a:pt x="0" y="0"/>
                </a:moveTo>
                <a:lnTo>
                  <a:pt x="6085634" y="0"/>
                </a:lnTo>
                <a:lnTo>
                  <a:pt x="6085634" y="1800612"/>
                </a:lnTo>
                <a:lnTo>
                  <a:pt x="0" y="18006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490" b="-1490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10092" y="3736174"/>
            <a:ext cx="17664647" cy="472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72"/>
              </a:lnSpc>
            </a:pPr>
            <a:r>
              <a:rPr lang="en-US" sz="3600" b="1" spc="-96">
                <a:solidFill>
                  <a:srgbClr val="E48312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Kontakt ws. Programu Senior+ - Świętokrzyski Urząd Wojewódzki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90743" y="4590537"/>
            <a:ext cx="15542777" cy="3409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47"/>
              </a:lnSpc>
            </a:pPr>
            <a:r>
              <a:rPr lang="en-US" sz="3099" spc="27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Pracownicy Oddziału ds. Informatyzacji i Spraw Społecznych Wydziału Polityki Społecznej </a:t>
            </a:r>
          </a:p>
          <a:p>
            <a:pPr algn="ctr">
              <a:lnSpc>
                <a:spcPts val="3347"/>
              </a:lnSpc>
            </a:pPr>
            <a:r>
              <a:rPr lang="en-US" sz="3099" spc="27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i Zdrowia ŚUW – piętro VI, pok. 639, 607, bud A</a:t>
            </a:r>
          </a:p>
          <a:p>
            <a:pPr algn="l">
              <a:lnSpc>
                <a:spcPts val="3347"/>
              </a:lnSpc>
            </a:pPr>
            <a:endParaRPr lang="en-US" sz="3099" spc="27">
              <a:solidFill>
                <a:srgbClr val="404040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  <a:p>
            <a:pPr marL="561022" lvl="1" indent="-280511" algn="l">
              <a:lnSpc>
                <a:spcPts val="3347"/>
              </a:lnSpc>
              <a:buFont typeface="Arial"/>
              <a:buChar char="•"/>
            </a:pPr>
            <a:r>
              <a:rPr lang="en-US" sz="3099" b="1" spc="29">
                <a:solidFill>
                  <a:srgbClr val="40404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Michał Siwierski </a:t>
            </a:r>
            <a:r>
              <a:rPr lang="en-US" sz="3099" spc="29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– kierownik oddziału – tel. 41 342 19 51, wps59@kielce.uw.gov.pl</a:t>
            </a:r>
          </a:p>
          <a:p>
            <a:pPr marL="561022" lvl="1" indent="-280511" algn="l">
              <a:lnSpc>
                <a:spcPts val="3347"/>
              </a:lnSpc>
              <a:buFont typeface="Arial"/>
              <a:buChar char="•"/>
            </a:pPr>
            <a:r>
              <a:rPr lang="en-US" sz="3099" b="1" spc="29">
                <a:solidFill>
                  <a:srgbClr val="40404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Kamila Sokołowska </a:t>
            </a:r>
            <a:r>
              <a:rPr lang="en-US" sz="3099" spc="29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– inspektor wojewódzki – tel. 41 342 16 05, wps56@kielce.uw.gov.pl</a:t>
            </a:r>
          </a:p>
          <a:p>
            <a:pPr marL="561022" lvl="1" indent="-280511" algn="l">
              <a:lnSpc>
                <a:spcPts val="3347"/>
              </a:lnSpc>
              <a:buFont typeface="Arial"/>
              <a:buChar char="•"/>
            </a:pPr>
            <a:r>
              <a:rPr lang="en-US" sz="3099" b="1" spc="27">
                <a:solidFill>
                  <a:srgbClr val="40404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Anna Korcipa </a:t>
            </a:r>
            <a:r>
              <a:rPr lang="en-US" sz="3099" spc="27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– starszy inspektor wojewódzki  - 41 342 11-85, bzfe36@kielce.uw.gov.pl</a:t>
            </a:r>
          </a:p>
          <a:p>
            <a:pPr marL="561022" lvl="1" indent="-280511" algn="l">
              <a:lnSpc>
                <a:spcPts val="3347"/>
              </a:lnSpc>
              <a:buFont typeface="Arial"/>
              <a:buChar char="•"/>
            </a:pPr>
            <a:r>
              <a:rPr lang="en-US" sz="3099" b="1" spc="29">
                <a:solidFill>
                  <a:srgbClr val="40404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Kamila Odzimkowska</a:t>
            </a:r>
            <a:r>
              <a:rPr lang="en-US" sz="3099" spc="29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- inspektor wojewódzki - 41 342 19-49, wps62@kielce.uw.gov.pl</a:t>
            </a:r>
          </a:p>
          <a:p>
            <a:pPr marL="561022" lvl="1" indent="-280511" algn="l">
              <a:lnSpc>
                <a:spcPts val="3347"/>
              </a:lnSpc>
            </a:pPr>
            <a:endParaRPr lang="en-US" sz="3099" spc="29">
              <a:solidFill>
                <a:srgbClr val="404040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9601200"/>
            <a:ext cx="18288000" cy="685800"/>
            <a:chOff x="0" y="0"/>
            <a:chExt cx="24384000" cy="914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914400"/>
            </a:xfrm>
            <a:custGeom>
              <a:avLst/>
              <a:gdLst/>
              <a:ahLst/>
              <a:cxnLst/>
              <a:rect l="l" t="t" r="r" b="b"/>
              <a:pathLst>
                <a:path w="24384000" h="914400">
                  <a:moveTo>
                    <a:pt x="0" y="0"/>
                  </a:moveTo>
                  <a:lnTo>
                    <a:pt x="24384000" y="0"/>
                  </a:lnTo>
                  <a:lnTo>
                    <a:pt x="24384000" y="914400"/>
                  </a:lnTo>
                  <a:lnTo>
                    <a:pt x="0" y="914400"/>
                  </a:lnTo>
                  <a:close/>
                </a:path>
              </a:pathLst>
            </a:custGeom>
            <a:solidFill>
              <a:srgbClr val="BD582C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9501474"/>
            <a:ext cx="18288002" cy="98997"/>
            <a:chOff x="0" y="0"/>
            <a:chExt cx="24384002" cy="13199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1953"/>
            </a:xfrm>
            <a:custGeom>
              <a:avLst/>
              <a:gdLst/>
              <a:ahLst/>
              <a:cxnLst/>
              <a:rect l="l" t="t" r="r" b="b"/>
              <a:pathLst>
                <a:path w="24384000" h="131953">
                  <a:moveTo>
                    <a:pt x="0" y="0"/>
                  </a:moveTo>
                  <a:lnTo>
                    <a:pt x="24384000" y="0"/>
                  </a:lnTo>
                  <a:lnTo>
                    <a:pt x="24384000" y="131953"/>
                  </a:lnTo>
                  <a:lnTo>
                    <a:pt x="0" y="131953"/>
                  </a:lnTo>
                  <a:close/>
                </a:path>
              </a:pathLst>
            </a:custGeom>
            <a:solidFill>
              <a:srgbClr val="E48312"/>
            </a:solidFill>
          </p:spPr>
        </p:sp>
      </p:grpSp>
      <p:sp>
        <p:nvSpPr>
          <p:cNvPr id="6" name="AutoShape 6"/>
          <p:cNvSpPr/>
          <p:nvPr/>
        </p:nvSpPr>
        <p:spPr>
          <a:xfrm rot="2188">
            <a:off x="1785534" y="2606767"/>
            <a:ext cx="14959968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>
            <a:off x="1607943" y="507690"/>
            <a:ext cx="5283508" cy="1800612"/>
          </a:xfrm>
          <a:custGeom>
            <a:avLst/>
            <a:gdLst/>
            <a:ahLst/>
            <a:cxnLst/>
            <a:rect l="l" t="t" r="r" b="b"/>
            <a:pathLst>
              <a:path w="5283508" h="1800612">
                <a:moveTo>
                  <a:pt x="0" y="0"/>
                </a:moveTo>
                <a:lnTo>
                  <a:pt x="5283509" y="0"/>
                </a:lnTo>
                <a:lnTo>
                  <a:pt x="5283509" y="1800612"/>
                </a:lnTo>
                <a:lnTo>
                  <a:pt x="0" y="1800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88" r="-14688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376169" y="507690"/>
            <a:ext cx="5701061" cy="1800612"/>
          </a:xfrm>
          <a:custGeom>
            <a:avLst/>
            <a:gdLst/>
            <a:ahLst/>
            <a:cxnLst/>
            <a:rect l="l" t="t" r="r" b="b"/>
            <a:pathLst>
              <a:path w="5701061" h="1800612">
                <a:moveTo>
                  <a:pt x="0" y="0"/>
                </a:moveTo>
                <a:lnTo>
                  <a:pt x="5701060" y="0"/>
                </a:lnTo>
                <a:lnTo>
                  <a:pt x="5701060" y="1800612"/>
                </a:lnTo>
                <a:lnTo>
                  <a:pt x="0" y="18006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3655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07943" y="507690"/>
            <a:ext cx="5556615" cy="1800612"/>
          </a:xfrm>
          <a:custGeom>
            <a:avLst/>
            <a:gdLst/>
            <a:ahLst/>
            <a:cxnLst/>
            <a:rect l="l" t="t" r="r" b="b"/>
            <a:pathLst>
              <a:path w="5556615" h="1800612">
                <a:moveTo>
                  <a:pt x="0" y="0"/>
                </a:moveTo>
                <a:lnTo>
                  <a:pt x="5556615" y="0"/>
                </a:lnTo>
                <a:lnTo>
                  <a:pt x="5556615" y="1800612"/>
                </a:lnTo>
                <a:lnTo>
                  <a:pt x="0" y="1800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966" r="-9051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212015" y="4003864"/>
            <a:ext cx="3626167" cy="4114800"/>
          </a:xfrm>
          <a:custGeom>
            <a:avLst/>
            <a:gdLst/>
            <a:ahLst/>
            <a:cxnLst/>
            <a:rect l="l" t="t" r="r" b="b"/>
            <a:pathLst>
              <a:path w="3626167" h="4114800">
                <a:moveTo>
                  <a:pt x="0" y="0"/>
                </a:moveTo>
                <a:lnTo>
                  <a:pt x="3626167" y="0"/>
                </a:lnTo>
                <a:lnTo>
                  <a:pt x="36261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469879" y="5248275"/>
            <a:ext cx="14818121" cy="2661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11"/>
              </a:lnSpc>
            </a:pPr>
            <a:r>
              <a:rPr lang="en-US" sz="6775" b="1" spc="-13">
                <a:solidFill>
                  <a:srgbClr val="F09C06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Dziękujemy za uwagę</a:t>
            </a:r>
          </a:p>
          <a:p>
            <a:pPr algn="ctr">
              <a:lnSpc>
                <a:spcPts val="6911"/>
              </a:lnSpc>
            </a:pPr>
            <a:endParaRPr lang="en-US" sz="6775" b="1" spc="-13">
              <a:solidFill>
                <a:srgbClr val="F09C06"/>
              </a:solidFill>
              <a:latin typeface="TT Rounds Condensed Bold"/>
              <a:ea typeface="TT Rounds Condensed Bold"/>
              <a:cs typeface="TT Rounds Condensed Bold"/>
              <a:sym typeface="TT Rounds Condensed Bold"/>
            </a:endParaRPr>
          </a:p>
          <a:p>
            <a:pPr algn="ctr">
              <a:lnSpc>
                <a:spcPts val="6911"/>
              </a:lnSpc>
            </a:pPr>
            <a:endParaRPr lang="en-US" sz="6775" b="1" spc="-13">
              <a:solidFill>
                <a:srgbClr val="F09C06"/>
              </a:solidFill>
              <a:latin typeface="TT Rounds Condensed Bold"/>
              <a:ea typeface="TT Rounds Condensed Bold"/>
              <a:cs typeface="TT Rounds Condensed Bold"/>
              <a:sym typeface="TT Rounds Condensed Bo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9601200"/>
            <a:ext cx="18288000" cy="685800"/>
            <a:chOff x="0" y="0"/>
            <a:chExt cx="24384000" cy="914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914400"/>
            </a:xfrm>
            <a:custGeom>
              <a:avLst/>
              <a:gdLst/>
              <a:ahLst/>
              <a:cxnLst/>
              <a:rect l="l" t="t" r="r" b="b"/>
              <a:pathLst>
                <a:path w="24384000" h="914400">
                  <a:moveTo>
                    <a:pt x="0" y="0"/>
                  </a:moveTo>
                  <a:lnTo>
                    <a:pt x="24384000" y="0"/>
                  </a:lnTo>
                  <a:lnTo>
                    <a:pt x="24384000" y="914400"/>
                  </a:lnTo>
                  <a:lnTo>
                    <a:pt x="0" y="914400"/>
                  </a:lnTo>
                  <a:close/>
                </a:path>
              </a:pathLst>
            </a:custGeom>
            <a:solidFill>
              <a:srgbClr val="BD582C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9501474"/>
            <a:ext cx="18288002" cy="98997"/>
            <a:chOff x="0" y="0"/>
            <a:chExt cx="24384002" cy="13199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1953"/>
            </a:xfrm>
            <a:custGeom>
              <a:avLst/>
              <a:gdLst/>
              <a:ahLst/>
              <a:cxnLst/>
              <a:rect l="l" t="t" r="r" b="b"/>
              <a:pathLst>
                <a:path w="24384000" h="131953">
                  <a:moveTo>
                    <a:pt x="0" y="0"/>
                  </a:moveTo>
                  <a:lnTo>
                    <a:pt x="24384000" y="0"/>
                  </a:lnTo>
                  <a:lnTo>
                    <a:pt x="24384000" y="131953"/>
                  </a:lnTo>
                  <a:lnTo>
                    <a:pt x="0" y="131953"/>
                  </a:lnTo>
                  <a:close/>
                </a:path>
              </a:pathLst>
            </a:custGeom>
            <a:solidFill>
              <a:srgbClr val="E48312"/>
            </a:solidFill>
          </p:spPr>
        </p:sp>
      </p:grpSp>
      <p:sp>
        <p:nvSpPr>
          <p:cNvPr id="6" name="AutoShape 6"/>
          <p:cNvSpPr/>
          <p:nvPr/>
        </p:nvSpPr>
        <p:spPr>
          <a:xfrm rot="2188">
            <a:off x="1785534" y="2606767"/>
            <a:ext cx="14959968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>
            <a:off x="1607943" y="507690"/>
            <a:ext cx="5283508" cy="1800612"/>
          </a:xfrm>
          <a:custGeom>
            <a:avLst/>
            <a:gdLst/>
            <a:ahLst/>
            <a:cxnLst/>
            <a:rect l="l" t="t" r="r" b="b"/>
            <a:pathLst>
              <a:path w="5283508" h="1800612">
                <a:moveTo>
                  <a:pt x="0" y="0"/>
                </a:moveTo>
                <a:lnTo>
                  <a:pt x="5283509" y="0"/>
                </a:lnTo>
                <a:lnTo>
                  <a:pt x="5283509" y="1800612"/>
                </a:lnTo>
                <a:lnTo>
                  <a:pt x="0" y="18006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4688" r="-14688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273753" y="507690"/>
            <a:ext cx="5701060" cy="1800612"/>
          </a:xfrm>
          <a:custGeom>
            <a:avLst/>
            <a:gdLst/>
            <a:ahLst/>
            <a:cxnLst/>
            <a:rect l="l" t="t" r="r" b="b"/>
            <a:pathLst>
              <a:path w="5701060" h="1800612">
                <a:moveTo>
                  <a:pt x="0" y="0"/>
                </a:moveTo>
                <a:lnTo>
                  <a:pt x="5701061" y="0"/>
                </a:lnTo>
                <a:lnTo>
                  <a:pt x="5701061" y="1800612"/>
                </a:lnTo>
                <a:lnTo>
                  <a:pt x="0" y="18006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3655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07943" y="507690"/>
            <a:ext cx="5283508" cy="1686870"/>
          </a:xfrm>
          <a:custGeom>
            <a:avLst/>
            <a:gdLst/>
            <a:ahLst/>
            <a:cxnLst/>
            <a:rect l="l" t="t" r="r" b="b"/>
            <a:pathLst>
              <a:path w="5283508" h="1686870">
                <a:moveTo>
                  <a:pt x="0" y="0"/>
                </a:moveTo>
                <a:lnTo>
                  <a:pt x="5283509" y="0"/>
                </a:lnTo>
                <a:lnTo>
                  <a:pt x="5283509" y="1686870"/>
                </a:lnTo>
                <a:lnTo>
                  <a:pt x="0" y="16868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602" r="-10602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423473" y="5339049"/>
            <a:ext cx="5441058" cy="4114800"/>
          </a:xfrm>
          <a:custGeom>
            <a:avLst/>
            <a:gdLst/>
            <a:ahLst/>
            <a:cxnLst/>
            <a:rect l="l" t="t" r="r" b="b"/>
            <a:pathLst>
              <a:path w="5441058" h="4114800">
                <a:moveTo>
                  <a:pt x="0" y="0"/>
                </a:moveTo>
                <a:lnTo>
                  <a:pt x="5441057" y="0"/>
                </a:lnTo>
                <a:lnTo>
                  <a:pt x="544105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992330" y="2818152"/>
            <a:ext cx="13714787" cy="11773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84"/>
              </a:lnSpc>
            </a:pPr>
            <a:r>
              <a:rPr lang="en-US" sz="4200" b="1" spc="-100">
                <a:solidFill>
                  <a:srgbClr val="F09C06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Finansowanie zadania – MODUŁ II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478045" y="3559779"/>
            <a:ext cx="16907814" cy="1865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01"/>
              </a:lnSpc>
            </a:pPr>
            <a:r>
              <a:rPr lang="en-US" sz="3199" spc="29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Na </a:t>
            </a:r>
            <a:r>
              <a:rPr lang="en-US" sz="3199" spc="29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funkcjonowanie</a:t>
            </a:r>
            <a:r>
              <a:rPr lang="en-US" sz="3199" spc="29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199" spc="29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placówki</a:t>
            </a:r>
            <a:r>
              <a:rPr lang="en-US" sz="3199" spc="29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Senior+ Program </a:t>
            </a:r>
            <a:r>
              <a:rPr lang="en-US" sz="3199" spc="29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zakłada</a:t>
            </a:r>
            <a:r>
              <a:rPr lang="en-US" sz="3199" spc="29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199" spc="29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następujące</a:t>
            </a:r>
            <a:r>
              <a:rPr lang="en-US" sz="3199" spc="29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199" spc="29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źródła</a:t>
            </a:r>
            <a:r>
              <a:rPr lang="en-US" sz="3199" spc="29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199" spc="29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finansowania</a:t>
            </a:r>
            <a:r>
              <a:rPr lang="en-US" sz="3199" spc="29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:</a:t>
            </a:r>
          </a:p>
          <a:p>
            <a:pPr marL="579119" lvl="1" indent="-289560" algn="l">
              <a:lnSpc>
                <a:spcPts val="3801"/>
              </a:lnSpc>
              <a:buFont typeface="Arial"/>
              <a:buChar char="•"/>
            </a:pPr>
            <a:r>
              <a:rPr lang="en-US" sz="3199" spc="29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199" spc="29" dirty="0" err="1">
                <a:solidFill>
                  <a:srgbClr val="00B05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dotacja</a:t>
            </a:r>
            <a:r>
              <a:rPr lang="en-US" sz="3199" spc="29" dirty="0">
                <a:solidFill>
                  <a:srgbClr val="00B05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z </a:t>
            </a:r>
            <a:r>
              <a:rPr lang="en-US" sz="3199" spc="29" dirty="0" err="1">
                <a:solidFill>
                  <a:srgbClr val="00B05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Programu</a:t>
            </a:r>
            <a:r>
              <a:rPr lang="en-US" sz="3199" spc="29" dirty="0">
                <a:solidFill>
                  <a:srgbClr val="00B05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, </a:t>
            </a:r>
          </a:p>
          <a:p>
            <a:pPr marL="579119" lvl="1" indent="-289560" algn="l">
              <a:lnSpc>
                <a:spcPts val="3801"/>
              </a:lnSpc>
              <a:buFont typeface="Arial"/>
              <a:buChar char="•"/>
            </a:pPr>
            <a:r>
              <a:rPr lang="en-US" sz="3199" spc="29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199" spc="29" dirty="0" err="1">
                <a:solidFill>
                  <a:srgbClr val="FF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środki</a:t>
            </a:r>
            <a:r>
              <a:rPr lang="en-US" sz="3199" spc="29" dirty="0">
                <a:solidFill>
                  <a:srgbClr val="FF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199" spc="29" dirty="0" err="1">
                <a:solidFill>
                  <a:srgbClr val="FF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własne</a:t>
            </a:r>
            <a:r>
              <a:rPr lang="en-US" sz="3199" spc="29" dirty="0">
                <a:solidFill>
                  <a:srgbClr val="FF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199" spc="29" dirty="0" err="1">
                <a:solidFill>
                  <a:srgbClr val="FF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jednostki</a:t>
            </a:r>
            <a:r>
              <a:rPr lang="en-US" sz="3199" spc="29" dirty="0">
                <a:solidFill>
                  <a:srgbClr val="FF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199" spc="29" dirty="0" err="1">
                <a:solidFill>
                  <a:srgbClr val="FF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samorządu</a:t>
            </a:r>
            <a:r>
              <a:rPr lang="en-US" sz="3199" spc="29" dirty="0">
                <a:solidFill>
                  <a:srgbClr val="FF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199" spc="29" dirty="0" err="1">
                <a:solidFill>
                  <a:srgbClr val="FF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uczestniczącej</a:t>
            </a:r>
            <a:r>
              <a:rPr lang="en-US" sz="3199" spc="29" dirty="0">
                <a:solidFill>
                  <a:srgbClr val="FF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w </a:t>
            </a:r>
            <a:r>
              <a:rPr lang="en-US" sz="3199" spc="29" dirty="0" err="1">
                <a:solidFill>
                  <a:srgbClr val="FF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Programie</a:t>
            </a:r>
            <a:r>
              <a:rPr lang="en-US" sz="3199" spc="29" dirty="0">
                <a:solidFill>
                  <a:srgbClr val="FF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,                                         </a:t>
            </a:r>
          </a:p>
          <a:p>
            <a:pPr marL="542925" lvl="1" indent="-271462" algn="l">
              <a:lnSpc>
                <a:spcPts val="2916"/>
              </a:lnSpc>
            </a:pPr>
            <a:endParaRPr lang="en-US" sz="3199" spc="29" dirty="0">
              <a:solidFill>
                <a:srgbClr val="FF0000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5999223" y="6833939"/>
            <a:ext cx="2683602" cy="1210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7500" b="1">
                <a:solidFill>
                  <a:srgbClr val="00B05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50%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931952" y="6833939"/>
            <a:ext cx="2683602" cy="1210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7500" b="1">
                <a:solidFill>
                  <a:srgbClr val="FF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50%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9601200"/>
            <a:ext cx="18288000" cy="685800"/>
            <a:chOff x="0" y="0"/>
            <a:chExt cx="24384000" cy="914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914400"/>
            </a:xfrm>
            <a:custGeom>
              <a:avLst/>
              <a:gdLst/>
              <a:ahLst/>
              <a:cxnLst/>
              <a:rect l="l" t="t" r="r" b="b"/>
              <a:pathLst>
                <a:path w="24384000" h="914400">
                  <a:moveTo>
                    <a:pt x="0" y="0"/>
                  </a:moveTo>
                  <a:lnTo>
                    <a:pt x="24384000" y="0"/>
                  </a:lnTo>
                  <a:lnTo>
                    <a:pt x="24384000" y="914400"/>
                  </a:lnTo>
                  <a:lnTo>
                    <a:pt x="0" y="914400"/>
                  </a:lnTo>
                  <a:close/>
                </a:path>
              </a:pathLst>
            </a:custGeom>
            <a:solidFill>
              <a:srgbClr val="BD582C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9501474"/>
            <a:ext cx="18288002" cy="98997"/>
            <a:chOff x="0" y="0"/>
            <a:chExt cx="24384002" cy="13199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1953"/>
            </a:xfrm>
            <a:custGeom>
              <a:avLst/>
              <a:gdLst/>
              <a:ahLst/>
              <a:cxnLst/>
              <a:rect l="l" t="t" r="r" b="b"/>
              <a:pathLst>
                <a:path w="24384000" h="131953">
                  <a:moveTo>
                    <a:pt x="0" y="0"/>
                  </a:moveTo>
                  <a:lnTo>
                    <a:pt x="24384000" y="0"/>
                  </a:lnTo>
                  <a:lnTo>
                    <a:pt x="24384000" y="131953"/>
                  </a:lnTo>
                  <a:lnTo>
                    <a:pt x="0" y="131953"/>
                  </a:lnTo>
                  <a:close/>
                </a:path>
              </a:pathLst>
            </a:custGeom>
            <a:solidFill>
              <a:srgbClr val="E48312"/>
            </a:solidFill>
          </p:spPr>
        </p:sp>
      </p:grpSp>
      <p:sp>
        <p:nvSpPr>
          <p:cNvPr id="6" name="AutoShape 6"/>
          <p:cNvSpPr/>
          <p:nvPr/>
        </p:nvSpPr>
        <p:spPr>
          <a:xfrm rot="2188">
            <a:off x="1785534" y="2606767"/>
            <a:ext cx="14959968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>
            <a:off x="1607943" y="507690"/>
            <a:ext cx="5283508" cy="1800612"/>
          </a:xfrm>
          <a:custGeom>
            <a:avLst/>
            <a:gdLst/>
            <a:ahLst/>
            <a:cxnLst/>
            <a:rect l="l" t="t" r="r" b="b"/>
            <a:pathLst>
              <a:path w="5283508" h="1800612">
                <a:moveTo>
                  <a:pt x="0" y="0"/>
                </a:moveTo>
                <a:lnTo>
                  <a:pt x="5283509" y="0"/>
                </a:lnTo>
                <a:lnTo>
                  <a:pt x="5283509" y="1800612"/>
                </a:lnTo>
                <a:lnTo>
                  <a:pt x="0" y="18006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4688" r="-14688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860301" y="507690"/>
            <a:ext cx="6006918" cy="1800612"/>
          </a:xfrm>
          <a:custGeom>
            <a:avLst/>
            <a:gdLst/>
            <a:ahLst/>
            <a:cxnLst/>
            <a:rect l="l" t="t" r="r" b="b"/>
            <a:pathLst>
              <a:path w="6006918" h="1800612">
                <a:moveTo>
                  <a:pt x="0" y="0"/>
                </a:moveTo>
                <a:lnTo>
                  <a:pt x="6006919" y="0"/>
                </a:lnTo>
                <a:lnTo>
                  <a:pt x="6006919" y="1800612"/>
                </a:lnTo>
                <a:lnTo>
                  <a:pt x="0" y="18006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824" b="-824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07943" y="507690"/>
            <a:ext cx="5283508" cy="1686870"/>
          </a:xfrm>
          <a:custGeom>
            <a:avLst/>
            <a:gdLst/>
            <a:ahLst/>
            <a:cxnLst/>
            <a:rect l="l" t="t" r="r" b="b"/>
            <a:pathLst>
              <a:path w="5283508" h="1686870">
                <a:moveTo>
                  <a:pt x="0" y="0"/>
                </a:moveTo>
                <a:lnTo>
                  <a:pt x="5283509" y="0"/>
                </a:lnTo>
                <a:lnTo>
                  <a:pt x="5283509" y="1686870"/>
                </a:lnTo>
                <a:lnTo>
                  <a:pt x="0" y="16868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602" r="-10602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931598" y="2983005"/>
            <a:ext cx="13714787" cy="5958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7"/>
              </a:lnSpc>
            </a:pPr>
            <a:r>
              <a:rPr lang="en-US" sz="4399" b="1" spc="-105">
                <a:solidFill>
                  <a:srgbClr val="F09C06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Środki własne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534703" y="7096780"/>
            <a:ext cx="6037879" cy="18407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96"/>
              </a:lnSpc>
            </a:pPr>
            <a:r>
              <a:rPr lang="en-US" sz="2775" spc="25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środki</a:t>
            </a:r>
            <a:r>
              <a:rPr lang="en-US" sz="2775" spc="25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775" spc="25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pozyskane</a:t>
            </a:r>
            <a:r>
              <a:rPr lang="en-US" sz="2775" spc="25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z </a:t>
            </a:r>
            <a:r>
              <a:rPr lang="en-US" sz="2775" spc="25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Europejskiego</a:t>
            </a:r>
            <a:r>
              <a:rPr lang="en-US" sz="2775" spc="25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775" spc="25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Funduszu</a:t>
            </a:r>
            <a:r>
              <a:rPr lang="en-US" sz="2775" spc="25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775" spc="25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Społecznego</a:t>
            </a:r>
            <a:r>
              <a:rPr lang="en-US" sz="2775" spc="25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775" spc="25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stosownie</a:t>
            </a:r>
            <a:r>
              <a:rPr lang="en-US" sz="2775" spc="25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do                                         </a:t>
            </a:r>
            <a:r>
              <a:rPr lang="en-US" sz="2775" spc="25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postanowień</a:t>
            </a:r>
            <a:r>
              <a:rPr lang="en-US" sz="2775" spc="25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775" spc="25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Regionalnych</a:t>
            </a:r>
            <a:r>
              <a:rPr lang="en-US" sz="2775" spc="25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775" spc="25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Programów</a:t>
            </a:r>
            <a:r>
              <a:rPr lang="en-US" sz="2775" spc="25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775" spc="25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Operacyjnych</a:t>
            </a:r>
            <a:r>
              <a:rPr lang="en-US" sz="2775" spc="25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.    </a:t>
            </a:r>
          </a:p>
        </p:txBody>
      </p:sp>
      <p:sp>
        <p:nvSpPr>
          <p:cNvPr id="12" name="Freeform 12"/>
          <p:cNvSpPr/>
          <p:nvPr/>
        </p:nvSpPr>
        <p:spPr>
          <a:xfrm>
            <a:off x="5534703" y="2308302"/>
            <a:ext cx="6508576" cy="4503327"/>
          </a:xfrm>
          <a:custGeom>
            <a:avLst/>
            <a:gdLst/>
            <a:ahLst/>
            <a:cxnLst/>
            <a:rect l="l" t="t" r="r" b="b"/>
            <a:pathLst>
              <a:path w="6508576" h="4503327">
                <a:moveTo>
                  <a:pt x="0" y="0"/>
                </a:moveTo>
                <a:lnTo>
                  <a:pt x="6508576" y="0"/>
                </a:lnTo>
                <a:lnTo>
                  <a:pt x="6508576" y="4503327"/>
                </a:lnTo>
                <a:lnTo>
                  <a:pt x="0" y="45033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2428998" y="4585975"/>
            <a:ext cx="3926812" cy="828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sz="2700" spc="25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środki z budżetu samorządu terytorialnego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163687" y="4540233"/>
            <a:ext cx="3784767" cy="828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sz="2700" spc="25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Środki pochodzące z wpłat beneficjentów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9601200"/>
            <a:ext cx="18288000" cy="685800"/>
            <a:chOff x="0" y="0"/>
            <a:chExt cx="24384000" cy="914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914400"/>
            </a:xfrm>
            <a:custGeom>
              <a:avLst/>
              <a:gdLst/>
              <a:ahLst/>
              <a:cxnLst/>
              <a:rect l="l" t="t" r="r" b="b"/>
              <a:pathLst>
                <a:path w="24384000" h="914400">
                  <a:moveTo>
                    <a:pt x="0" y="0"/>
                  </a:moveTo>
                  <a:lnTo>
                    <a:pt x="24384000" y="0"/>
                  </a:lnTo>
                  <a:lnTo>
                    <a:pt x="24384000" y="914400"/>
                  </a:lnTo>
                  <a:lnTo>
                    <a:pt x="0" y="914400"/>
                  </a:lnTo>
                  <a:close/>
                </a:path>
              </a:pathLst>
            </a:custGeom>
            <a:solidFill>
              <a:srgbClr val="BD582C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9501474"/>
            <a:ext cx="18288002" cy="98997"/>
            <a:chOff x="0" y="0"/>
            <a:chExt cx="24384002" cy="13199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1953"/>
            </a:xfrm>
            <a:custGeom>
              <a:avLst/>
              <a:gdLst/>
              <a:ahLst/>
              <a:cxnLst/>
              <a:rect l="l" t="t" r="r" b="b"/>
              <a:pathLst>
                <a:path w="24384000" h="131953">
                  <a:moveTo>
                    <a:pt x="0" y="0"/>
                  </a:moveTo>
                  <a:lnTo>
                    <a:pt x="24384000" y="0"/>
                  </a:lnTo>
                  <a:lnTo>
                    <a:pt x="24384000" y="131953"/>
                  </a:lnTo>
                  <a:lnTo>
                    <a:pt x="0" y="131953"/>
                  </a:lnTo>
                  <a:close/>
                </a:path>
              </a:pathLst>
            </a:custGeom>
            <a:solidFill>
              <a:srgbClr val="E48312"/>
            </a:solidFill>
          </p:spPr>
        </p:sp>
      </p:grpSp>
      <p:sp>
        <p:nvSpPr>
          <p:cNvPr id="6" name="AutoShape 6"/>
          <p:cNvSpPr/>
          <p:nvPr/>
        </p:nvSpPr>
        <p:spPr>
          <a:xfrm rot="2188">
            <a:off x="1785534" y="2606767"/>
            <a:ext cx="14959968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>
            <a:off x="1607943" y="507690"/>
            <a:ext cx="5632478" cy="1800612"/>
          </a:xfrm>
          <a:custGeom>
            <a:avLst/>
            <a:gdLst/>
            <a:ahLst/>
            <a:cxnLst/>
            <a:rect l="l" t="t" r="r" b="b"/>
            <a:pathLst>
              <a:path w="5632478" h="1800612">
                <a:moveTo>
                  <a:pt x="0" y="0"/>
                </a:moveTo>
                <a:lnTo>
                  <a:pt x="5632478" y="0"/>
                </a:lnTo>
                <a:lnTo>
                  <a:pt x="5632478" y="1800612"/>
                </a:lnTo>
                <a:lnTo>
                  <a:pt x="0" y="1800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778" r="-7582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328245" y="507690"/>
            <a:ext cx="5931055" cy="1800612"/>
          </a:xfrm>
          <a:custGeom>
            <a:avLst/>
            <a:gdLst/>
            <a:ahLst/>
            <a:cxnLst/>
            <a:rect l="l" t="t" r="r" b="b"/>
            <a:pathLst>
              <a:path w="5931055" h="1800612">
                <a:moveTo>
                  <a:pt x="0" y="0"/>
                </a:moveTo>
                <a:lnTo>
                  <a:pt x="5931055" y="0"/>
                </a:lnTo>
                <a:lnTo>
                  <a:pt x="5931055" y="1800612"/>
                </a:lnTo>
                <a:lnTo>
                  <a:pt x="0" y="18006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82" b="-182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506364" y="2860130"/>
            <a:ext cx="13669758" cy="550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81"/>
              </a:lnSpc>
            </a:pPr>
            <a:r>
              <a:rPr lang="en-US" sz="4099" b="1" spc="-110">
                <a:solidFill>
                  <a:srgbClr val="E48312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Dni i godziny otwarcia placówki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630702" y="4930204"/>
            <a:ext cx="4114798" cy="4114798"/>
          </a:xfrm>
          <a:prstGeom prst="rect">
            <a:avLst/>
          </a:prstGeom>
        </p:spPr>
      </p:pic>
      <p:sp>
        <p:nvSpPr>
          <p:cNvPr id="11" name="Freeform 11"/>
          <p:cNvSpPr/>
          <p:nvPr/>
        </p:nvSpPr>
        <p:spPr>
          <a:xfrm>
            <a:off x="14924860" y="2672779"/>
            <a:ext cx="3363142" cy="3068867"/>
          </a:xfrm>
          <a:custGeom>
            <a:avLst/>
            <a:gdLst/>
            <a:ahLst/>
            <a:cxnLst/>
            <a:rect l="l" t="t" r="r" b="b"/>
            <a:pathLst>
              <a:path w="3363142" h="3068867">
                <a:moveTo>
                  <a:pt x="0" y="0"/>
                </a:moveTo>
                <a:lnTo>
                  <a:pt x="3363142" y="0"/>
                </a:lnTo>
                <a:lnTo>
                  <a:pt x="3363142" y="3068867"/>
                </a:lnTo>
                <a:lnTo>
                  <a:pt x="0" y="30688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667244" y="4001606"/>
            <a:ext cx="10890996" cy="49651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97216" lvl="1" indent="-298608" algn="l">
              <a:lnSpc>
                <a:spcPts val="3563"/>
              </a:lnSpc>
              <a:buFont typeface="Arial"/>
              <a:buChar char="•"/>
            </a:pPr>
            <a:r>
              <a:rPr lang="en-US" sz="3299" spc="29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Placówka</a:t>
            </a:r>
            <a:r>
              <a:rPr lang="en-US" sz="3299" spc="29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299" spc="29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działająca</a:t>
            </a:r>
            <a:r>
              <a:rPr lang="en-US" sz="3299" spc="29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w </a:t>
            </a:r>
            <a:r>
              <a:rPr lang="en-US" sz="3299" spc="29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formie</a:t>
            </a:r>
            <a:r>
              <a:rPr lang="en-US" sz="3299" spc="29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299" spc="29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Dziennego</a:t>
            </a:r>
            <a:r>
              <a:rPr lang="en-US" sz="3299" spc="29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299" spc="29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Domu</a:t>
            </a:r>
            <a:r>
              <a:rPr lang="en-US" sz="3299" spc="29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„Senior+” </a:t>
            </a:r>
            <a:r>
              <a:rPr lang="en-US" sz="3299" spc="29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powinna</a:t>
            </a:r>
            <a:r>
              <a:rPr lang="en-US" sz="3299" spc="29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299" spc="29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zapewnić</a:t>
            </a:r>
            <a:r>
              <a:rPr lang="en-US" sz="3299" spc="29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co </a:t>
            </a:r>
            <a:r>
              <a:rPr lang="en-US" sz="3299" spc="29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najmniej</a:t>
            </a:r>
            <a:r>
              <a:rPr lang="en-US" sz="3299" spc="29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299" b="1" u="sng" spc="29" dirty="0">
                <a:solidFill>
                  <a:srgbClr val="E48312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8-godzinną </a:t>
            </a:r>
            <a:r>
              <a:rPr lang="en-US" sz="3299" b="1" u="sng" spc="29" dirty="0" err="1">
                <a:solidFill>
                  <a:srgbClr val="E48312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ofertę</a:t>
            </a:r>
            <a:r>
              <a:rPr lang="en-US" sz="3299" b="1" u="sng" spc="29" dirty="0">
                <a:solidFill>
                  <a:srgbClr val="E48312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 </a:t>
            </a:r>
            <a:r>
              <a:rPr lang="en-US" sz="3299" b="1" u="sng" spc="29" dirty="0" err="1">
                <a:solidFill>
                  <a:srgbClr val="E48312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usług</a:t>
            </a:r>
            <a:r>
              <a:rPr lang="en-US" sz="3299" b="1" u="sng" spc="29" dirty="0">
                <a:solidFill>
                  <a:srgbClr val="E48312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 w </a:t>
            </a:r>
            <a:r>
              <a:rPr lang="en-US" sz="3299" b="1" u="sng" spc="29" dirty="0" err="1">
                <a:solidFill>
                  <a:srgbClr val="E48312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dniach</a:t>
            </a:r>
            <a:r>
              <a:rPr lang="en-US" sz="3299" b="1" u="sng" spc="29" dirty="0">
                <a:solidFill>
                  <a:srgbClr val="E48312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 od </a:t>
            </a:r>
            <a:r>
              <a:rPr lang="en-US" sz="3299" b="1" u="sng" spc="29" dirty="0" err="1">
                <a:solidFill>
                  <a:srgbClr val="E48312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poniedziałku</a:t>
            </a:r>
            <a:r>
              <a:rPr lang="en-US" sz="3299" b="1" u="sng" spc="29" dirty="0">
                <a:solidFill>
                  <a:srgbClr val="E48312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 do </a:t>
            </a:r>
            <a:r>
              <a:rPr lang="en-US" sz="3299" b="1" u="sng" spc="29" dirty="0" err="1">
                <a:solidFill>
                  <a:srgbClr val="E48312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piątku</a:t>
            </a:r>
            <a:r>
              <a:rPr lang="en-US" sz="3299" b="1" u="sng" spc="29" dirty="0">
                <a:solidFill>
                  <a:srgbClr val="E48312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 (40 </a:t>
            </a:r>
            <a:r>
              <a:rPr lang="en-US" sz="3299" b="1" u="sng" spc="29" dirty="0" err="1">
                <a:solidFill>
                  <a:srgbClr val="E48312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godzin</a:t>
            </a:r>
            <a:r>
              <a:rPr lang="en-US" sz="3299" b="1" u="sng" spc="29" dirty="0">
                <a:solidFill>
                  <a:srgbClr val="E48312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 </a:t>
            </a:r>
            <a:r>
              <a:rPr lang="en-US" sz="3299" b="1" u="sng" spc="29" dirty="0" err="1">
                <a:solidFill>
                  <a:srgbClr val="E48312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tygodniowo</a:t>
            </a:r>
            <a:r>
              <a:rPr lang="en-US" sz="3299" b="1" u="sng" spc="29" dirty="0">
                <a:solidFill>
                  <a:srgbClr val="E48312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)</a:t>
            </a:r>
            <a:r>
              <a:rPr lang="en-US" sz="3299" spc="29" dirty="0">
                <a:solidFill>
                  <a:srgbClr val="E48312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.</a:t>
            </a:r>
            <a:r>
              <a:rPr lang="en-US" sz="3299" spc="29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</a:p>
          <a:p>
            <a:pPr algn="l">
              <a:lnSpc>
                <a:spcPts val="3563"/>
              </a:lnSpc>
            </a:pPr>
            <a:endParaRPr lang="en-US" sz="3299" spc="29" dirty="0">
              <a:solidFill>
                <a:srgbClr val="404040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  <a:p>
            <a:pPr marL="597216" lvl="1" indent="-298608" algn="l">
              <a:lnSpc>
                <a:spcPts val="3563"/>
              </a:lnSpc>
              <a:buFont typeface="Arial"/>
              <a:buChar char="•"/>
            </a:pPr>
            <a:r>
              <a:rPr lang="en-US" sz="3299" spc="29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Klub Senior+ </a:t>
            </a:r>
            <a:r>
              <a:rPr lang="en-US" sz="3299" spc="29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powinien</a:t>
            </a:r>
            <a:r>
              <a:rPr lang="en-US" sz="3299" spc="29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299" spc="29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zapewniać</a:t>
            </a:r>
            <a:r>
              <a:rPr lang="en-US" sz="3299" spc="29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299" spc="29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tygodniowo</a:t>
            </a:r>
            <a:r>
              <a:rPr lang="en-US" sz="3299" spc="29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299" b="1" spc="29" dirty="0">
                <a:solidFill>
                  <a:srgbClr val="E48312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co </a:t>
            </a:r>
            <a:r>
              <a:rPr lang="en-US" sz="3299" b="1" spc="29" dirty="0" err="1">
                <a:solidFill>
                  <a:srgbClr val="E48312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najmniej</a:t>
            </a:r>
            <a:r>
              <a:rPr lang="en-US" sz="3299" b="1" spc="29" dirty="0">
                <a:solidFill>
                  <a:srgbClr val="E48312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 20-godzinną </a:t>
            </a:r>
            <a:r>
              <a:rPr lang="en-US" sz="3299" b="1" spc="29" dirty="0" err="1">
                <a:solidFill>
                  <a:srgbClr val="E48312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ofertę</a:t>
            </a:r>
            <a:r>
              <a:rPr lang="en-US" sz="3299" b="1" spc="29" dirty="0">
                <a:solidFill>
                  <a:srgbClr val="E48312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 </a:t>
            </a:r>
            <a:r>
              <a:rPr lang="en-US" sz="3299" b="1" spc="29" dirty="0" err="1">
                <a:solidFill>
                  <a:srgbClr val="E48312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usług</a:t>
            </a:r>
            <a:r>
              <a:rPr lang="en-US" sz="3299" spc="29" dirty="0">
                <a:solidFill>
                  <a:srgbClr val="E48312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.  </a:t>
            </a:r>
          </a:p>
          <a:p>
            <a:pPr algn="l">
              <a:lnSpc>
                <a:spcPts val="3563"/>
              </a:lnSpc>
            </a:pPr>
            <a:endParaRPr lang="en-US" sz="3299" spc="29" dirty="0">
              <a:solidFill>
                <a:srgbClr val="E48312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  <a:p>
            <a:pPr marL="597216" lvl="1" indent="-298608" algn="l">
              <a:lnSpc>
                <a:spcPts val="3563"/>
              </a:lnSpc>
              <a:buFont typeface="Arial"/>
              <a:buChar char="•"/>
            </a:pPr>
            <a:r>
              <a:rPr lang="en-US" sz="3299" b="1" u="sng" spc="30" dirty="0" err="1">
                <a:solidFill>
                  <a:srgbClr val="E48312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Uwaga</a:t>
            </a:r>
            <a:r>
              <a:rPr lang="en-US" sz="3299" spc="30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: </a:t>
            </a:r>
            <a:r>
              <a:rPr lang="en-US" sz="3299" spc="30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Szczegółowe</a:t>
            </a:r>
            <a:r>
              <a:rPr lang="en-US" sz="3299" spc="30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299" spc="30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warunki</a:t>
            </a:r>
            <a:r>
              <a:rPr lang="en-US" sz="3299" spc="30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299" spc="30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realizacji</a:t>
            </a:r>
            <a:r>
              <a:rPr lang="en-US" sz="3299" spc="30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, </a:t>
            </a:r>
            <a:r>
              <a:rPr lang="en-US" sz="3299" spc="30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finansowania</a:t>
            </a:r>
            <a:r>
              <a:rPr lang="en-US" sz="3299" spc="30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299" spc="30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i</a:t>
            </a:r>
            <a:r>
              <a:rPr lang="en-US" sz="3299" spc="30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299" spc="30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rozliczania</a:t>
            </a:r>
            <a:r>
              <a:rPr lang="en-US" sz="3299" spc="30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299" spc="30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zadania</a:t>
            </a:r>
            <a:r>
              <a:rPr lang="en-US" sz="3299" spc="30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299" spc="30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publicznego</a:t>
            </a:r>
            <a:r>
              <a:rPr lang="en-US" sz="3299" spc="30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299" spc="30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reguluje</a:t>
            </a:r>
            <a:r>
              <a:rPr lang="en-US" sz="3299" spc="30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299" spc="30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Porozumienie</a:t>
            </a:r>
            <a:r>
              <a:rPr lang="en-US" sz="3299" spc="30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299" spc="30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zawarte</a:t>
            </a:r>
            <a:r>
              <a:rPr lang="en-US" sz="3299" spc="30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299" spc="30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pomiędzy</a:t>
            </a:r>
            <a:r>
              <a:rPr lang="en-US" sz="3299" spc="30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299" spc="30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Wojewodą</a:t>
            </a:r>
            <a:r>
              <a:rPr lang="en-US" sz="3299" spc="30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a </a:t>
            </a:r>
            <a:r>
              <a:rPr lang="en-US" sz="3299" spc="30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Oferentem</a:t>
            </a:r>
            <a:r>
              <a:rPr lang="en-US" sz="3299" spc="30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!</a:t>
            </a:r>
          </a:p>
          <a:p>
            <a:pPr marL="597216" lvl="1" indent="-298608" algn="l">
              <a:lnSpc>
                <a:spcPts val="3563"/>
              </a:lnSpc>
            </a:pPr>
            <a:endParaRPr lang="en-US" sz="3299" spc="30" dirty="0">
              <a:solidFill>
                <a:srgbClr val="404040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9601200"/>
            <a:ext cx="18288000" cy="685800"/>
            <a:chOff x="0" y="0"/>
            <a:chExt cx="24384000" cy="914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914400"/>
            </a:xfrm>
            <a:custGeom>
              <a:avLst/>
              <a:gdLst/>
              <a:ahLst/>
              <a:cxnLst/>
              <a:rect l="l" t="t" r="r" b="b"/>
              <a:pathLst>
                <a:path w="24384000" h="914400">
                  <a:moveTo>
                    <a:pt x="0" y="0"/>
                  </a:moveTo>
                  <a:lnTo>
                    <a:pt x="24384000" y="0"/>
                  </a:lnTo>
                  <a:lnTo>
                    <a:pt x="24384000" y="914400"/>
                  </a:lnTo>
                  <a:lnTo>
                    <a:pt x="0" y="914400"/>
                  </a:lnTo>
                  <a:close/>
                </a:path>
              </a:pathLst>
            </a:custGeom>
            <a:solidFill>
              <a:srgbClr val="BD582C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9501474"/>
            <a:ext cx="18288002" cy="98997"/>
            <a:chOff x="0" y="0"/>
            <a:chExt cx="24384002" cy="13199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1953"/>
            </a:xfrm>
            <a:custGeom>
              <a:avLst/>
              <a:gdLst/>
              <a:ahLst/>
              <a:cxnLst/>
              <a:rect l="l" t="t" r="r" b="b"/>
              <a:pathLst>
                <a:path w="24384000" h="131953">
                  <a:moveTo>
                    <a:pt x="0" y="0"/>
                  </a:moveTo>
                  <a:lnTo>
                    <a:pt x="24384000" y="0"/>
                  </a:lnTo>
                  <a:lnTo>
                    <a:pt x="24384000" y="131953"/>
                  </a:lnTo>
                  <a:lnTo>
                    <a:pt x="0" y="131953"/>
                  </a:lnTo>
                  <a:close/>
                </a:path>
              </a:pathLst>
            </a:custGeom>
            <a:solidFill>
              <a:srgbClr val="E48312"/>
            </a:solidFill>
          </p:spPr>
        </p:sp>
      </p:grpSp>
      <p:sp>
        <p:nvSpPr>
          <p:cNvPr id="6" name="AutoShape 6"/>
          <p:cNvSpPr/>
          <p:nvPr/>
        </p:nvSpPr>
        <p:spPr>
          <a:xfrm rot="2188">
            <a:off x="1785534" y="2606767"/>
            <a:ext cx="14959968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>
            <a:off x="1607943" y="507690"/>
            <a:ext cx="5283508" cy="1800612"/>
          </a:xfrm>
          <a:custGeom>
            <a:avLst/>
            <a:gdLst/>
            <a:ahLst/>
            <a:cxnLst/>
            <a:rect l="l" t="t" r="r" b="b"/>
            <a:pathLst>
              <a:path w="5283508" h="1800612">
                <a:moveTo>
                  <a:pt x="0" y="0"/>
                </a:moveTo>
                <a:lnTo>
                  <a:pt x="5283509" y="0"/>
                </a:lnTo>
                <a:lnTo>
                  <a:pt x="5283509" y="1800612"/>
                </a:lnTo>
                <a:lnTo>
                  <a:pt x="0" y="1800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88" r="-14688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558240" y="507690"/>
            <a:ext cx="4914493" cy="1800612"/>
          </a:xfrm>
          <a:custGeom>
            <a:avLst/>
            <a:gdLst/>
            <a:ahLst/>
            <a:cxnLst/>
            <a:rect l="l" t="t" r="r" b="b"/>
            <a:pathLst>
              <a:path w="4914493" h="1800612">
                <a:moveTo>
                  <a:pt x="0" y="0"/>
                </a:moveTo>
                <a:lnTo>
                  <a:pt x="4914493" y="0"/>
                </a:lnTo>
                <a:lnTo>
                  <a:pt x="4914493" y="1800612"/>
                </a:lnTo>
                <a:lnTo>
                  <a:pt x="0" y="18006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20245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07943" y="507690"/>
            <a:ext cx="5662823" cy="1800612"/>
          </a:xfrm>
          <a:custGeom>
            <a:avLst/>
            <a:gdLst/>
            <a:ahLst/>
            <a:cxnLst/>
            <a:rect l="l" t="t" r="r" b="b"/>
            <a:pathLst>
              <a:path w="5662823" h="1800612">
                <a:moveTo>
                  <a:pt x="0" y="0"/>
                </a:moveTo>
                <a:lnTo>
                  <a:pt x="5662823" y="0"/>
                </a:lnTo>
                <a:lnTo>
                  <a:pt x="5662823" y="1800612"/>
                </a:lnTo>
                <a:lnTo>
                  <a:pt x="0" y="1800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704" r="-7006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325255" y="507690"/>
            <a:ext cx="6034857" cy="1800612"/>
          </a:xfrm>
          <a:custGeom>
            <a:avLst/>
            <a:gdLst/>
            <a:ahLst/>
            <a:cxnLst/>
            <a:rect l="l" t="t" r="r" b="b"/>
            <a:pathLst>
              <a:path w="6034857" h="1800612">
                <a:moveTo>
                  <a:pt x="0" y="0"/>
                </a:moveTo>
                <a:lnTo>
                  <a:pt x="6034857" y="0"/>
                </a:lnTo>
                <a:lnTo>
                  <a:pt x="6034857" y="1800612"/>
                </a:lnTo>
                <a:lnTo>
                  <a:pt x="0" y="18006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061" b="-1061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821480" y="3597783"/>
            <a:ext cx="17130520" cy="63463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63"/>
              </a:lnSpc>
            </a:pPr>
            <a:r>
              <a:rPr lang="en-US" sz="3299" spc="29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W </a:t>
            </a:r>
            <a:r>
              <a:rPr lang="en-US" sz="3299" spc="29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ofercie</a:t>
            </a:r>
            <a:r>
              <a:rPr lang="en-US" sz="3299" spc="29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299" spc="29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realizacji</a:t>
            </a:r>
            <a:r>
              <a:rPr lang="en-US" sz="3299" spc="29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299" spc="29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zadania</a:t>
            </a:r>
            <a:r>
              <a:rPr lang="en-US" sz="3299" spc="29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299" spc="29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należy</a:t>
            </a:r>
            <a:r>
              <a:rPr lang="en-US" sz="3299" spc="29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299" spc="29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wykazać</a:t>
            </a:r>
            <a:r>
              <a:rPr lang="en-US" sz="3299" spc="29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299" spc="29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szczegółowo</a:t>
            </a:r>
            <a:r>
              <a:rPr lang="en-US" sz="3299" spc="29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299" spc="29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zakres</a:t>
            </a:r>
            <a:r>
              <a:rPr lang="en-US" sz="3299" spc="29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299" spc="29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realizowanych</a:t>
            </a:r>
            <a:r>
              <a:rPr lang="en-US" sz="3299" spc="29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299" spc="29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usług</a:t>
            </a:r>
            <a:r>
              <a:rPr lang="en-US" sz="3299" spc="29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299" spc="29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na</a:t>
            </a:r>
            <a:r>
              <a:rPr lang="en-US" sz="3299" spc="29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299" spc="29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rzecz</a:t>
            </a:r>
            <a:r>
              <a:rPr lang="en-US" sz="3299" spc="29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299" spc="29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seniorów</a:t>
            </a:r>
            <a:r>
              <a:rPr lang="en-US" sz="3299" spc="29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, </a:t>
            </a:r>
            <a:r>
              <a:rPr lang="en-US" sz="3299" spc="29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jak</a:t>
            </a:r>
            <a:r>
              <a:rPr lang="en-US" sz="3299" spc="29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299" spc="29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również</a:t>
            </a:r>
            <a:r>
              <a:rPr lang="en-US" sz="3299" spc="29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299" spc="29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wskazać</a:t>
            </a:r>
            <a:r>
              <a:rPr lang="en-US" sz="3299" spc="29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299" spc="29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kadrę</a:t>
            </a:r>
            <a:r>
              <a:rPr lang="en-US" sz="3299" spc="29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299" spc="29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odpowiedzialną</a:t>
            </a:r>
            <a:r>
              <a:rPr lang="en-US" sz="3299" spc="29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za ich </a:t>
            </a:r>
            <a:r>
              <a:rPr lang="en-US" sz="3299" spc="29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świadczenie</a:t>
            </a:r>
            <a:r>
              <a:rPr lang="en-US" sz="3299" spc="29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.</a:t>
            </a:r>
          </a:p>
          <a:p>
            <a:pPr algn="l">
              <a:lnSpc>
                <a:spcPts val="3563"/>
              </a:lnSpc>
            </a:pPr>
            <a:endParaRPr lang="en-US" sz="3299" spc="29" dirty="0">
              <a:solidFill>
                <a:srgbClr val="404040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  <a:p>
            <a:pPr algn="l">
              <a:lnSpc>
                <a:spcPts val="3563"/>
              </a:lnSpc>
            </a:pPr>
            <a:r>
              <a:rPr lang="en-US" sz="3299" spc="29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Zakres</a:t>
            </a:r>
            <a:r>
              <a:rPr lang="en-US" sz="3299" spc="29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299" spc="29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realizowanych</a:t>
            </a:r>
            <a:r>
              <a:rPr lang="en-US" sz="3299" spc="29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299" spc="29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usług</a:t>
            </a:r>
            <a:r>
              <a:rPr lang="en-US" sz="3299" spc="29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299" spc="29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wskazanych</a:t>
            </a:r>
            <a:r>
              <a:rPr lang="en-US" sz="3299" spc="29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w </a:t>
            </a:r>
            <a:r>
              <a:rPr lang="en-US" sz="3299" spc="29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Programie</a:t>
            </a:r>
            <a:r>
              <a:rPr lang="en-US" sz="3299" spc="29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:</a:t>
            </a:r>
          </a:p>
          <a:p>
            <a:pPr algn="l">
              <a:lnSpc>
                <a:spcPts val="3563"/>
              </a:lnSpc>
            </a:pPr>
            <a:endParaRPr lang="en-US" sz="3299" spc="29" dirty="0">
              <a:solidFill>
                <a:srgbClr val="404040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  <a:p>
            <a:pPr marL="597216" lvl="1" indent="-298608" algn="l">
              <a:lnSpc>
                <a:spcPts val="3563"/>
              </a:lnSpc>
              <a:buFont typeface="Arial"/>
              <a:buChar char="•"/>
            </a:pPr>
            <a:r>
              <a:rPr lang="en-US" sz="3299" b="1" spc="30" dirty="0" err="1">
                <a:solidFill>
                  <a:srgbClr val="40404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socjalne</a:t>
            </a:r>
            <a:r>
              <a:rPr lang="en-US" sz="3299" spc="30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, w </a:t>
            </a:r>
            <a:r>
              <a:rPr lang="en-US" sz="3299" spc="30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tym</a:t>
            </a:r>
            <a:r>
              <a:rPr lang="en-US" sz="3299" spc="30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299" spc="30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posiłek</a:t>
            </a:r>
            <a:r>
              <a:rPr lang="en-US" sz="3299" spc="30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, w </a:t>
            </a:r>
            <a:r>
              <a:rPr lang="en-US" sz="3299" spc="30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szczególności</a:t>
            </a:r>
            <a:r>
              <a:rPr lang="en-US" sz="3299" spc="30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299" spc="30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gorący</a:t>
            </a:r>
            <a:r>
              <a:rPr lang="en-US" sz="3299" spc="30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(</a:t>
            </a:r>
            <a:r>
              <a:rPr lang="en-US" sz="3299" spc="30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obowiązkowe</a:t>
            </a:r>
            <a:r>
              <a:rPr lang="en-US" sz="3299" spc="30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w DDS+)</a:t>
            </a:r>
          </a:p>
          <a:p>
            <a:pPr marL="597216" lvl="1" indent="-298608" algn="l">
              <a:lnSpc>
                <a:spcPts val="3563"/>
              </a:lnSpc>
              <a:buFont typeface="Arial"/>
              <a:buChar char="•"/>
            </a:pPr>
            <a:r>
              <a:rPr lang="en-US" sz="3299" b="1" spc="29" dirty="0" err="1">
                <a:solidFill>
                  <a:srgbClr val="40404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edukacyjne</a:t>
            </a:r>
            <a:r>
              <a:rPr lang="en-US" sz="3299" spc="29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(np. </a:t>
            </a:r>
            <a:r>
              <a:rPr lang="en-US" sz="3299" spc="29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warsztaty</a:t>
            </a:r>
            <a:r>
              <a:rPr lang="en-US" sz="3299" spc="29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, </a:t>
            </a:r>
            <a:r>
              <a:rPr lang="en-US" sz="3299" spc="29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pogadanki</a:t>
            </a:r>
            <a:r>
              <a:rPr lang="en-US" sz="3299" spc="29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, </a:t>
            </a:r>
            <a:r>
              <a:rPr lang="en-US" sz="3299" spc="29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wykłady</a:t>
            </a:r>
            <a:r>
              <a:rPr lang="en-US" sz="3299" spc="29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),</a:t>
            </a:r>
          </a:p>
          <a:p>
            <a:pPr marL="597216" lvl="1" indent="-298608" algn="l">
              <a:lnSpc>
                <a:spcPts val="3563"/>
              </a:lnSpc>
              <a:buFont typeface="Arial"/>
              <a:buChar char="•"/>
            </a:pPr>
            <a:r>
              <a:rPr lang="en-US" sz="3299" b="1" spc="30" dirty="0" err="1">
                <a:solidFill>
                  <a:srgbClr val="40404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kulturalno-oświatowe</a:t>
            </a:r>
            <a:r>
              <a:rPr lang="en-US" sz="3299" spc="30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(</a:t>
            </a:r>
            <a:r>
              <a:rPr lang="en-US" sz="3299" spc="30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kino</a:t>
            </a:r>
            <a:r>
              <a:rPr lang="en-US" sz="3299" spc="30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, </a:t>
            </a:r>
            <a:r>
              <a:rPr lang="en-US" sz="3299" spc="30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teatr</a:t>
            </a:r>
            <a:r>
              <a:rPr lang="en-US" sz="3299" spc="30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, </a:t>
            </a:r>
            <a:r>
              <a:rPr lang="en-US" sz="3299" spc="30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imprezy</a:t>
            </a:r>
            <a:r>
              <a:rPr lang="en-US" sz="3299" spc="30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299" spc="30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kulturalne</a:t>
            </a:r>
            <a:r>
              <a:rPr lang="en-US" sz="3299" spc="30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),</a:t>
            </a:r>
          </a:p>
          <a:p>
            <a:pPr marL="597216" lvl="1" indent="-298608" algn="l">
              <a:lnSpc>
                <a:spcPts val="3563"/>
              </a:lnSpc>
              <a:buFont typeface="Arial"/>
              <a:buChar char="•"/>
            </a:pPr>
            <a:r>
              <a:rPr lang="en-US" sz="3299" b="1" spc="30" dirty="0" err="1">
                <a:solidFill>
                  <a:srgbClr val="40404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aktywności</a:t>
            </a:r>
            <a:r>
              <a:rPr lang="en-US" sz="3299" b="1" spc="30" dirty="0">
                <a:solidFill>
                  <a:srgbClr val="40404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 </a:t>
            </a:r>
            <a:r>
              <a:rPr lang="en-US" sz="3299" b="1" spc="30" dirty="0" err="1">
                <a:solidFill>
                  <a:srgbClr val="40404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ruchowej</a:t>
            </a:r>
            <a:r>
              <a:rPr lang="en-US" sz="3299" spc="30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, </a:t>
            </a:r>
            <a:r>
              <a:rPr lang="en-US" sz="3299" spc="30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lub</a:t>
            </a:r>
            <a:r>
              <a:rPr lang="en-US" sz="3299" spc="30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299" spc="30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kinezyterapii</a:t>
            </a:r>
            <a:r>
              <a:rPr lang="en-US" sz="3299" spc="30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, </a:t>
            </a:r>
            <a:r>
              <a:rPr lang="en-US" sz="3299" spc="30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sportowo-rekreacyjne</a:t>
            </a:r>
            <a:r>
              <a:rPr lang="en-US" sz="3299" spc="30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,</a:t>
            </a:r>
          </a:p>
          <a:p>
            <a:pPr marL="597216" lvl="1" indent="-298608" algn="l">
              <a:lnSpc>
                <a:spcPts val="3563"/>
              </a:lnSpc>
              <a:buFont typeface="Arial"/>
              <a:buChar char="•"/>
            </a:pPr>
            <a:r>
              <a:rPr lang="en-US" sz="3299" b="1" spc="30" dirty="0" err="1">
                <a:solidFill>
                  <a:srgbClr val="40404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aktywizujące</a:t>
            </a:r>
            <a:r>
              <a:rPr lang="en-US" sz="3299" b="1" spc="30" dirty="0">
                <a:solidFill>
                  <a:srgbClr val="40404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 </a:t>
            </a:r>
            <a:r>
              <a:rPr lang="en-US" sz="3299" b="1" spc="30" dirty="0" err="1">
                <a:solidFill>
                  <a:srgbClr val="40404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społecznie</a:t>
            </a:r>
            <a:r>
              <a:rPr lang="en-US" sz="3299" b="1" spc="30" dirty="0">
                <a:solidFill>
                  <a:srgbClr val="40404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 </a:t>
            </a:r>
            <a:r>
              <a:rPr lang="en-US" sz="3299" spc="30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(w </a:t>
            </a:r>
            <a:r>
              <a:rPr lang="en-US" sz="3299" spc="30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tym</a:t>
            </a:r>
            <a:r>
              <a:rPr lang="en-US" sz="3299" spc="30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299" spc="30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wolontariat</a:t>
            </a:r>
            <a:r>
              <a:rPr lang="en-US" sz="3299" spc="30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299" spc="30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międzypokoleniowy</a:t>
            </a:r>
            <a:r>
              <a:rPr lang="en-US" sz="3299" spc="30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),</a:t>
            </a:r>
          </a:p>
          <a:p>
            <a:pPr marL="597216" lvl="1" indent="-298608" algn="l">
              <a:lnSpc>
                <a:spcPts val="3563"/>
              </a:lnSpc>
              <a:buFont typeface="Arial"/>
              <a:buChar char="•"/>
            </a:pPr>
            <a:r>
              <a:rPr lang="en-US" sz="3299" b="1" spc="29" dirty="0" err="1">
                <a:solidFill>
                  <a:srgbClr val="40404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terapii</a:t>
            </a:r>
            <a:r>
              <a:rPr lang="en-US" sz="3299" b="1" spc="29" dirty="0">
                <a:solidFill>
                  <a:srgbClr val="40404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 </a:t>
            </a:r>
            <a:r>
              <a:rPr lang="en-US" sz="3299" b="1" spc="29" dirty="0" err="1">
                <a:solidFill>
                  <a:srgbClr val="40404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zajęciowej</a:t>
            </a:r>
            <a:r>
              <a:rPr lang="en-US" sz="3299" b="1" spc="29" dirty="0">
                <a:solidFill>
                  <a:srgbClr val="40404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 </a:t>
            </a:r>
            <a:r>
              <a:rPr lang="en-US" sz="3299" spc="29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(</a:t>
            </a:r>
            <a:r>
              <a:rPr lang="en-US" sz="3299" spc="29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formy</a:t>
            </a:r>
            <a:r>
              <a:rPr lang="en-US" sz="3299" spc="29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299" spc="29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terapii</a:t>
            </a:r>
            <a:r>
              <a:rPr lang="en-US" sz="3299" spc="29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299" spc="29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zależnie</a:t>
            </a:r>
            <a:r>
              <a:rPr lang="en-US" sz="3299" spc="29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od </a:t>
            </a:r>
            <a:r>
              <a:rPr lang="en-US" sz="3299" spc="29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potrzeb</a:t>
            </a:r>
            <a:r>
              <a:rPr lang="en-US" sz="3299" spc="29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),</a:t>
            </a:r>
          </a:p>
          <a:p>
            <a:pPr marL="597216" lvl="1" indent="-298608" algn="l">
              <a:lnSpc>
                <a:spcPts val="3563"/>
              </a:lnSpc>
              <a:buFont typeface="Arial"/>
              <a:buChar char="•"/>
            </a:pPr>
            <a:r>
              <a:rPr lang="en-US" sz="3299" b="1" spc="29" dirty="0" err="1">
                <a:solidFill>
                  <a:srgbClr val="00000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zalecane</a:t>
            </a:r>
            <a:r>
              <a:rPr lang="en-US" sz="3299" b="1" spc="29" dirty="0">
                <a:solidFill>
                  <a:srgbClr val="00000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 </a:t>
            </a:r>
            <a:r>
              <a:rPr lang="en-US" sz="3299" b="1" spc="29" dirty="0" err="1">
                <a:solidFill>
                  <a:srgbClr val="00000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ćwiczenia</a:t>
            </a:r>
            <a:r>
              <a:rPr lang="en-US" sz="3299" b="1" spc="29" dirty="0">
                <a:solidFill>
                  <a:srgbClr val="00000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 </a:t>
            </a:r>
            <a:r>
              <a:rPr lang="en-US" sz="3299" b="1" spc="29" dirty="0" err="1">
                <a:solidFill>
                  <a:srgbClr val="00000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i</a:t>
            </a:r>
            <a:r>
              <a:rPr lang="en-US" sz="3299" b="1" spc="29" dirty="0">
                <a:solidFill>
                  <a:srgbClr val="00000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 </a:t>
            </a:r>
            <a:r>
              <a:rPr lang="en-US" sz="3299" b="1" spc="29" dirty="0" err="1">
                <a:solidFill>
                  <a:srgbClr val="00000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warsztaty</a:t>
            </a:r>
            <a:r>
              <a:rPr lang="en-US" sz="3299" b="1" spc="29" dirty="0">
                <a:solidFill>
                  <a:srgbClr val="00000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 </a:t>
            </a:r>
            <a:r>
              <a:rPr lang="en-US" sz="3299" b="1" spc="29" dirty="0" err="1">
                <a:solidFill>
                  <a:srgbClr val="00000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zmniejszające</a:t>
            </a:r>
            <a:r>
              <a:rPr lang="en-US" sz="3299" b="1" spc="29" dirty="0">
                <a:solidFill>
                  <a:srgbClr val="00000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 </a:t>
            </a:r>
            <a:r>
              <a:rPr lang="en-US" sz="3299" b="1" spc="29" dirty="0" err="1">
                <a:solidFill>
                  <a:srgbClr val="00000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ryzyko</a:t>
            </a:r>
            <a:r>
              <a:rPr lang="en-US" sz="3299" b="1" spc="29" dirty="0">
                <a:solidFill>
                  <a:srgbClr val="00000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 </a:t>
            </a:r>
            <a:r>
              <a:rPr lang="en-US" sz="3299" b="1" spc="29" dirty="0" err="1">
                <a:solidFill>
                  <a:srgbClr val="00000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wystąpienia</a:t>
            </a:r>
            <a:r>
              <a:rPr lang="en-US" sz="3299" b="1" spc="29" dirty="0">
                <a:solidFill>
                  <a:srgbClr val="00000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 </a:t>
            </a:r>
            <a:r>
              <a:rPr lang="en-US" sz="3299" b="1" spc="29" dirty="0" err="1">
                <a:solidFill>
                  <a:srgbClr val="00000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chorób</a:t>
            </a:r>
            <a:r>
              <a:rPr lang="en-US" sz="3299" b="1" spc="29" dirty="0">
                <a:solidFill>
                  <a:srgbClr val="00000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 </a:t>
            </a:r>
            <a:r>
              <a:rPr lang="en-US" sz="3299" b="1" spc="29" dirty="0" err="1">
                <a:solidFill>
                  <a:srgbClr val="00000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otępiennych</a:t>
            </a:r>
            <a:r>
              <a:rPr lang="en-US" sz="3299" b="1" spc="29" dirty="0">
                <a:solidFill>
                  <a:srgbClr val="00000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 </a:t>
            </a:r>
            <a:r>
              <a:rPr lang="en-US" sz="3299" b="1" spc="29" dirty="0" err="1">
                <a:solidFill>
                  <a:srgbClr val="00000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jak</a:t>
            </a:r>
            <a:r>
              <a:rPr lang="en-US" sz="3299" b="1" spc="29" dirty="0">
                <a:solidFill>
                  <a:srgbClr val="00000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 </a:t>
            </a:r>
            <a:r>
              <a:rPr lang="en-US" sz="3299" b="1" spc="29" dirty="0" err="1">
                <a:solidFill>
                  <a:srgbClr val="00000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również</a:t>
            </a:r>
            <a:r>
              <a:rPr lang="en-US" sz="3299" b="1" spc="29" dirty="0">
                <a:solidFill>
                  <a:srgbClr val="00000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 </a:t>
            </a:r>
            <a:r>
              <a:rPr lang="en-US" sz="3299" b="1" spc="29" dirty="0" err="1">
                <a:solidFill>
                  <a:srgbClr val="00000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opóźniających</a:t>
            </a:r>
            <a:r>
              <a:rPr lang="en-US" sz="3299" b="1" spc="29" dirty="0">
                <a:solidFill>
                  <a:srgbClr val="00000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 ich </a:t>
            </a:r>
            <a:r>
              <a:rPr lang="en-US" sz="3299" b="1" spc="29" dirty="0" err="1">
                <a:solidFill>
                  <a:srgbClr val="00000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stopień</a:t>
            </a:r>
            <a:r>
              <a:rPr lang="en-US" sz="3299" b="1" spc="29" dirty="0">
                <a:solidFill>
                  <a:srgbClr val="00000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 </a:t>
            </a:r>
            <a:r>
              <a:rPr lang="en-US" sz="3299" b="1" spc="29" dirty="0" err="1">
                <a:solidFill>
                  <a:srgbClr val="00000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zaawansowania</a:t>
            </a:r>
            <a:r>
              <a:rPr lang="en-US" sz="3299" b="1" spc="29" dirty="0">
                <a:solidFill>
                  <a:srgbClr val="00000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!</a:t>
            </a:r>
          </a:p>
          <a:p>
            <a:pPr algn="l">
              <a:lnSpc>
                <a:spcPts val="3563"/>
              </a:lnSpc>
            </a:pPr>
            <a:endParaRPr lang="en-US" sz="3299" b="1" spc="29" dirty="0">
              <a:solidFill>
                <a:srgbClr val="000000"/>
              </a:solidFill>
              <a:latin typeface="TT Rounds Condensed Bold"/>
              <a:ea typeface="TT Rounds Condensed Bold"/>
              <a:cs typeface="TT Rounds Condensed Bold"/>
              <a:sym typeface="TT Rounds Condensed Bold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7004838" y="7199020"/>
            <a:ext cx="1283162" cy="1199757"/>
          </a:xfrm>
          <a:custGeom>
            <a:avLst/>
            <a:gdLst/>
            <a:ahLst/>
            <a:cxnLst/>
            <a:rect l="l" t="t" r="r" b="b"/>
            <a:pathLst>
              <a:path w="1283162" h="1199757">
                <a:moveTo>
                  <a:pt x="0" y="0"/>
                </a:moveTo>
                <a:lnTo>
                  <a:pt x="1283162" y="0"/>
                </a:lnTo>
                <a:lnTo>
                  <a:pt x="1283162" y="1199757"/>
                </a:lnTo>
                <a:lnTo>
                  <a:pt x="0" y="11997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152039" y="6192617"/>
            <a:ext cx="2161404" cy="2012807"/>
          </a:xfrm>
          <a:custGeom>
            <a:avLst/>
            <a:gdLst/>
            <a:ahLst/>
            <a:cxnLst/>
            <a:rect l="l" t="t" r="r" b="b"/>
            <a:pathLst>
              <a:path w="2161404" h="2012807">
                <a:moveTo>
                  <a:pt x="0" y="0"/>
                </a:moveTo>
                <a:lnTo>
                  <a:pt x="2161404" y="0"/>
                </a:lnTo>
                <a:lnTo>
                  <a:pt x="2161404" y="2012807"/>
                </a:lnTo>
                <a:lnTo>
                  <a:pt x="0" y="20128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6100631" y="4265049"/>
            <a:ext cx="1851369" cy="2319482"/>
          </a:xfrm>
          <a:custGeom>
            <a:avLst/>
            <a:gdLst/>
            <a:ahLst/>
            <a:cxnLst/>
            <a:rect l="l" t="t" r="r" b="b"/>
            <a:pathLst>
              <a:path w="1851369" h="2319482">
                <a:moveTo>
                  <a:pt x="0" y="0"/>
                </a:moveTo>
                <a:lnTo>
                  <a:pt x="1851369" y="0"/>
                </a:lnTo>
                <a:lnTo>
                  <a:pt x="1851369" y="2319482"/>
                </a:lnTo>
                <a:lnTo>
                  <a:pt x="0" y="23194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4015486" y="4041972"/>
            <a:ext cx="1903505" cy="1947320"/>
          </a:xfrm>
          <a:custGeom>
            <a:avLst/>
            <a:gdLst/>
            <a:ahLst/>
            <a:cxnLst/>
            <a:rect l="l" t="t" r="r" b="b"/>
            <a:pathLst>
              <a:path w="1903505" h="1947320">
                <a:moveTo>
                  <a:pt x="0" y="0"/>
                </a:moveTo>
                <a:lnTo>
                  <a:pt x="1903505" y="0"/>
                </a:lnTo>
                <a:lnTo>
                  <a:pt x="1903505" y="1947319"/>
                </a:lnTo>
                <a:lnTo>
                  <a:pt x="0" y="194731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785536" y="2802143"/>
            <a:ext cx="14171987" cy="652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5"/>
              </a:lnSpc>
            </a:pPr>
            <a:r>
              <a:rPr lang="en-US" sz="4799" b="1" spc="-114">
                <a:solidFill>
                  <a:srgbClr val="F09C06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Standard usług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9601200"/>
            <a:ext cx="18288000" cy="685800"/>
            <a:chOff x="0" y="0"/>
            <a:chExt cx="24384000" cy="914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914400"/>
            </a:xfrm>
            <a:custGeom>
              <a:avLst/>
              <a:gdLst/>
              <a:ahLst/>
              <a:cxnLst/>
              <a:rect l="l" t="t" r="r" b="b"/>
              <a:pathLst>
                <a:path w="24384000" h="914400">
                  <a:moveTo>
                    <a:pt x="0" y="0"/>
                  </a:moveTo>
                  <a:lnTo>
                    <a:pt x="24384000" y="0"/>
                  </a:lnTo>
                  <a:lnTo>
                    <a:pt x="24384000" y="914400"/>
                  </a:lnTo>
                  <a:lnTo>
                    <a:pt x="0" y="914400"/>
                  </a:lnTo>
                  <a:close/>
                </a:path>
              </a:pathLst>
            </a:custGeom>
            <a:solidFill>
              <a:srgbClr val="BD582C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9501474"/>
            <a:ext cx="18288002" cy="98997"/>
            <a:chOff x="0" y="0"/>
            <a:chExt cx="24384002" cy="13199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1953"/>
            </a:xfrm>
            <a:custGeom>
              <a:avLst/>
              <a:gdLst/>
              <a:ahLst/>
              <a:cxnLst/>
              <a:rect l="l" t="t" r="r" b="b"/>
              <a:pathLst>
                <a:path w="24384000" h="131953">
                  <a:moveTo>
                    <a:pt x="0" y="0"/>
                  </a:moveTo>
                  <a:lnTo>
                    <a:pt x="24384000" y="0"/>
                  </a:lnTo>
                  <a:lnTo>
                    <a:pt x="24384000" y="131953"/>
                  </a:lnTo>
                  <a:lnTo>
                    <a:pt x="0" y="131953"/>
                  </a:lnTo>
                  <a:close/>
                </a:path>
              </a:pathLst>
            </a:custGeom>
            <a:solidFill>
              <a:srgbClr val="E48312"/>
            </a:solidFill>
          </p:spPr>
        </p:sp>
      </p:grpSp>
      <p:sp>
        <p:nvSpPr>
          <p:cNvPr id="6" name="AutoShape 6"/>
          <p:cNvSpPr/>
          <p:nvPr/>
        </p:nvSpPr>
        <p:spPr>
          <a:xfrm rot="2188">
            <a:off x="1785534" y="2606767"/>
            <a:ext cx="14959968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>
            <a:off x="1607943" y="507690"/>
            <a:ext cx="5283508" cy="1800612"/>
          </a:xfrm>
          <a:custGeom>
            <a:avLst/>
            <a:gdLst/>
            <a:ahLst/>
            <a:cxnLst/>
            <a:rect l="l" t="t" r="r" b="b"/>
            <a:pathLst>
              <a:path w="5283508" h="1800612">
                <a:moveTo>
                  <a:pt x="0" y="0"/>
                </a:moveTo>
                <a:lnTo>
                  <a:pt x="5283509" y="0"/>
                </a:lnTo>
                <a:lnTo>
                  <a:pt x="5283509" y="1800612"/>
                </a:lnTo>
                <a:lnTo>
                  <a:pt x="0" y="1800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88" r="-14688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07943" y="507690"/>
            <a:ext cx="5556615" cy="1800612"/>
          </a:xfrm>
          <a:custGeom>
            <a:avLst/>
            <a:gdLst/>
            <a:ahLst/>
            <a:cxnLst/>
            <a:rect l="l" t="t" r="r" b="b"/>
            <a:pathLst>
              <a:path w="5556615" h="1800612">
                <a:moveTo>
                  <a:pt x="0" y="0"/>
                </a:moveTo>
                <a:lnTo>
                  <a:pt x="5556615" y="0"/>
                </a:lnTo>
                <a:lnTo>
                  <a:pt x="5556615" y="1800612"/>
                </a:lnTo>
                <a:lnTo>
                  <a:pt x="0" y="1800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966" r="-9051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013969" y="507690"/>
            <a:ext cx="5824847" cy="1800612"/>
          </a:xfrm>
          <a:custGeom>
            <a:avLst/>
            <a:gdLst/>
            <a:ahLst/>
            <a:cxnLst/>
            <a:rect l="l" t="t" r="r" b="b"/>
            <a:pathLst>
              <a:path w="5824847" h="1800612">
                <a:moveTo>
                  <a:pt x="0" y="0"/>
                </a:moveTo>
                <a:lnTo>
                  <a:pt x="5824848" y="0"/>
                </a:lnTo>
                <a:lnTo>
                  <a:pt x="5824848" y="1800612"/>
                </a:lnTo>
                <a:lnTo>
                  <a:pt x="0" y="18006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452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507775" y="3544569"/>
            <a:ext cx="12963441" cy="50619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endParaRPr dirty="0"/>
          </a:p>
          <a:p>
            <a:pPr algn="ctr">
              <a:lnSpc>
                <a:spcPts val="4103"/>
              </a:lnSpc>
            </a:pPr>
            <a:r>
              <a:rPr lang="en-US" sz="3799" spc="35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Zapewnienie</a:t>
            </a:r>
            <a:r>
              <a:rPr lang="en-US" sz="3799" spc="35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799" spc="35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posiłku</a:t>
            </a:r>
            <a:r>
              <a:rPr lang="en-US" sz="3799" spc="35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, w </a:t>
            </a:r>
            <a:r>
              <a:rPr lang="en-US" sz="3799" spc="35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szczególności</a:t>
            </a:r>
            <a:r>
              <a:rPr lang="en-US" sz="3799" spc="35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799" b="1" spc="35" dirty="0" err="1">
                <a:solidFill>
                  <a:srgbClr val="40404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gorącego</a:t>
            </a:r>
            <a:r>
              <a:rPr lang="en-US" sz="3799" spc="35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jest </a:t>
            </a:r>
            <a:r>
              <a:rPr lang="en-US" sz="3799" spc="35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bezwzględnym</a:t>
            </a:r>
            <a:r>
              <a:rPr lang="en-US" sz="3799" spc="35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799" spc="35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wymogiem</a:t>
            </a:r>
            <a:r>
              <a:rPr lang="en-US" sz="3799" spc="35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w </a:t>
            </a:r>
            <a:r>
              <a:rPr lang="en-US" sz="3799" spc="35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Dziennym</a:t>
            </a:r>
            <a:r>
              <a:rPr lang="en-US" sz="3799" spc="35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799" spc="35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Domu</a:t>
            </a:r>
            <a:r>
              <a:rPr lang="en-US" sz="3799" spc="35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Senior+.</a:t>
            </a:r>
          </a:p>
          <a:p>
            <a:pPr algn="ctr">
              <a:lnSpc>
                <a:spcPts val="4103"/>
              </a:lnSpc>
            </a:pPr>
            <a:endParaRPr lang="en-US" sz="3799" spc="35" dirty="0">
              <a:solidFill>
                <a:srgbClr val="404040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  <a:p>
            <a:pPr algn="ctr">
              <a:lnSpc>
                <a:spcPts val="4103"/>
              </a:lnSpc>
            </a:pPr>
            <a:r>
              <a:rPr lang="en-US" sz="3799" spc="34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W </a:t>
            </a:r>
            <a:r>
              <a:rPr lang="en-US" sz="3799" spc="34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Klubie</a:t>
            </a:r>
            <a:r>
              <a:rPr lang="en-US" sz="3799" spc="34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799" spc="34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nie</a:t>
            </a:r>
            <a:r>
              <a:rPr lang="en-US" sz="3799" spc="34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jest to </a:t>
            </a:r>
            <a:r>
              <a:rPr lang="en-US" sz="3799" spc="34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warunek</a:t>
            </a:r>
            <a:r>
              <a:rPr lang="en-US" sz="3799" spc="34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799" spc="34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konieczny</a:t>
            </a:r>
            <a:r>
              <a:rPr lang="en-US" sz="3799" spc="34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, </a:t>
            </a:r>
            <a:r>
              <a:rPr lang="en-US" sz="3799" spc="34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jednak</a:t>
            </a:r>
            <a:r>
              <a:rPr lang="en-US" sz="3799" spc="34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z </a:t>
            </a:r>
          </a:p>
          <a:p>
            <a:pPr algn="ctr">
              <a:lnSpc>
                <a:spcPts val="4103"/>
              </a:lnSpc>
            </a:pPr>
            <a:r>
              <a:rPr lang="en-US" sz="3799" spc="35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pewnością</a:t>
            </a:r>
            <a:r>
              <a:rPr lang="en-US" sz="3799" spc="35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799" spc="35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podnosi</a:t>
            </a:r>
            <a:r>
              <a:rPr lang="en-US" sz="3799" spc="35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799" spc="35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atrakcyjność</a:t>
            </a:r>
            <a:r>
              <a:rPr lang="en-US" sz="3799" spc="35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799" spc="35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placówki</a:t>
            </a:r>
            <a:r>
              <a:rPr lang="en-US" sz="3799" spc="35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</a:p>
          <a:p>
            <a:pPr algn="ctr">
              <a:lnSpc>
                <a:spcPts val="4103"/>
              </a:lnSpc>
            </a:pPr>
            <a:r>
              <a:rPr lang="en-US" sz="3799" spc="35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i</a:t>
            </a:r>
            <a:r>
              <a:rPr lang="en-US" sz="3799" spc="35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799" spc="35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może</a:t>
            </a:r>
            <a:r>
              <a:rPr lang="en-US" sz="3799" spc="35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799" spc="35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przyczynić</a:t>
            </a:r>
            <a:r>
              <a:rPr lang="en-US" sz="3799" spc="35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799" spc="35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się</a:t>
            </a:r>
            <a:r>
              <a:rPr lang="en-US" sz="3799" spc="35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do </a:t>
            </a:r>
            <a:r>
              <a:rPr lang="en-US" sz="3799" spc="35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zwiększenia</a:t>
            </a:r>
            <a:r>
              <a:rPr lang="en-US" sz="3799" spc="35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799" spc="35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frekwencji</a:t>
            </a:r>
            <a:r>
              <a:rPr lang="en-US" sz="3799" spc="35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w </a:t>
            </a:r>
            <a:r>
              <a:rPr lang="en-US" sz="3799" spc="35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placówce</a:t>
            </a:r>
            <a:r>
              <a:rPr lang="en-US" sz="3799" spc="35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. </a:t>
            </a:r>
          </a:p>
          <a:p>
            <a:pPr algn="ctr">
              <a:lnSpc>
                <a:spcPts val="4103"/>
              </a:lnSpc>
            </a:pPr>
            <a:endParaRPr lang="en-US" sz="3799" spc="35" dirty="0">
              <a:solidFill>
                <a:srgbClr val="404040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  <a:p>
            <a:pPr algn="ctr">
              <a:lnSpc>
                <a:spcPts val="4103"/>
              </a:lnSpc>
            </a:pPr>
            <a:r>
              <a:rPr lang="en-US" sz="3799" spc="35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Oba </a:t>
            </a:r>
            <a:r>
              <a:rPr lang="en-US" sz="3799" spc="35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typy</a:t>
            </a:r>
            <a:r>
              <a:rPr lang="en-US" sz="3799" spc="35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799" spc="35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placówek</a:t>
            </a:r>
            <a:r>
              <a:rPr lang="en-US" sz="3799" spc="35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799" spc="35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powinny</a:t>
            </a:r>
            <a:r>
              <a:rPr lang="en-US" sz="3799" spc="35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799" spc="35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jednocześnie</a:t>
            </a:r>
            <a:r>
              <a:rPr lang="en-US" sz="3799" spc="35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799" spc="35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umożliwiać</a:t>
            </a:r>
            <a:r>
              <a:rPr lang="en-US" sz="3799" spc="35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799" spc="35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beneficjentom</a:t>
            </a:r>
            <a:r>
              <a:rPr lang="en-US" sz="3799" spc="35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799" spc="35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samodzielne</a:t>
            </a:r>
            <a:r>
              <a:rPr lang="en-US" sz="3799" spc="35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799" spc="35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przygotowywanie</a:t>
            </a:r>
            <a:r>
              <a:rPr lang="en-US" sz="3799" spc="35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799" spc="35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posiłków</a:t>
            </a:r>
            <a:r>
              <a:rPr lang="en-US" sz="3799" spc="35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.</a:t>
            </a:r>
          </a:p>
        </p:txBody>
      </p:sp>
      <p:sp>
        <p:nvSpPr>
          <p:cNvPr id="11" name="Freeform 11"/>
          <p:cNvSpPr/>
          <p:nvPr/>
        </p:nvSpPr>
        <p:spPr>
          <a:xfrm>
            <a:off x="13060597" y="4491735"/>
            <a:ext cx="5002796" cy="4114800"/>
          </a:xfrm>
          <a:custGeom>
            <a:avLst/>
            <a:gdLst/>
            <a:ahLst/>
            <a:cxnLst/>
            <a:rect l="l" t="t" r="r" b="b"/>
            <a:pathLst>
              <a:path w="5002796" h="4114800">
                <a:moveTo>
                  <a:pt x="0" y="0"/>
                </a:moveTo>
                <a:lnTo>
                  <a:pt x="5002797" y="0"/>
                </a:lnTo>
                <a:lnTo>
                  <a:pt x="500279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327416" y="2186071"/>
            <a:ext cx="13884605" cy="11887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89"/>
              </a:lnSpc>
            </a:pPr>
            <a:endParaRPr/>
          </a:p>
          <a:p>
            <a:pPr algn="ctr">
              <a:lnSpc>
                <a:spcPts val="4589"/>
              </a:lnSpc>
            </a:pPr>
            <a:r>
              <a:rPr lang="en-US" sz="4499" b="1" spc="-121">
                <a:solidFill>
                  <a:srgbClr val="F09C06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Zapewnienie wyżywienia w placówkach Senior+  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4380570" y="2742330"/>
            <a:ext cx="2362852" cy="308869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9601200"/>
            <a:ext cx="18288000" cy="685800"/>
            <a:chOff x="0" y="0"/>
            <a:chExt cx="24384000" cy="914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914400"/>
            </a:xfrm>
            <a:custGeom>
              <a:avLst/>
              <a:gdLst/>
              <a:ahLst/>
              <a:cxnLst/>
              <a:rect l="l" t="t" r="r" b="b"/>
              <a:pathLst>
                <a:path w="24384000" h="914400">
                  <a:moveTo>
                    <a:pt x="0" y="0"/>
                  </a:moveTo>
                  <a:lnTo>
                    <a:pt x="24384000" y="0"/>
                  </a:lnTo>
                  <a:lnTo>
                    <a:pt x="24384000" y="914400"/>
                  </a:lnTo>
                  <a:lnTo>
                    <a:pt x="0" y="914400"/>
                  </a:lnTo>
                  <a:close/>
                </a:path>
              </a:pathLst>
            </a:custGeom>
            <a:solidFill>
              <a:srgbClr val="BD582C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9501474"/>
            <a:ext cx="18288002" cy="98997"/>
            <a:chOff x="0" y="0"/>
            <a:chExt cx="24384002" cy="13199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1953"/>
            </a:xfrm>
            <a:custGeom>
              <a:avLst/>
              <a:gdLst/>
              <a:ahLst/>
              <a:cxnLst/>
              <a:rect l="l" t="t" r="r" b="b"/>
              <a:pathLst>
                <a:path w="24384000" h="131953">
                  <a:moveTo>
                    <a:pt x="0" y="0"/>
                  </a:moveTo>
                  <a:lnTo>
                    <a:pt x="24384000" y="0"/>
                  </a:lnTo>
                  <a:lnTo>
                    <a:pt x="24384000" y="131953"/>
                  </a:lnTo>
                  <a:lnTo>
                    <a:pt x="0" y="131953"/>
                  </a:lnTo>
                  <a:close/>
                </a:path>
              </a:pathLst>
            </a:custGeom>
            <a:solidFill>
              <a:srgbClr val="E48312"/>
            </a:solidFill>
          </p:spPr>
        </p:sp>
      </p:grpSp>
      <p:sp>
        <p:nvSpPr>
          <p:cNvPr id="6" name="AutoShape 6"/>
          <p:cNvSpPr/>
          <p:nvPr/>
        </p:nvSpPr>
        <p:spPr>
          <a:xfrm rot="2188">
            <a:off x="1785534" y="2606767"/>
            <a:ext cx="14959968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>
            <a:off x="1607943" y="507690"/>
            <a:ext cx="5647650" cy="1800612"/>
          </a:xfrm>
          <a:custGeom>
            <a:avLst/>
            <a:gdLst/>
            <a:ahLst/>
            <a:cxnLst/>
            <a:rect l="l" t="t" r="r" b="b"/>
            <a:pathLst>
              <a:path w="5647650" h="1800612">
                <a:moveTo>
                  <a:pt x="0" y="0"/>
                </a:moveTo>
                <a:lnTo>
                  <a:pt x="5647650" y="0"/>
                </a:lnTo>
                <a:lnTo>
                  <a:pt x="5647650" y="1800612"/>
                </a:lnTo>
                <a:lnTo>
                  <a:pt x="0" y="1800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741" r="-7293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118235" y="507690"/>
            <a:ext cx="5824847" cy="1800612"/>
          </a:xfrm>
          <a:custGeom>
            <a:avLst/>
            <a:gdLst/>
            <a:ahLst/>
            <a:cxnLst/>
            <a:rect l="l" t="t" r="r" b="b"/>
            <a:pathLst>
              <a:path w="5824847" h="1800612">
                <a:moveTo>
                  <a:pt x="0" y="0"/>
                </a:moveTo>
                <a:lnTo>
                  <a:pt x="5824848" y="0"/>
                </a:lnTo>
                <a:lnTo>
                  <a:pt x="5824848" y="1800612"/>
                </a:lnTo>
                <a:lnTo>
                  <a:pt x="0" y="18006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452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28700" y="4440595"/>
            <a:ext cx="5707429" cy="3241338"/>
          </a:xfrm>
          <a:custGeom>
            <a:avLst/>
            <a:gdLst/>
            <a:ahLst/>
            <a:cxnLst/>
            <a:rect l="l" t="t" r="r" b="b"/>
            <a:pathLst>
              <a:path w="5707429" h="3241338">
                <a:moveTo>
                  <a:pt x="0" y="0"/>
                </a:moveTo>
                <a:lnTo>
                  <a:pt x="5707429" y="0"/>
                </a:lnTo>
                <a:lnTo>
                  <a:pt x="5707429" y="3241339"/>
                </a:lnTo>
                <a:lnTo>
                  <a:pt x="0" y="32413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785536" y="3031825"/>
            <a:ext cx="14621001" cy="631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3"/>
              </a:lnSpc>
            </a:pPr>
            <a:r>
              <a:rPr lang="en-US" sz="4699" b="1" spc="-126">
                <a:solidFill>
                  <a:srgbClr val="E48312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Dowóz beneficjentów – </a:t>
            </a:r>
            <a:r>
              <a:rPr lang="en-US" sz="4699" b="1" u="sng" spc="-126">
                <a:solidFill>
                  <a:srgbClr val="E48312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OBLIGATORYJNIE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854332" y="3879772"/>
            <a:ext cx="9774707" cy="51090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43"/>
              </a:lnSpc>
            </a:pPr>
            <a:endParaRPr dirty="0"/>
          </a:p>
          <a:p>
            <a:pPr marL="608075" lvl="1" indent="-304037" algn="l">
              <a:lnSpc>
                <a:spcPts val="2903"/>
              </a:lnSpc>
              <a:buFont typeface="Arial"/>
              <a:buChar char="•"/>
            </a:pPr>
            <a:r>
              <a:rPr lang="en-US" sz="3359" u="sng" spc="31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Za </a:t>
            </a:r>
            <a:r>
              <a:rPr lang="en-US" sz="3359" u="sng" spc="31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dowożenie</a:t>
            </a:r>
            <a:r>
              <a:rPr lang="en-US" sz="3359" u="sng" spc="31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359" u="sng" spc="31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seniorów</a:t>
            </a:r>
            <a:r>
              <a:rPr lang="en-US" sz="3359" u="sng" spc="31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do </a:t>
            </a:r>
            <a:r>
              <a:rPr lang="en-US" sz="3359" u="sng" spc="31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i</a:t>
            </a:r>
            <a:r>
              <a:rPr lang="en-US" sz="3359" u="sng" spc="31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z </a:t>
            </a:r>
            <a:r>
              <a:rPr lang="en-US" sz="3359" u="sng" spc="31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ośrodka</a:t>
            </a:r>
            <a:r>
              <a:rPr lang="en-US" sz="3359" u="sng" spc="31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, </a:t>
            </a:r>
          </a:p>
          <a:p>
            <a:pPr marL="608075" lvl="1" indent="-304037" algn="l">
              <a:lnSpc>
                <a:spcPts val="2903"/>
              </a:lnSpc>
            </a:pPr>
            <a:r>
              <a:rPr lang="en-US" sz="3359" u="sng" spc="31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w </a:t>
            </a:r>
            <a:r>
              <a:rPr lang="en-US" sz="3359" u="sng" spc="31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szczególności</a:t>
            </a:r>
            <a:r>
              <a:rPr lang="en-US" sz="3359" u="sng" spc="31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359" u="sng" spc="31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mających</a:t>
            </a:r>
            <a:r>
              <a:rPr lang="en-US" sz="3359" u="sng" spc="31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359" u="sng" spc="31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trudności</a:t>
            </a:r>
            <a:r>
              <a:rPr lang="en-US" sz="3359" u="sng" spc="31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w </a:t>
            </a:r>
            <a:r>
              <a:rPr lang="en-US" sz="3359" u="sng" spc="31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poruszaniu</a:t>
            </a:r>
            <a:r>
              <a:rPr lang="en-US" sz="3359" u="sng" spc="31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359" u="sng" spc="31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się</a:t>
            </a:r>
            <a:r>
              <a:rPr lang="en-US" sz="3359" u="sng" spc="31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, </a:t>
            </a:r>
            <a:r>
              <a:rPr lang="en-US" sz="3359" u="sng" spc="31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odpowiada</a:t>
            </a:r>
            <a:r>
              <a:rPr lang="en-US" sz="3359" u="sng" spc="31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359" u="sng" spc="31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jednostka</a:t>
            </a:r>
            <a:r>
              <a:rPr lang="en-US" sz="3359" u="sng" spc="31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359" u="sng" spc="31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samorządu</a:t>
            </a:r>
            <a:r>
              <a:rPr lang="en-US" sz="3359" u="sng" spc="31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.</a:t>
            </a:r>
          </a:p>
          <a:p>
            <a:pPr algn="l">
              <a:lnSpc>
                <a:spcPts val="2903"/>
              </a:lnSpc>
            </a:pPr>
            <a:endParaRPr lang="en-US" sz="3359" u="sng" spc="31" dirty="0">
              <a:solidFill>
                <a:srgbClr val="404040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  <a:p>
            <a:pPr marL="608075" lvl="1" indent="-304037" algn="l">
              <a:lnSpc>
                <a:spcPts val="2903"/>
              </a:lnSpc>
              <a:buFont typeface="Arial"/>
              <a:buChar char="•"/>
            </a:pPr>
            <a:r>
              <a:rPr lang="en-US" sz="3359" spc="31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Usługa</a:t>
            </a:r>
            <a:r>
              <a:rPr lang="en-US" sz="3359" spc="31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ta </a:t>
            </a:r>
            <a:r>
              <a:rPr lang="en-US" sz="3359" spc="31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powinna</a:t>
            </a:r>
            <a:r>
              <a:rPr lang="en-US" sz="3359" spc="31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359" spc="31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być</a:t>
            </a:r>
            <a:r>
              <a:rPr lang="en-US" sz="3359" spc="31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359" spc="31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dokumentowana</a:t>
            </a:r>
            <a:r>
              <a:rPr lang="en-US" sz="3359" spc="31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, np. </a:t>
            </a:r>
            <a:r>
              <a:rPr lang="en-US" sz="3359" spc="31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poprzez</a:t>
            </a:r>
            <a:r>
              <a:rPr lang="en-US" sz="3359" spc="31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359" spc="31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wskazanie</a:t>
            </a:r>
            <a:r>
              <a:rPr lang="en-US" sz="3359" spc="31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359" spc="31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zapewnienia</a:t>
            </a:r>
            <a:r>
              <a:rPr lang="en-US" sz="3359" spc="31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359" spc="31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dowozu</a:t>
            </a:r>
            <a:r>
              <a:rPr lang="en-US" sz="3359" spc="31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, </a:t>
            </a:r>
            <a:r>
              <a:rPr lang="en-US" sz="3359" spc="31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oświadczenia</a:t>
            </a:r>
            <a:r>
              <a:rPr lang="en-US" sz="3359" spc="31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</a:p>
          <a:p>
            <a:pPr marL="608075" lvl="1" indent="-304037" algn="l">
              <a:lnSpc>
                <a:spcPts val="2903"/>
              </a:lnSpc>
            </a:pPr>
            <a:r>
              <a:rPr lang="en-US" sz="3359" spc="31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o </a:t>
            </a:r>
            <a:r>
              <a:rPr lang="en-US" sz="3359" spc="31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rezygnacji</a:t>
            </a:r>
            <a:r>
              <a:rPr lang="en-US" sz="3359" spc="31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z </a:t>
            </a:r>
            <a:r>
              <a:rPr lang="en-US" sz="3359" spc="31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korzystania</a:t>
            </a:r>
            <a:r>
              <a:rPr lang="en-US" sz="3359" spc="31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, </a:t>
            </a:r>
            <a:r>
              <a:rPr lang="en-US" sz="3359" spc="31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określenie</a:t>
            </a:r>
            <a:r>
              <a:rPr lang="en-US" sz="3359" spc="31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359" spc="31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potrzeb</a:t>
            </a:r>
            <a:r>
              <a:rPr lang="en-US" sz="3359" spc="31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359" spc="31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organizacji</a:t>
            </a:r>
            <a:r>
              <a:rPr lang="en-US" sz="3359" spc="31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359" spc="31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dowozu</a:t>
            </a:r>
            <a:r>
              <a:rPr lang="en-US" sz="3359" spc="31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359" spc="31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itp</a:t>
            </a:r>
            <a:r>
              <a:rPr lang="en-US" sz="3359" spc="31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.</a:t>
            </a:r>
          </a:p>
          <a:p>
            <a:pPr marL="608075" lvl="1" indent="-304037" algn="l">
              <a:lnSpc>
                <a:spcPts val="2903"/>
              </a:lnSpc>
            </a:pPr>
            <a:endParaRPr lang="en-US" sz="3359" spc="31" dirty="0">
              <a:solidFill>
                <a:srgbClr val="404040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  <a:p>
            <a:pPr marL="608075" lvl="1" indent="-304037" algn="l">
              <a:lnSpc>
                <a:spcPts val="2903"/>
              </a:lnSpc>
              <a:buFont typeface="Arial"/>
              <a:buChar char="•"/>
            </a:pPr>
            <a:r>
              <a:rPr lang="en-US" sz="3359" spc="31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Brak</a:t>
            </a:r>
            <a:r>
              <a:rPr lang="en-US" sz="3359" spc="31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359" spc="31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informacji</a:t>
            </a:r>
            <a:r>
              <a:rPr lang="en-US" sz="3359" spc="31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o </a:t>
            </a:r>
            <a:r>
              <a:rPr lang="en-US" sz="3359" spc="31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zapewnianiu</a:t>
            </a:r>
            <a:r>
              <a:rPr lang="en-US" sz="3359" spc="31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359" spc="31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przez</a:t>
            </a:r>
            <a:r>
              <a:rPr lang="en-US" sz="3359" spc="31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j.s.t. </a:t>
            </a:r>
            <a:r>
              <a:rPr lang="en-US" sz="3359" spc="31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dowozu</a:t>
            </a:r>
            <a:r>
              <a:rPr lang="en-US" sz="3359" spc="31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do </a:t>
            </a:r>
            <a:r>
              <a:rPr lang="en-US" sz="3359" spc="31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i</a:t>
            </a:r>
            <a:r>
              <a:rPr lang="en-US" sz="3359" spc="31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z </a:t>
            </a:r>
            <a:r>
              <a:rPr lang="en-US" sz="3359" spc="31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placówki</a:t>
            </a:r>
            <a:r>
              <a:rPr lang="en-US" sz="3359" spc="31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Senior+ w </a:t>
            </a:r>
            <a:r>
              <a:rPr lang="en-US" sz="3359" spc="31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ofercie</a:t>
            </a:r>
            <a:r>
              <a:rPr lang="en-US" sz="3359" spc="31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359" spc="31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skutkować</a:t>
            </a:r>
            <a:r>
              <a:rPr lang="en-US" sz="3359" spc="31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359" spc="31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będzie</a:t>
            </a:r>
            <a:r>
              <a:rPr lang="en-US" sz="3359" spc="31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359" spc="31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obniżeniem</a:t>
            </a:r>
            <a:r>
              <a:rPr lang="en-US" sz="3359" spc="31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359" spc="31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punktacji</a:t>
            </a:r>
            <a:r>
              <a:rPr lang="en-US" sz="3359" spc="31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359" spc="31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na</a:t>
            </a:r>
            <a:r>
              <a:rPr lang="en-US" sz="3359" spc="31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359" spc="31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etapie</a:t>
            </a:r>
            <a:r>
              <a:rPr lang="en-US" sz="3359" spc="31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359" spc="31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oceny</a:t>
            </a:r>
            <a:r>
              <a:rPr lang="en-US" sz="3359" spc="31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359" spc="31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na</a:t>
            </a:r>
            <a:r>
              <a:rPr lang="en-US" sz="3359" spc="31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359" spc="31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poziomie</a:t>
            </a:r>
            <a:r>
              <a:rPr lang="en-US" sz="3359" spc="31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359" spc="31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wojewódzkim</a:t>
            </a:r>
            <a:r>
              <a:rPr lang="en-US" sz="3359" spc="31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.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9601200"/>
            <a:ext cx="18288000" cy="685800"/>
            <a:chOff x="0" y="0"/>
            <a:chExt cx="24384000" cy="914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914400"/>
            </a:xfrm>
            <a:custGeom>
              <a:avLst/>
              <a:gdLst/>
              <a:ahLst/>
              <a:cxnLst/>
              <a:rect l="l" t="t" r="r" b="b"/>
              <a:pathLst>
                <a:path w="24384000" h="914400">
                  <a:moveTo>
                    <a:pt x="0" y="0"/>
                  </a:moveTo>
                  <a:lnTo>
                    <a:pt x="24384000" y="0"/>
                  </a:lnTo>
                  <a:lnTo>
                    <a:pt x="24384000" y="914400"/>
                  </a:lnTo>
                  <a:lnTo>
                    <a:pt x="0" y="914400"/>
                  </a:lnTo>
                  <a:close/>
                </a:path>
              </a:pathLst>
            </a:custGeom>
            <a:solidFill>
              <a:srgbClr val="BD582C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9501474"/>
            <a:ext cx="18288002" cy="98997"/>
            <a:chOff x="0" y="0"/>
            <a:chExt cx="24384002" cy="13199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1953"/>
            </a:xfrm>
            <a:custGeom>
              <a:avLst/>
              <a:gdLst/>
              <a:ahLst/>
              <a:cxnLst/>
              <a:rect l="l" t="t" r="r" b="b"/>
              <a:pathLst>
                <a:path w="24384000" h="131953">
                  <a:moveTo>
                    <a:pt x="0" y="0"/>
                  </a:moveTo>
                  <a:lnTo>
                    <a:pt x="24384000" y="0"/>
                  </a:lnTo>
                  <a:lnTo>
                    <a:pt x="24384000" y="131953"/>
                  </a:lnTo>
                  <a:lnTo>
                    <a:pt x="0" y="131953"/>
                  </a:lnTo>
                  <a:close/>
                </a:path>
              </a:pathLst>
            </a:custGeom>
            <a:solidFill>
              <a:srgbClr val="E48312"/>
            </a:solidFill>
          </p:spPr>
        </p:sp>
      </p:grpSp>
      <p:sp>
        <p:nvSpPr>
          <p:cNvPr id="6" name="AutoShape 6"/>
          <p:cNvSpPr/>
          <p:nvPr/>
        </p:nvSpPr>
        <p:spPr>
          <a:xfrm rot="2188">
            <a:off x="1785534" y="2606767"/>
            <a:ext cx="14959968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>
            <a:off x="1607943" y="507690"/>
            <a:ext cx="5602132" cy="1800612"/>
          </a:xfrm>
          <a:custGeom>
            <a:avLst/>
            <a:gdLst/>
            <a:ahLst/>
            <a:cxnLst/>
            <a:rect l="l" t="t" r="r" b="b"/>
            <a:pathLst>
              <a:path w="5602132" h="1800612">
                <a:moveTo>
                  <a:pt x="0" y="0"/>
                </a:moveTo>
                <a:lnTo>
                  <a:pt x="5602132" y="0"/>
                </a:lnTo>
                <a:lnTo>
                  <a:pt x="5602132" y="1800612"/>
                </a:lnTo>
                <a:lnTo>
                  <a:pt x="0" y="1800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853" r="-8165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012027" y="507690"/>
            <a:ext cx="5900710" cy="1800612"/>
          </a:xfrm>
          <a:custGeom>
            <a:avLst/>
            <a:gdLst/>
            <a:ahLst/>
            <a:cxnLst/>
            <a:rect l="l" t="t" r="r" b="b"/>
            <a:pathLst>
              <a:path w="5900710" h="1800612">
                <a:moveTo>
                  <a:pt x="0" y="0"/>
                </a:moveTo>
                <a:lnTo>
                  <a:pt x="5900710" y="0"/>
                </a:lnTo>
                <a:lnTo>
                  <a:pt x="5900710" y="1800612"/>
                </a:lnTo>
                <a:lnTo>
                  <a:pt x="0" y="18006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48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032309" y="3081908"/>
            <a:ext cx="14589141" cy="584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85"/>
              </a:lnSpc>
            </a:pPr>
            <a:r>
              <a:rPr lang="en-US" sz="4299" b="1" spc="-115">
                <a:solidFill>
                  <a:srgbClr val="E48312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Zasady uczestnictwa w placówkach Senior+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209800" y="4318981"/>
            <a:ext cx="13868400" cy="3449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94307" indent="-325754">
              <a:lnSpc>
                <a:spcPts val="3887"/>
              </a:lnSpc>
              <a:buFont typeface="Arial"/>
              <a:buChar char="•"/>
            </a:pPr>
            <a:r>
              <a:rPr lang="en-US" sz="3599" spc="33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W </a:t>
            </a:r>
            <a:r>
              <a:rPr lang="en-US" sz="3599" spc="33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przypadku</a:t>
            </a:r>
            <a:r>
              <a:rPr lang="en-US" sz="3599" spc="33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599" b="1" u="sng" spc="33" dirty="0" err="1">
                <a:solidFill>
                  <a:srgbClr val="F09C06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Dziennych</a:t>
            </a:r>
            <a:r>
              <a:rPr lang="en-US" sz="3599" b="1" u="sng" spc="33" dirty="0">
                <a:solidFill>
                  <a:srgbClr val="F09C06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 </a:t>
            </a:r>
            <a:r>
              <a:rPr lang="en-US" sz="3599" b="1" u="sng" spc="33" dirty="0" err="1">
                <a:solidFill>
                  <a:srgbClr val="F09C06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Domów</a:t>
            </a:r>
            <a:r>
              <a:rPr lang="en-US" sz="3599" b="1" u="sng" spc="33" dirty="0">
                <a:solidFill>
                  <a:srgbClr val="F09C06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 Senior+ </a:t>
            </a:r>
            <a:r>
              <a:rPr lang="en-US" sz="3599" b="1" u="sng" spc="33" dirty="0" err="1">
                <a:solidFill>
                  <a:srgbClr val="F09C06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przyznanie</a:t>
            </a:r>
            <a:r>
              <a:rPr lang="en-US" sz="3599" b="1" u="sng" spc="33" dirty="0">
                <a:solidFill>
                  <a:srgbClr val="F09C06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 </a:t>
            </a:r>
            <a:r>
              <a:rPr lang="en-US" sz="3599" b="1" u="sng" spc="33" dirty="0" err="1">
                <a:solidFill>
                  <a:srgbClr val="F09C06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miejsca</a:t>
            </a:r>
            <a:r>
              <a:rPr lang="en-US" sz="3599" b="1" u="sng" spc="33" dirty="0">
                <a:solidFill>
                  <a:srgbClr val="F09C06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 w </a:t>
            </a:r>
            <a:r>
              <a:rPr lang="en-US" sz="3599" b="1" u="sng" spc="33" dirty="0" err="1">
                <a:solidFill>
                  <a:srgbClr val="F09C06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placówce</a:t>
            </a:r>
            <a:r>
              <a:rPr lang="en-US" sz="3599" b="1" u="sng" spc="33" dirty="0">
                <a:solidFill>
                  <a:srgbClr val="F09C06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 </a:t>
            </a:r>
            <a:r>
              <a:rPr lang="en-US" sz="3599" b="1" u="sng" spc="33" dirty="0" err="1">
                <a:solidFill>
                  <a:srgbClr val="F09C06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powinno</a:t>
            </a:r>
            <a:r>
              <a:rPr lang="en-US" sz="3599" b="1" u="sng" spc="33" dirty="0">
                <a:solidFill>
                  <a:srgbClr val="F09C06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 </a:t>
            </a:r>
            <a:r>
              <a:rPr lang="en-US" sz="3599" b="1" u="sng" spc="33" dirty="0" err="1">
                <a:solidFill>
                  <a:srgbClr val="F09C06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odbywać</a:t>
            </a:r>
            <a:r>
              <a:rPr lang="en-US" sz="3599" b="1" u="sng" spc="33" dirty="0">
                <a:solidFill>
                  <a:srgbClr val="F09C06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 </a:t>
            </a:r>
            <a:r>
              <a:rPr lang="en-US" sz="3599" b="1" u="sng" spc="33" dirty="0" err="1">
                <a:solidFill>
                  <a:srgbClr val="F09C06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się</a:t>
            </a:r>
            <a:r>
              <a:rPr lang="en-US" sz="3599" b="1" u="sng" spc="33" dirty="0">
                <a:solidFill>
                  <a:srgbClr val="F09C06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 </a:t>
            </a:r>
            <a:r>
              <a:rPr lang="en-US" sz="3599" b="1" u="sng" spc="33" dirty="0" err="1">
                <a:solidFill>
                  <a:srgbClr val="F09C06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wyłącznie</a:t>
            </a:r>
            <a:r>
              <a:rPr lang="en-US" sz="3599" b="1" u="sng" spc="33" dirty="0">
                <a:solidFill>
                  <a:srgbClr val="F09C06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 </a:t>
            </a:r>
            <a:r>
              <a:rPr lang="en-US" sz="3599" b="1" u="sng" spc="33" dirty="0" err="1">
                <a:solidFill>
                  <a:srgbClr val="F09C06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na</a:t>
            </a:r>
            <a:r>
              <a:rPr lang="en-US" sz="3599" b="1" u="sng" spc="33" dirty="0">
                <a:solidFill>
                  <a:srgbClr val="F09C06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 </a:t>
            </a:r>
            <a:r>
              <a:rPr lang="en-US" sz="3599" b="1" u="sng" spc="33" dirty="0" err="1">
                <a:solidFill>
                  <a:srgbClr val="F09C06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podstawie</a:t>
            </a:r>
            <a:r>
              <a:rPr lang="en-US" sz="3599" b="1" u="sng" spc="33" dirty="0">
                <a:solidFill>
                  <a:srgbClr val="F09C06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 </a:t>
            </a:r>
            <a:r>
              <a:rPr lang="en-US" sz="3599" b="1" u="sng" spc="33" dirty="0" err="1">
                <a:solidFill>
                  <a:srgbClr val="F09C06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decyzji</a:t>
            </a:r>
            <a:r>
              <a:rPr lang="en-US" sz="3599" b="1" u="sng" spc="33" dirty="0">
                <a:solidFill>
                  <a:srgbClr val="F09C06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 </a:t>
            </a:r>
            <a:r>
              <a:rPr lang="en-US" sz="3599" b="1" u="sng" spc="33" dirty="0" err="1">
                <a:solidFill>
                  <a:srgbClr val="F09C06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administracyjnej</a:t>
            </a:r>
            <a:r>
              <a:rPr lang="en-US" sz="3599" spc="33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. Klub Senior+ </a:t>
            </a:r>
            <a:r>
              <a:rPr lang="en-US" sz="3599" spc="33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kwalifikowany</a:t>
            </a:r>
            <a:r>
              <a:rPr lang="en-US" sz="3599" spc="33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jest </a:t>
            </a:r>
            <a:r>
              <a:rPr lang="en-US" sz="3599" spc="33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jako</a:t>
            </a:r>
            <a:r>
              <a:rPr lang="en-US" sz="3599" spc="33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599" spc="33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klub</a:t>
            </a:r>
            <a:r>
              <a:rPr lang="en-US" sz="3599" spc="33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599" spc="33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samopomocy</a:t>
            </a:r>
            <a:r>
              <a:rPr lang="en-US" sz="3599" spc="33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599" spc="33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i</a:t>
            </a:r>
            <a:r>
              <a:rPr lang="en-US" sz="3599" spc="33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599" spc="33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przyznanie</a:t>
            </a:r>
            <a:r>
              <a:rPr lang="en-US" sz="3599" spc="33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599" spc="33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miejsca</a:t>
            </a:r>
            <a:r>
              <a:rPr lang="en-US" sz="3599" spc="33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599" spc="33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może</a:t>
            </a:r>
            <a:r>
              <a:rPr lang="en-US" sz="3599" spc="33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599" spc="33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odbywać</a:t>
            </a:r>
            <a:r>
              <a:rPr lang="en-US" sz="3599" spc="33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599" spc="33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się</a:t>
            </a:r>
            <a:r>
              <a:rPr lang="en-US" sz="3599" spc="33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z </a:t>
            </a:r>
            <a:r>
              <a:rPr lang="en-US" sz="3599" spc="33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pominięciem</a:t>
            </a:r>
            <a:r>
              <a:rPr lang="en-US" sz="3599" spc="33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599" spc="33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wydania</a:t>
            </a:r>
            <a:r>
              <a:rPr lang="en-US" sz="3599" spc="33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599" spc="33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decyzji</a:t>
            </a:r>
            <a:r>
              <a:rPr lang="en-US" sz="3599" spc="33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, ale </a:t>
            </a:r>
            <a:r>
              <a:rPr lang="en-US" sz="3599" spc="33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na</a:t>
            </a:r>
            <a:r>
              <a:rPr lang="en-US" sz="3599" spc="33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599" spc="33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podstawie</a:t>
            </a:r>
            <a:r>
              <a:rPr lang="en-US" sz="3599" spc="33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599" spc="33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rodzinnego</a:t>
            </a:r>
            <a:r>
              <a:rPr lang="en-US" sz="3599" spc="33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599" spc="33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wywiadu</a:t>
            </a:r>
            <a:r>
              <a:rPr lang="en-US" sz="3599" spc="33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599" spc="33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środowiskowego</a:t>
            </a:r>
            <a:r>
              <a:rPr lang="en-US" sz="3599" spc="33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. </a:t>
            </a:r>
            <a:r>
              <a:rPr lang="en-US" sz="3599" spc="33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Nie</a:t>
            </a:r>
            <a:r>
              <a:rPr lang="en-US" sz="3599" spc="33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jest </a:t>
            </a:r>
            <a:r>
              <a:rPr lang="en-US" sz="3599" spc="33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możliwe</a:t>
            </a:r>
            <a:r>
              <a:rPr lang="en-US" sz="3599" spc="33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599" spc="33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przyznawanie</a:t>
            </a:r>
            <a:r>
              <a:rPr lang="en-US" sz="3599" spc="33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599" spc="33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uprawnień</a:t>
            </a:r>
            <a:r>
              <a:rPr lang="en-US" sz="3599" spc="33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do </a:t>
            </a:r>
            <a:r>
              <a:rPr lang="en-US" sz="3599" spc="33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placówki</a:t>
            </a:r>
            <a:r>
              <a:rPr lang="en-US" sz="3599" spc="33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599" spc="33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na</a:t>
            </a:r>
            <a:r>
              <a:rPr lang="en-US" sz="3599" spc="33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599" spc="33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podstawie</a:t>
            </a:r>
            <a:r>
              <a:rPr lang="en-US" sz="3599" spc="33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599" spc="33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deklaracji</a:t>
            </a:r>
            <a:r>
              <a:rPr lang="en-US" sz="3599" spc="33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599" spc="33" dirty="0" err="1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kandydata</a:t>
            </a:r>
            <a:r>
              <a:rPr lang="en-US" sz="3599" spc="33" dirty="0">
                <a:solidFill>
                  <a:srgbClr val="40404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.</a:t>
            </a:r>
          </a:p>
          <a:p>
            <a:pPr marL="651507" lvl="1" indent="-325754">
              <a:lnSpc>
                <a:spcPts val="3499"/>
              </a:lnSpc>
            </a:pPr>
            <a:endParaRPr lang="en-US" sz="3599" spc="33" dirty="0">
              <a:solidFill>
                <a:srgbClr val="404040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710</TotalTime>
  <Words>1520</Words>
  <Application>Microsoft Office PowerPoint</Application>
  <PresentationFormat>Niestandardowy</PresentationFormat>
  <Paragraphs>223</Paragraphs>
  <Slides>22</Slides>
  <Notes>12</Notes>
  <HiddenSlides>0</HiddenSlides>
  <MMClips>1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22</vt:i4>
      </vt:variant>
    </vt:vector>
  </HeadingPairs>
  <TitlesOfParts>
    <vt:vector size="30" baseType="lpstr">
      <vt:lpstr>TT Rounds Condensed</vt:lpstr>
      <vt:lpstr>Open Sans Bold</vt:lpstr>
      <vt:lpstr>Arial</vt:lpstr>
      <vt:lpstr>Arimo</vt:lpstr>
      <vt:lpstr>TT Rounds Condensed Bold</vt:lpstr>
      <vt:lpstr>Arimo Bold</vt:lpstr>
      <vt:lpstr>Calibri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Zasady Konkursu Senior+ Moduł II edycja 2024.pptx</dc:title>
  <cp:lastModifiedBy>Korcipa, Anna</cp:lastModifiedBy>
  <cp:revision>19</cp:revision>
  <dcterms:created xsi:type="dcterms:W3CDTF">2006-08-16T00:00:00Z</dcterms:created>
  <dcterms:modified xsi:type="dcterms:W3CDTF">2025-01-13T11:11:51Z</dcterms:modified>
  <dc:identifier>DAGbf9IOdyc</dc:identifier>
</cp:coreProperties>
</file>